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285" r:id="rId5"/>
    <p:sldId id="257" r:id="rId6"/>
    <p:sldId id="286" r:id="rId7"/>
    <p:sldId id="287" r:id="rId8"/>
    <p:sldId id="288" r:id="rId9"/>
    <p:sldId id="289" r:id="rId10"/>
    <p:sldId id="290" r:id="rId11"/>
    <p:sldId id="292" r:id="rId12"/>
    <p:sldId id="293" r:id="rId13"/>
    <p:sldId id="294" r:id="rId14"/>
    <p:sldId id="262" r:id="rId15"/>
    <p:sldId id="283" r:id="rId16"/>
    <p:sldId id="295" r:id="rId17"/>
    <p:sldId id="265" r:id="rId18"/>
    <p:sldId id="296" r:id="rId19"/>
    <p:sldId id="267" r:id="rId20"/>
    <p:sldId id="298" r:id="rId21"/>
    <p:sldId id="269" r:id="rId22"/>
    <p:sldId id="303" r:id="rId23"/>
    <p:sldId id="271" r:id="rId24"/>
    <p:sldId id="299" r:id="rId25"/>
    <p:sldId id="304" r:id="rId26"/>
    <p:sldId id="300" r:id="rId27"/>
    <p:sldId id="302" r:id="rId28"/>
    <p:sldId id="305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B0DB01-C6AF-CF3B-7A08-EE284DB107A3}" name="Bobba, Marietta (DSHS/ALTSA)" initials="BM(" userId="S::marietta.bobba@dshs.wa.gov::02078b26-b669-404b-80a5-9dc23b615f17" providerId="AD"/>
  <p188:author id="{1BD66294-EE29-F48A-3E4A-6AFAEA675540}" name="Bishop, Nicole (HCA)" initials="BN(" userId="S::nicole.bishop@hca.wa.gov::4efefa3b-7c89-4351-baea-9f6ad42100a9" providerId="AD"/>
  <p188:author id="{CB7969EF-765F-F41A-78A3-89A974D12215}" name="Ahsoak-Stevens, Tonya L (DSHS/ALTSA/Exec)" initials="ASTL(" userId="S::Tonya.AhsoakStevens@dshs.wa.gov::bf91bde5-cff5-4a0f-92c5-82a6623abe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AD1"/>
    <a:srgbClr val="2C50A4"/>
    <a:srgbClr val="90C858"/>
    <a:srgbClr val="00A499"/>
    <a:srgbClr val="B52555"/>
    <a:srgbClr val="EAAA00"/>
    <a:srgbClr val="9071B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A28ADA-C9B9-441B-A8C5-40EED1369CA7}" v="7" dt="2024-04-29T20:42:35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mmers, Adam  (DSHS/ALTSA/OAS)" userId="88e5893a-ef6a-4e17-a118-32f7c074d848" providerId="ADAL" clId="{AEA28ADA-C9B9-441B-A8C5-40EED1369CA7}"/>
    <pc:docChg chg="undo custSel modSld">
      <pc:chgData name="Summers, Adam  (DSHS/ALTSA/OAS)" userId="88e5893a-ef6a-4e17-a118-32f7c074d848" providerId="ADAL" clId="{AEA28ADA-C9B9-441B-A8C5-40EED1369CA7}" dt="2024-04-29T20:47:04.630" v="308" actId="20577"/>
      <pc:docMkLst>
        <pc:docMk/>
      </pc:docMkLst>
      <pc:sldChg chg="addSp delSp modSp mod">
        <pc:chgData name="Summers, Adam  (DSHS/ALTSA/OAS)" userId="88e5893a-ef6a-4e17-a118-32f7c074d848" providerId="ADAL" clId="{AEA28ADA-C9B9-441B-A8C5-40EED1369CA7}" dt="2024-04-29T20:40:19.098" v="269" actId="732"/>
        <pc:sldMkLst>
          <pc:docMk/>
          <pc:sldMk cId="3315233531" sldId="267"/>
        </pc:sldMkLst>
        <pc:picChg chg="del">
          <ac:chgData name="Summers, Adam  (DSHS/ALTSA/OAS)" userId="88e5893a-ef6a-4e17-a118-32f7c074d848" providerId="ADAL" clId="{AEA28ADA-C9B9-441B-A8C5-40EED1369CA7}" dt="2024-04-29T20:39:50.548" v="265" actId="478"/>
          <ac:picMkLst>
            <pc:docMk/>
            <pc:sldMk cId="3315233531" sldId="267"/>
            <ac:picMk id="5" creationId="{365765A9-A12A-4409-97DF-F3BF27CD46B0}"/>
          </ac:picMkLst>
        </pc:picChg>
        <pc:picChg chg="add mod modCrop">
          <ac:chgData name="Summers, Adam  (DSHS/ALTSA/OAS)" userId="88e5893a-ef6a-4e17-a118-32f7c074d848" providerId="ADAL" clId="{AEA28ADA-C9B9-441B-A8C5-40EED1369CA7}" dt="2024-04-29T20:40:19.098" v="269" actId="732"/>
          <ac:picMkLst>
            <pc:docMk/>
            <pc:sldMk cId="3315233531" sldId="267"/>
            <ac:picMk id="6" creationId="{F8FA2A37-4A9E-F9AE-176B-C0B2E4AF77A0}"/>
          </ac:picMkLst>
        </pc:picChg>
      </pc:sldChg>
      <pc:sldChg chg="addSp delSp modSp mod">
        <pc:chgData name="Summers, Adam  (DSHS/ALTSA/OAS)" userId="88e5893a-ef6a-4e17-a118-32f7c074d848" providerId="ADAL" clId="{AEA28ADA-C9B9-441B-A8C5-40EED1369CA7}" dt="2024-04-29T20:44:13.736" v="291" actId="1076"/>
        <pc:sldMkLst>
          <pc:docMk/>
          <pc:sldMk cId="1145950689" sldId="269"/>
        </pc:sldMkLst>
        <pc:picChg chg="del">
          <ac:chgData name="Summers, Adam  (DSHS/ALTSA/OAS)" userId="88e5893a-ef6a-4e17-a118-32f7c074d848" providerId="ADAL" clId="{AEA28ADA-C9B9-441B-A8C5-40EED1369CA7}" dt="2024-04-29T20:43:13.185" v="280" actId="478"/>
          <ac:picMkLst>
            <pc:docMk/>
            <pc:sldMk cId="1145950689" sldId="269"/>
            <ac:picMk id="5" creationId="{10DAFE46-E8A5-47F8-B9B4-2717F6534A27}"/>
          </ac:picMkLst>
        </pc:picChg>
        <pc:picChg chg="add del mod">
          <ac:chgData name="Summers, Adam  (DSHS/ALTSA/OAS)" userId="88e5893a-ef6a-4e17-a118-32f7c074d848" providerId="ADAL" clId="{AEA28ADA-C9B9-441B-A8C5-40EED1369CA7}" dt="2024-04-29T20:42:28.688" v="273" actId="478"/>
          <ac:picMkLst>
            <pc:docMk/>
            <pc:sldMk cId="1145950689" sldId="269"/>
            <ac:picMk id="6" creationId="{75A93BDD-E399-6825-3896-13AC50B96F01}"/>
          </ac:picMkLst>
        </pc:picChg>
        <pc:picChg chg="add mod modCrop">
          <ac:chgData name="Summers, Adam  (DSHS/ALTSA/OAS)" userId="88e5893a-ef6a-4e17-a118-32f7c074d848" providerId="ADAL" clId="{AEA28ADA-C9B9-441B-A8C5-40EED1369CA7}" dt="2024-04-29T20:44:13.736" v="291" actId="1076"/>
          <ac:picMkLst>
            <pc:docMk/>
            <pc:sldMk cId="1145950689" sldId="269"/>
            <ac:picMk id="8" creationId="{11038A14-14FC-309F-FE8B-B64A630655E8}"/>
          </ac:picMkLst>
        </pc:picChg>
      </pc:sldChg>
      <pc:sldChg chg="modSp mod">
        <pc:chgData name="Summers, Adam  (DSHS/ALTSA/OAS)" userId="88e5893a-ef6a-4e17-a118-32f7c074d848" providerId="ADAL" clId="{AEA28ADA-C9B9-441B-A8C5-40EED1369CA7}" dt="2024-04-29T20:36:06.806" v="230" actId="20577"/>
        <pc:sldMkLst>
          <pc:docMk/>
          <pc:sldMk cId="375729048" sldId="285"/>
        </pc:sldMkLst>
        <pc:spChg chg="mod">
          <ac:chgData name="Summers, Adam  (DSHS/ALTSA/OAS)" userId="88e5893a-ef6a-4e17-a118-32f7c074d848" providerId="ADAL" clId="{AEA28ADA-C9B9-441B-A8C5-40EED1369CA7}" dt="2024-04-29T20:36:06.806" v="230" actId="20577"/>
          <ac:spMkLst>
            <pc:docMk/>
            <pc:sldMk cId="375729048" sldId="285"/>
            <ac:spMk id="3" creationId="{8A20BCF5-5134-48CF-B3CE-D478A1618B2C}"/>
          </ac:spMkLst>
        </pc:spChg>
      </pc:sldChg>
      <pc:sldChg chg="addSp delSp modSp mod">
        <pc:chgData name="Summers, Adam  (DSHS/ALTSA/OAS)" userId="88e5893a-ef6a-4e17-a118-32f7c074d848" providerId="ADAL" clId="{AEA28ADA-C9B9-441B-A8C5-40EED1369CA7}" dt="2024-04-29T20:35:39.368" v="200" actId="732"/>
        <pc:sldMkLst>
          <pc:docMk/>
          <pc:sldMk cId="2548260360" sldId="286"/>
        </pc:sldMkLst>
        <pc:picChg chg="add mod modCrop">
          <ac:chgData name="Summers, Adam  (DSHS/ALTSA/OAS)" userId="88e5893a-ef6a-4e17-a118-32f7c074d848" providerId="ADAL" clId="{AEA28ADA-C9B9-441B-A8C5-40EED1369CA7}" dt="2024-04-29T20:35:39.368" v="200" actId="732"/>
          <ac:picMkLst>
            <pc:docMk/>
            <pc:sldMk cId="2548260360" sldId="286"/>
            <ac:picMk id="4" creationId="{E065D29A-9895-18CC-0899-4A880F4C1CBB}"/>
          </ac:picMkLst>
        </pc:picChg>
        <pc:picChg chg="del mod">
          <ac:chgData name="Summers, Adam  (DSHS/ALTSA/OAS)" userId="88e5893a-ef6a-4e17-a118-32f7c074d848" providerId="ADAL" clId="{AEA28ADA-C9B9-441B-A8C5-40EED1369CA7}" dt="2024-04-29T20:34:34.576" v="140" actId="478"/>
          <ac:picMkLst>
            <pc:docMk/>
            <pc:sldMk cId="2548260360" sldId="286"/>
            <ac:picMk id="5" creationId="{DEEF5569-D7E1-4DAE-BF4C-A9F75D5F5CA0}"/>
          </ac:picMkLst>
        </pc:picChg>
      </pc:sldChg>
      <pc:sldChg chg="addSp delSp modSp mod">
        <pc:chgData name="Summers, Adam  (DSHS/ALTSA/OAS)" userId="88e5893a-ef6a-4e17-a118-32f7c074d848" providerId="ADAL" clId="{AEA28ADA-C9B9-441B-A8C5-40EED1369CA7}" dt="2024-04-29T20:38:40.707" v="260" actId="478"/>
        <pc:sldMkLst>
          <pc:docMk/>
          <pc:sldMk cId="2200779178" sldId="295"/>
        </pc:sldMkLst>
        <pc:picChg chg="del">
          <ac:chgData name="Summers, Adam  (DSHS/ALTSA/OAS)" userId="88e5893a-ef6a-4e17-a118-32f7c074d848" providerId="ADAL" clId="{AEA28ADA-C9B9-441B-A8C5-40EED1369CA7}" dt="2024-04-29T20:38:40.707" v="260" actId="478"/>
          <ac:picMkLst>
            <pc:docMk/>
            <pc:sldMk cId="2200779178" sldId="295"/>
            <ac:picMk id="8" creationId="{19BB6C05-AE70-4CEC-9EDC-2F7B726CE8C4}"/>
          </ac:picMkLst>
        </pc:picChg>
        <pc:picChg chg="add del mod">
          <ac:chgData name="Summers, Adam  (DSHS/ALTSA/OAS)" userId="88e5893a-ef6a-4e17-a118-32f7c074d848" providerId="ADAL" clId="{AEA28ADA-C9B9-441B-A8C5-40EED1369CA7}" dt="2024-04-29T20:37:19.344" v="246" actId="478"/>
          <ac:picMkLst>
            <pc:docMk/>
            <pc:sldMk cId="2200779178" sldId="295"/>
            <ac:picMk id="9" creationId="{F44F71D8-3BDD-F5DA-3D04-B2E7EA45D334}"/>
          </ac:picMkLst>
        </pc:picChg>
        <pc:picChg chg="add mod ord modCrop">
          <ac:chgData name="Summers, Adam  (DSHS/ALTSA/OAS)" userId="88e5893a-ef6a-4e17-a118-32f7c074d848" providerId="ADAL" clId="{AEA28ADA-C9B9-441B-A8C5-40EED1369CA7}" dt="2024-04-29T20:38:39.089" v="259" actId="167"/>
          <ac:picMkLst>
            <pc:docMk/>
            <pc:sldMk cId="2200779178" sldId="295"/>
            <ac:picMk id="12" creationId="{0D8E5990-057A-8DDB-2342-FB9D51E131C4}"/>
          </ac:picMkLst>
        </pc:picChg>
      </pc:sldChg>
      <pc:sldChg chg="modSp mod">
        <pc:chgData name="Summers, Adam  (DSHS/ALTSA/OAS)" userId="88e5893a-ef6a-4e17-a118-32f7c074d848" providerId="ADAL" clId="{AEA28ADA-C9B9-441B-A8C5-40EED1369CA7}" dt="2024-04-29T20:47:04.630" v="308" actId="20577"/>
        <pc:sldMkLst>
          <pc:docMk/>
          <pc:sldMk cId="556437538" sldId="304"/>
        </pc:sldMkLst>
        <pc:graphicFrameChg chg="modGraphic">
          <ac:chgData name="Summers, Adam  (DSHS/ALTSA/OAS)" userId="88e5893a-ef6a-4e17-a118-32f7c074d848" providerId="ADAL" clId="{AEA28ADA-C9B9-441B-A8C5-40EED1369CA7}" dt="2024-04-29T20:47:04.630" v="308" actId="20577"/>
          <ac:graphicFrameMkLst>
            <pc:docMk/>
            <pc:sldMk cId="556437538" sldId="304"/>
            <ac:graphicFrameMk id="4" creationId="{0FD15744-038E-440E-967C-19E0821AAF3B}"/>
          </ac:graphicFrameMkLst>
        </pc:graphicFrameChg>
      </pc:sldChg>
      <pc:sldChg chg="modSp mod">
        <pc:chgData name="Summers, Adam  (DSHS/ALTSA/OAS)" userId="88e5893a-ef6a-4e17-a118-32f7c074d848" providerId="ADAL" clId="{AEA28ADA-C9B9-441B-A8C5-40EED1369CA7}" dt="2024-04-29T20:36:25.558" v="242" actId="20577"/>
        <pc:sldMkLst>
          <pc:docMk/>
          <pc:sldMk cId="3211055499" sldId="305"/>
        </pc:sldMkLst>
        <pc:spChg chg="mod">
          <ac:chgData name="Summers, Adam  (DSHS/ALTSA/OAS)" userId="88e5893a-ef6a-4e17-a118-32f7c074d848" providerId="ADAL" clId="{AEA28ADA-C9B9-441B-A8C5-40EED1369CA7}" dt="2024-04-29T20:36:25.558" v="242" actId="20577"/>
          <ac:spMkLst>
            <pc:docMk/>
            <pc:sldMk cId="3211055499" sldId="305"/>
            <ac:spMk id="7" creationId="{FC41A76E-528C-40E2-9AA2-7C6BBCC6F36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EBBA5F-3566-479D-8D73-C9248E7CB74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08327D8-ACC5-4044-BF75-B32130B373ED}">
      <dgm:prSet/>
      <dgm:spPr>
        <a:solidFill>
          <a:srgbClr val="2C50A4"/>
        </a:solidFill>
      </dgm:spPr>
      <dgm:t>
        <a:bodyPr/>
        <a:lstStyle/>
        <a:p>
          <a:r>
            <a:rPr lang="en-US" dirty="0"/>
            <a:t>Comprehensive care management </a:t>
          </a:r>
        </a:p>
      </dgm:t>
    </dgm:pt>
    <dgm:pt modelId="{B58DF8D3-89A9-449B-8900-01C821C719E9}" type="parTrans" cxnId="{99DD71EC-86BA-4BED-AF14-A9B4223C0002}">
      <dgm:prSet/>
      <dgm:spPr/>
      <dgm:t>
        <a:bodyPr/>
        <a:lstStyle/>
        <a:p>
          <a:endParaRPr lang="en-US"/>
        </a:p>
      </dgm:t>
    </dgm:pt>
    <dgm:pt modelId="{10DED755-BDA5-4216-8DB4-4C02DDF6567A}" type="sibTrans" cxnId="{99DD71EC-86BA-4BED-AF14-A9B4223C0002}">
      <dgm:prSet/>
      <dgm:spPr/>
      <dgm:t>
        <a:bodyPr/>
        <a:lstStyle/>
        <a:p>
          <a:endParaRPr lang="en-US"/>
        </a:p>
      </dgm:t>
    </dgm:pt>
    <dgm:pt modelId="{93C6D8EA-A0E4-4D09-8A56-B30BF09FD0A7}">
      <dgm:prSet/>
      <dgm:spPr>
        <a:solidFill>
          <a:srgbClr val="00A499"/>
        </a:solidFill>
      </dgm:spPr>
      <dgm:t>
        <a:bodyPr/>
        <a:lstStyle/>
        <a:p>
          <a:r>
            <a:rPr lang="en-US" dirty="0"/>
            <a:t>Care coordination</a:t>
          </a:r>
        </a:p>
      </dgm:t>
    </dgm:pt>
    <dgm:pt modelId="{3CBABEC1-B42B-49B7-84C8-84DBCD50E4A6}" type="parTrans" cxnId="{9BC604F5-56DE-4BD0-AED3-56D71020A874}">
      <dgm:prSet/>
      <dgm:spPr/>
      <dgm:t>
        <a:bodyPr/>
        <a:lstStyle/>
        <a:p>
          <a:endParaRPr lang="en-US"/>
        </a:p>
      </dgm:t>
    </dgm:pt>
    <dgm:pt modelId="{74B15397-1D7B-45F7-87AF-FA8E40E0C259}" type="sibTrans" cxnId="{9BC604F5-56DE-4BD0-AED3-56D71020A874}">
      <dgm:prSet/>
      <dgm:spPr/>
      <dgm:t>
        <a:bodyPr/>
        <a:lstStyle/>
        <a:p>
          <a:endParaRPr lang="en-US"/>
        </a:p>
      </dgm:t>
    </dgm:pt>
    <dgm:pt modelId="{D72BEA53-1C3C-4379-AF6A-44BF74C00981}">
      <dgm:prSet/>
      <dgm:spPr>
        <a:solidFill>
          <a:srgbClr val="9071B4"/>
        </a:solidFill>
      </dgm:spPr>
      <dgm:t>
        <a:bodyPr/>
        <a:lstStyle/>
        <a:p>
          <a:r>
            <a:rPr lang="en-US" dirty="0"/>
            <a:t>Health promotion </a:t>
          </a:r>
        </a:p>
      </dgm:t>
    </dgm:pt>
    <dgm:pt modelId="{D36E9EB0-4545-4FE4-811F-533E5DAAB5E8}" type="parTrans" cxnId="{94CAC049-D164-447E-874D-9462B34CC6B5}">
      <dgm:prSet/>
      <dgm:spPr/>
      <dgm:t>
        <a:bodyPr/>
        <a:lstStyle/>
        <a:p>
          <a:endParaRPr lang="en-US"/>
        </a:p>
      </dgm:t>
    </dgm:pt>
    <dgm:pt modelId="{19A600A9-0D51-4681-BB0A-7300D9B186F1}" type="sibTrans" cxnId="{94CAC049-D164-447E-874D-9462B34CC6B5}">
      <dgm:prSet/>
      <dgm:spPr/>
      <dgm:t>
        <a:bodyPr/>
        <a:lstStyle/>
        <a:p>
          <a:endParaRPr lang="en-US"/>
        </a:p>
      </dgm:t>
    </dgm:pt>
    <dgm:pt modelId="{5DBE88F0-0B4B-49CB-A9D3-D76677B9DF02}">
      <dgm:prSet/>
      <dgm:spPr>
        <a:solidFill>
          <a:srgbClr val="90C858"/>
        </a:solidFill>
      </dgm:spPr>
      <dgm:t>
        <a:bodyPr/>
        <a:lstStyle/>
        <a:p>
          <a:r>
            <a:rPr lang="en-US" dirty="0"/>
            <a:t>Comprehensive transitional care and follow-up</a:t>
          </a:r>
        </a:p>
      </dgm:t>
    </dgm:pt>
    <dgm:pt modelId="{BD11E872-CA6D-4F76-B1BD-D3FFC39BEA4C}" type="parTrans" cxnId="{6577AA5E-EB9A-432F-833D-E89A2E8050C0}">
      <dgm:prSet/>
      <dgm:spPr/>
      <dgm:t>
        <a:bodyPr/>
        <a:lstStyle/>
        <a:p>
          <a:endParaRPr lang="en-US"/>
        </a:p>
      </dgm:t>
    </dgm:pt>
    <dgm:pt modelId="{1E55EA60-0B64-4AC7-B3EA-70A230D3AD98}" type="sibTrans" cxnId="{6577AA5E-EB9A-432F-833D-E89A2E8050C0}">
      <dgm:prSet/>
      <dgm:spPr/>
      <dgm:t>
        <a:bodyPr/>
        <a:lstStyle/>
        <a:p>
          <a:endParaRPr lang="en-US"/>
        </a:p>
      </dgm:t>
    </dgm:pt>
    <dgm:pt modelId="{419D0FD4-FE7E-4021-8F64-5EC70D7ACE36}">
      <dgm:prSet/>
      <dgm:spPr>
        <a:solidFill>
          <a:srgbClr val="EAAA00"/>
        </a:solidFill>
      </dgm:spPr>
      <dgm:t>
        <a:bodyPr/>
        <a:lstStyle/>
        <a:p>
          <a:r>
            <a:rPr lang="en-US" dirty="0"/>
            <a:t>Individual and family support</a:t>
          </a:r>
        </a:p>
      </dgm:t>
    </dgm:pt>
    <dgm:pt modelId="{0090CDFD-81D1-4256-8D9E-F9A3F670A62A}" type="parTrans" cxnId="{2D9C13E9-D5AD-4C26-A277-23EECEC1BAF3}">
      <dgm:prSet/>
      <dgm:spPr/>
      <dgm:t>
        <a:bodyPr/>
        <a:lstStyle/>
        <a:p>
          <a:endParaRPr lang="en-US"/>
        </a:p>
      </dgm:t>
    </dgm:pt>
    <dgm:pt modelId="{6F4FB166-CDC5-489B-A79F-468228331D2E}" type="sibTrans" cxnId="{2D9C13E9-D5AD-4C26-A277-23EECEC1BAF3}">
      <dgm:prSet/>
      <dgm:spPr/>
      <dgm:t>
        <a:bodyPr/>
        <a:lstStyle/>
        <a:p>
          <a:endParaRPr lang="en-US"/>
        </a:p>
      </dgm:t>
    </dgm:pt>
    <dgm:pt modelId="{E1FB0956-3726-4888-9F54-125489708528}">
      <dgm:prSet/>
      <dgm:spPr>
        <a:solidFill>
          <a:srgbClr val="B52555"/>
        </a:solidFill>
      </dgm:spPr>
      <dgm:t>
        <a:bodyPr/>
        <a:lstStyle/>
        <a:p>
          <a:r>
            <a:rPr lang="en-US" dirty="0"/>
            <a:t>Referrals for community and social services support</a:t>
          </a:r>
        </a:p>
      </dgm:t>
    </dgm:pt>
    <dgm:pt modelId="{4572FFBD-6C6C-48AC-9B39-81C66036F064}" type="parTrans" cxnId="{D68B7E9A-CE35-4473-8F4D-08E91D850826}">
      <dgm:prSet/>
      <dgm:spPr/>
      <dgm:t>
        <a:bodyPr/>
        <a:lstStyle/>
        <a:p>
          <a:endParaRPr lang="en-US"/>
        </a:p>
      </dgm:t>
    </dgm:pt>
    <dgm:pt modelId="{E500B866-EC22-4FE2-B5DB-C78EDD6D4231}" type="sibTrans" cxnId="{D68B7E9A-CE35-4473-8F4D-08E91D850826}">
      <dgm:prSet/>
      <dgm:spPr/>
      <dgm:t>
        <a:bodyPr/>
        <a:lstStyle/>
        <a:p>
          <a:endParaRPr lang="en-US"/>
        </a:p>
      </dgm:t>
    </dgm:pt>
    <dgm:pt modelId="{D08533CA-8F99-4574-BECA-C07187CAC729}" type="pres">
      <dgm:prSet presAssocID="{98EBBA5F-3566-479D-8D73-C9248E7CB741}" presName="diagram" presStyleCnt="0">
        <dgm:presLayoutVars>
          <dgm:dir/>
          <dgm:resizeHandles val="exact"/>
        </dgm:presLayoutVars>
      </dgm:prSet>
      <dgm:spPr/>
    </dgm:pt>
    <dgm:pt modelId="{C3930CFD-7518-45AA-964B-EC9DF34FE48C}" type="pres">
      <dgm:prSet presAssocID="{008327D8-ACC5-4044-BF75-B32130B373ED}" presName="node" presStyleLbl="node1" presStyleIdx="0" presStyleCnt="6">
        <dgm:presLayoutVars>
          <dgm:bulletEnabled val="1"/>
        </dgm:presLayoutVars>
      </dgm:prSet>
      <dgm:spPr/>
    </dgm:pt>
    <dgm:pt modelId="{DF78FE49-9A58-4E7C-A81C-FA5F8F7FD0E2}" type="pres">
      <dgm:prSet presAssocID="{10DED755-BDA5-4216-8DB4-4C02DDF6567A}" presName="sibTrans" presStyleCnt="0"/>
      <dgm:spPr/>
    </dgm:pt>
    <dgm:pt modelId="{AB3531B1-3120-415B-BBAE-FC092D9C971F}" type="pres">
      <dgm:prSet presAssocID="{93C6D8EA-A0E4-4D09-8A56-B30BF09FD0A7}" presName="node" presStyleLbl="node1" presStyleIdx="1" presStyleCnt="6">
        <dgm:presLayoutVars>
          <dgm:bulletEnabled val="1"/>
        </dgm:presLayoutVars>
      </dgm:prSet>
      <dgm:spPr/>
    </dgm:pt>
    <dgm:pt modelId="{6CE0FC1C-0DAD-498E-BAEE-85CD8F95D099}" type="pres">
      <dgm:prSet presAssocID="{74B15397-1D7B-45F7-87AF-FA8E40E0C259}" presName="sibTrans" presStyleCnt="0"/>
      <dgm:spPr/>
    </dgm:pt>
    <dgm:pt modelId="{631FD1E4-F3CC-47A2-AD6E-C32EBD29E994}" type="pres">
      <dgm:prSet presAssocID="{D72BEA53-1C3C-4379-AF6A-44BF74C00981}" presName="node" presStyleLbl="node1" presStyleIdx="2" presStyleCnt="6">
        <dgm:presLayoutVars>
          <dgm:bulletEnabled val="1"/>
        </dgm:presLayoutVars>
      </dgm:prSet>
      <dgm:spPr/>
    </dgm:pt>
    <dgm:pt modelId="{A8359600-D3AD-4DC9-A7EB-6D0DF39D91F3}" type="pres">
      <dgm:prSet presAssocID="{19A600A9-0D51-4681-BB0A-7300D9B186F1}" presName="sibTrans" presStyleCnt="0"/>
      <dgm:spPr/>
    </dgm:pt>
    <dgm:pt modelId="{6C111178-EC77-4F15-BBDC-B854E8BC5A0D}" type="pres">
      <dgm:prSet presAssocID="{5DBE88F0-0B4B-49CB-A9D3-D76677B9DF02}" presName="node" presStyleLbl="node1" presStyleIdx="3" presStyleCnt="6">
        <dgm:presLayoutVars>
          <dgm:bulletEnabled val="1"/>
        </dgm:presLayoutVars>
      </dgm:prSet>
      <dgm:spPr/>
    </dgm:pt>
    <dgm:pt modelId="{CC7215F5-D429-4A7B-92E2-FD9C2565995D}" type="pres">
      <dgm:prSet presAssocID="{1E55EA60-0B64-4AC7-B3EA-70A230D3AD98}" presName="sibTrans" presStyleCnt="0"/>
      <dgm:spPr/>
    </dgm:pt>
    <dgm:pt modelId="{768C45B0-6922-4F04-B38D-C8C5AEFD1B4B}" type="pres">
      <dgm:prSet presAssocID="{419D0FD4-FE7E-4021-8F64-5EC70D7ACE36}" presName="node" presStyleLbl="node1" presStyleIdx="4" presStyleCnt="6">
        <dgm:presLayoutVars>
          <dgm:bulletEnabled val="1"/>
        </dgm:presLayoutVars>
      </dgm:prSet>
      <dgm:spPr/>
    </dgm:pt>
    <dgm:pt modelId="{749CED0D-B09B-4575-AF26-F9C9721D44F1}" type="pres">
      <dgm:prSet presAssocID="{6F4FB166-CDC5-489B-A79F-468228331D2E}" presName="sibTrans" presStyleCnt="0"/>
      <dgm:spPr/>
    </dgm:pt>
    <dgm:pt modelId="{A344B1F5-01FF-4A77-8AE8-C461B03AEDE6}" type="pres">
      <dgm:prSet presAssocID="{E1FB0956-3726-4888-9F54-125489708528}" presName="node" presStyleLbl="node1" presStyleIdx="5" presStyleCnt="6">
        <dgm:presLayoutVars>
          <dgm:bulletEnabled val="1"/>
        </dgm:presLayoutVars>
      </dgm:prSet>
      <dgm:spPr/>
    </dgm:pt>
  </dgm:ptLst>
  <dgm:cxnLst>
    <dgm:cxn modelId="{FE53810F-86E9-4C03-AFBC-5A7FC0D3ADAE}" type="presOf" srcId="{5DBE88F0-0B4B-49CB-A9D3-D76677B9DF02}" destId="{6C111178-EC77-4F15-BBDC-B854E8BC5A0D}" srcOrd="0" destOrd="0" presId="urn:microsoft.com/office/officeart/2005/8/layout/default"/>
    <dgm:cxn modelId="{5D6ABC3D-D7B5-49A1-9ABA-5CEBE33C34DE}" type="presOf" srcId="{E1FB0956-3726-4888-9F54-125489708528}" destId="{A344B1F5-01FF-4A77-8AE8-C461B03AEDE6}" srcOrd="0" destOrd="0" presId="urn:microsoft.com/office/officeart/2005/8/layout/default"/>
    <dgm:cxn modelId="{6577AA5E-EB9A-432F-833D-E89A2E8050C0}" srcId="{98EBBA5F-3566-479D-8D73-C9248E7CB741}" destId="{5DBE88F0-0B4B-49CB-A9D3-D76677B9DF02}" srcOrd="3" destOrd="0" parTransId="{BD11E872-CA6D-4F76-B1BD-D3FFC39BEA4C}" sibTransId="{1E55EA60-0B64-4AC7-B3EA-70A230D3AD98}"/>
    <dgm:cxn modelId="{28E88843-4249-43CE-BB05-AE172EEFB25B}" type="presOf" srcId="{419D0FD4-FE7E-4021-8F64-5EC70D7ACE36}" destId="{768C45B0-6922-4F04-B38D-C8C5AEFD1B4B}" srcOrd="0" destOrd="0" presId="urn:microsoft.com/office/officeart/2005/8/layout/default"/>
    <dgm:cxn modelId="{D358B943-1085-474D-9F43-3DFDAE406D3E}" type="presOf" srcId="{98EBBA5F-3566-479D-8D73-C9248E7CB741}" destId="{D08533CA-8F99-4574-BECA-C07187CAC729}" srcOrd="0" destOrd="0" presId="urn:microsoft.com/office/officeart/2005/8/layout/default"/>
    <dgm:cxn modelId="{94CAC049-D164-447E-874D-9462B34CC6B5}" srcId="{98EBBA5F-3566-479D-8D73-C9248E7CB741}" destId="{D72BEA53-1C3C-4379-AF6A-44BF74C00981}" srcOrd="2" destOrd="0" parTransId="{D36E9EB0-4545-4FE4-811F-533E5DAAB5E8}" sibTransId="{19A600A9-0D51-4681-BB0A-7300D9B186F1}"/>
    <dgm:cxn modelId="{288D3155-1E4C-4ED7-B342-7B8B0833EB2F}" type="presOf" srcId="{008327D8-ACC5-4044-BF75-B32130B373ED}" destId="{C3930CFD-7518-45AA-964B-EC9DF34FE48C}" srcOrd="0" destOrd="0" presId="urn:microsoft.com/office/officeart/2005/8/layout/default"/>
    <dgm:cxn modelId="{D68B7E9A-CE35-4473-8F4D-08E91D850826}" srcId="{98EBBA5F-3566-479D-8D73-C9248E7CB741}" destId="{E1FB0956-3726-4888-9F54-125489708528}" srcOrd="5" destOrd="0" parTransId="{4572FFBD-6C6C-48AC-9B39-81C66036F064}" sibTransId="{E500B866-EC22-4FE2-B5DB-C78EDD6D4231}"/>
    <dgm:cxn modelId="{D28382BF-F361-4F08-A13D-E50D84337746}" type="presOf" srcId="{D72BEA53-1C3C-4379-AF6A-44BF74C00981}" destId="{631FD1E4-F3CC-47A2-AD6E-C32EBD29E994}" srcOrd="0" destOrd="0" presId="urn:microsoft.com/office/officeart/2005/8/layout/default"/>
    <dgm:cxn modelId="{A97E2AC4-5084-4B43-BDA5-8C31601A6114}" type="presOf" srcId="{93C6D8EA-A0E4-4D09-8A56-B30BF09FD0A7}" destId="{AB3531B1-3120-415B-BBAE-FC092D9C971F}" srcOrd="0" destOrd="0" presId="urn:microsoft.com/office/officeart/2005/8/layout/default"/>
    <dgm:cxn modelId="{2D9C13E9-D5AD-4C26-A277-23EECEC1BAF3}" srcId="{98EBBA5F-3566-479D-8D73-C9248E7CB741}" destId="{419D0FD4-FE7E-4021-8F64-5EC70D7ACE36}" srcOrd="4" destOrd="0" parTransId="{0090CDFD-81D1-4256-8D9E-F9A3F670A62A}" sibTransId="{6F4FB166-CDC5-489B-A79F-468228331D2E}"/>
    <dgm:cxn modelId="{99DD71EC-86BA-4BED-AF14-A9B4223C0002}" srcId="{98EBBA5F-3566-479D-8D73-C9248E7CB741}" destId="{008327D8-ACC5-4044-BF75-B32130B373ED}" srcOrd="0" destOrd="0" parTransId="{B58DF8D3-89A9-449B-8900-01C821C719E9}" sibTransId="{10DED755-BDA5-4216-8DB4-4C02DDF6567A}"/>
    <dgm:cxn modelId="{9BC604F5-56DE-4BD0-AED3-56D71020A874}" srcId="{98EBBA5F-3566-479D-8D73-C9248E7CB741}" destId="{93C6D8EA-A0E4-4D09-8A56-B30BF09FD0A7}" srcOrd="1" destOrd="0" parTransId="{3CBABEC1-B42B-49B7-84C8-84DBCD50E4A6}" sibTransId="{74B15397-1D7B-45F7-87AF-FA8E40E0C259}"/>
    <dgm:cxn modelId="{FA800C1C-F093-4BD4-B41C-81D5E8A1BA4E}" type="presParOf" srcId="{D08533CA-8F99-4574-BECA-C07187CAC729}" destId="{C3930CFD-7518-45AA-964B-EC9DF34FE48C}" srcOrd="0" destOrd="0" presId="urn:microsoft.com/office/officeart/2005/8/layout/default"/>
    <dgm:cxn modelId="{E180F5E0-ACB3-472F-8624-87BCDF2BCA6B}" type="presParOf" srcId="{D08533CA-8F99-4574-BECA-C07187CAC729}" destId="{DF78FE49-9A58-4E7C-A81C-FA5F8F7FD0E2}" srcOrd="1" destOrd="0" presId="urn:microsoft.com/office/officeart/2005/8/layout/default"/>
    <dgm:cxn modelId="{29B0A16E-D680-44F8-A2EE-412D8319BB10}" type="presParOf" srcId="{D08533CA-8F99-4574-BECA-C07187CAC729}" destId="{AB3531B1-3120-415B-BBAE-FC092D9C971F}" srcOrd="2" destOrd="0" presId="urn:microsoft.com/office/officeart/2005/8/layout/default"/>
    <dgm:cxn modelId="{20C7AB4D-E591-400E-84DF-79EE20A553EB}" type="presParOf" srcId="{D08533CA-8F99-4574-BECA-C07187CAC729}" destId="{6CE0FC1C-0DAD-498E-BAEE-85CD8F95D099}" srcOrd="3" destOrd="0" presId="urn:microsoft.com/office/officeart/2005/8/layout/default"/>
    <dgm:cxn modelId="{8537B6FA-5662-4282-B539-E45F83616448}" type="presParOf" srcId="{D08533CA-8F99-4574-BECA-C07187CAC729}" destId="{631FD1E4-F3CC-47A2-AD6E-C32EBD29E994}" srcOrd="4" destOrd="0" presId="urn:microsoft.com/office/officeart/2005/8/layout/default"/>
    <dgm:cxn modelId="{2D5D01A5-57C7-4F8C-AD2C-9BEC2D5A7586}" type="presParOf" srcId="{D08533CA-8F99-4574-BECA-C07187CAC729}" destId="{A8359600-D3AD-4DC9-A7EB-6D0DF39D91F3}" srcOrd="5" destOrd="0" presId="urn:microsoft.com/office/officeart/2005/8/layout/default"/>
    <dgm:cxn modelId="{9A15681D-3D53-4F28-A81D-3D422F65FB7D}" type="presParOf" srcId="{D08533CA-8F99-4574-BECA-C07187CAC729}" destId="{6C111178-EC77-4F15-BBDC-B854E8BC5A0D}" srcOrd="6" destOrd="0" presId="urn:microsoft.com/office/officeart/2005/8/layout/default"/>
    <dgm:cxn modelId="{7E6C2A4A-0ED2-4EC5-A012-1B74769ED814}" type="presParOf" srcId="{D08533CA-8F99-4574-BECA-C07187CAC729}" destId="{CC7215F5-D429-4A7B-92E2-FD9C2565995D}" srcOrd="7" destOrd="0" presId="urn:microsoft.com/office/officeart/2005/8/layout/default"/>
    <dgm:cxn modelId="{A72C7EFC-5422-4E26-A94D-2D8DC63C1667}" type="presParOf" srcId="{D08533CA-8F99-4574-BECA-C07187CAC729}" destId="{768C45B0-6922-4F04-B38D-C8C5AEFD1B4B}" srcOrd="8" destOrd="0" presId="urn:microsoft.com/office/officeart/2005/8/layout/default"/>
    <dgm:cxn modelId="{0144D89B-2270-44FE-A8F6-FFCF590A7B5A}" type="presParOf" srcId="{D08533CA-8F99-4574-BECA-C07187CAC729}" destId="{749CED0D-B09B-4575-AF26-F9C9721D44F1}" srcOrd="9" destOrd="0" presId="urn:microsoft.com/office/officeart/2005/8/layout/default"/>
    <dgm:cxn modelId="{B97753CE-5154-46C2-9AAE-4DC70BE7D540}" type="presParOf" srcId="{D08533CA-8F99-4574-BECA-C07187CAC729}" destId="{A344B1F5-01FF-4A77-8AE8-C461B03AEDE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930CFD-7518-45AA-964B-EC9DF34FE48C}">
      <dsp:nvSpPr>
        <dsp:cNvPr id="0" name=""/>
        <dsp:cNvSpPr/>
      </dsp:nvSpPr>
      <dsp:spPr>
        <a:xfrm>
          <a:off x="734" y="413801"/>
          <a:ext cx="2865871" cy="1719522"/>
        </a:xfrm>
        <a:prstGeom prst="rect">
          <a:avLst/>
        </a:prstGeom>
        <a:solidFill>
          <a:srgbClr val="2C50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Comprehensive care management </a:t>
          </a:r>
        </a:p>
      </dsp:txBody>
      <dsp:txXfrm>
        <a:off x="734" y="413801"/>
        <a:ext cx="2865871" cy="1719522"/>
      </dsp:txXfrm>
    </dsp:sp>
    <dsp:sp modelId="{AB3531B1-3120-415B-BBAE-FC092D9C971F}">
      <dsp:nvSpPr>
        <dsp:cNvPr id="0" name=""/>
        <dsp:cNvSpPr/>
      </dsp:nvSpPr>
      <dsp:spPr>
        <a:xfrm>
          <a:off x="3153193" y="413801"/>
          <a:ext cx="2865871" cy="1719522"/>
        </a:xfrm>
        <a:prstGeom prst="rect">
          <a:avLst/>
        </a:prstGeom>
        <a:solidFill>
          <a:srgbClr val="00A4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Care coordination</a:t>
          </a:r>
        </a:p>
      </dsp:txBody>
      <dsp:txXfrm>
        <a:off x="3153193" y="413801"/>
        <a:ext cx="2865871" cy="1719522"/>
      </dsp:txXfrm>
    </dsp:sp>
    <dsp:sp modelId="{631FD1E4-F3CC-47A2-AD6E-C32EBD29E994}">
      <dsp:nvSpPr>
        <dsp:cNvPr id="0" name=""/>
        <dsp:cNvSpPr/>
      </dsp:nvSpPr>
      <dsp:spPr>
        <a:xfrm>
          <a:off x="734" y="2419911"/>
          <a:ext cx="2865871" cy="1719522"/>
        </a:xfrm>
        <a:prstGeom prst="rect">
          <a:avLst/>
        </a:prstGeom>
        <a:solidFill>
          <a:srgbClr val="9071B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Health promotion </a:t>
          </a:r>
        </a:p>
      </dsp:txBody>
      <dsp:txXfrm>
        <a:off x="734" y="2419911"/>
        <a:ext cx="2865871" cy="1719522"/>
      </dsp:txXfrm>
    </dsp:sp>
    <dsp:sp modelId="{6C111178-EC77-4F15-BBDC-B854E8BC5A0D}">
      <dsp:nvSpPr>
        <dsp:cNvPr id="0" name=""/>
        <dsp:cNvSpPr/>
      </dsp:nvSpPr>
      <dsp:spPr>
        <a:xfrm>
          <a:off x="3153193" y="2419911"/>
          <a:ext cx="2865871" cy="1719522"/>
        </a:xfrm>
        <a:prstGeom prst="rect">
          <a:avLst/>
        </a:prstGeom>
        <a:solidFill>
          <a:srgbClr val="90C8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Comprehensive transitional care and follow-up</a:t>
          </a:r>
        </a:p>
      </dsp:txBody>
      <dsp:txXfrm>
        <a:off x="3153193" y="2419911"/>
        <a:ext cx="2865871" cy="1719522"/>
      </dsp:txXfrm>
    </dsp:sp>
    <dsp:sp modelId="{768C45B0-6922-4F04-B38D-C8C5AEFD1B4B}">
      <dsp:nvSpPr>
        <dsp:cNvPr id="0" name=""/>
        <dsp:cNvSpPr/>
      </dsp:nvSpPr>
      <dsp:spPr>
        <a:xfrm>
          <a:off x="734" y="4426021"/>
          <a:ext cx="2865871" cy="1719522"/>
        </a:xfrm>
        <a:prstGeom prst="rect">
          <a:avLst/>
        </a:prstGeom>
        <a:solidFill>
          <a:srgbClr val="EAAA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Individual and family support</a:t>
          </a:r>
        </a:p>
      </dsp:txBody>
      <dsp:txXfrm>
        <a:off x="734" y="4426021"/>
        <a:ext cx="2865871" cy="1719522"/>
      </dsp:txXfrm>
    </dsp:sp>
    <dsp:sp modelId="{A344B1F5-01FF-4A77-8AE8-C461B03AEDE6}">
      <dsp:nvSpPr>
        <dsp:cNvPr id="0" name=""/>
        <dsp:cNvSpPr/>
      </dsp:nvSpPr>
      <dsp:spPr>
        <a:xfrm>
          <a:off x="3153193" y="4426021"/>
          <a:ext cx="2865871" cy="1719522"/>
        </a:xfrm>
        <a:prstGeom prst="rect">
          <a:avLst/>
        </a:prstGeom>
        <a:solidFill>
          <a:srgbClr val="B5255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Referrals for community and social services support</a:t>
          </a:r>
        </a:p>
      </dsp:txBody>
      <dsp:txXfrm>
        <a:off x="3153193" y="4426021"/>
        <a:ext cx="2865871" cy="1719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CE3D61-80CB-44E6-AB27-C980BBFE62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C569A5-C2F9-4CAD-88F7-9BFD5C59E7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100F86-C346-4554-A992-E4C28985715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4C5BF-67EA-494A-96D3-3BB22D63CF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B256D-493D-4097-B074-6A66D4F959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2B6A93-DBF8-4563-A038-E7C8B2DAE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77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A3455-D930-433D-AC8F-4DECA09FA1BD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7EE54-9461-4D55-A35F-5CE268E27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6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EF5CFD-B653-3949-AFAE-CAD3392150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9125" y="1122363"/>
            <a:ext cx="10972799" cy="2387600"/>
          </a:xfrm>
        </p:spPr>
        <p:txBody>
          <a:bodyPr anchor="b"/>
          <a:lstStyle>
            <a:lvl1pPr algn="ctr">
              <a:defRPr sz="6000" b="1" baseline="0">
                <a:solidFill>
                  <a:srgbClr val="2C50A3"/>
                </a:solidFill>
                <a:latin typeface="+mn-lt"/>
              </a:defRPr>
            </a:lvl1pPr>
          </a:lstStyle>
          <a:p>
            <a:r>
              <a:rPr lang="en-US" dirty="0"/>
              <a:t>Introduction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9125" y="3602038"/>
            <a:ext cx="109727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9125" y="551021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rgbClr val="2C50A3"/>
                </a:solidFill>
              </a:defRPr>
            </a:lvl1pPr>
          </a:lstStyle>
          <a:p>
            <a:r>
              <a:rPr lang="en-US" dirty="0"/>
              <a:t>Presenter Name, Title</a:t>
            </a:r>
          </a:p>
        </p:txBody>
      </p:sp>
    </p:spTree>
    <p:extLst>
      <p:ext uri="{BB962C8B-B14F-4D97-AF65-F5344CB8AC3E}">
        <p14:creationId xmlns:p14="http://schemas.microsoft.com/office/powerpoint/2010/main" val="426839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2A377-7ADA-4693-81D0-D906788C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560EA-04FF-40A4-B9AC-FF142756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90C6C-93C6-4702-B3FD-45A3DA36A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806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8C5A2-C632-4C9C-9C0C-F79C3C96A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EE72C-294D-48FE-B9CE-F1DDAB3D0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ABABE-AC0E-4F8E-84E3-F4813534D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520EF-B37D-42E0-9F32-20C45B64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439B-BBCD-4950-B33F-BD347A27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9B192C-4DC4-4851-83D4-6DBA2043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86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0792-E398-4E8E-884B-64AC57F24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34C219-2B9A-4C64-9735-31395374B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854D2-BF2A-4658-A7E2-A8CF3C303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4E9BC-3B13-4396-B391-16141BAC5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76DA8-724B-46F3-BC44-1835B2585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158AA-F3D9-4D35-AAB0-749F19ABF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94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A8A7-2568-4574-B757-4B8F98743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071C29-D37B-4A71-B72E-D0F0FC358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FFB21-7562-48F4-853B-FA26AC6C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EB57B-03A6-4712-9972-FE2245ECF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6276A-D840-4DA2-9F73-3651B5B5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24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3581FC-6581-475E-8F6D-B3AEFF6CB9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11C41-922F-4684-A4BC-7F4B223CC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F9930-2823-4C34-87E9-CC8C5A3A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1B881-AF9D-4DC0-BE8C-9DF06B14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D253-FEFB-4828-AA40-505196792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4D4ACA-86B0-4D7F-9B0B-3B7CD2962D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75" y="365125"/>
            <a:ext cx="1098232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5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Content Slide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690688"/>
            <a:ext cx="109918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6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183653-6865-44B2-9D05-B7C6ADD22A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075" y="365125"/>
            <a:ext cx="1098232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C50A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Content Slide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690688"/>
            <a:ext cx="109918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04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829B7-DD70-4FEE-8DA9-887D58A411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45A25-A74A-40D2-9491-6E5CB4EC72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C0272-3D2A-4557-BC60-879A65D28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1FB92-60C9-4194-83E1-A629E7575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8B8D8-81F6-4CB3-8CDC-50B303FF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83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1339-CAC2-490F-99C2-8B057BE49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17EA7-BBA3-4679-B8E2-C03840594B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05571-90A9-45E8-819B-615BB379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1C7B5-4A33-49A9-A510-51A2B349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0A361-222E-4F59-9BCF-BA2AE2CB9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07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082D-4B89-48EB-85B9-A44855E45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277D5-CD36-445B-8EFC-6D981E5F7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9ABA5-E8F3-411C-9CBC-7A4EC4974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509B0-5113-4FAA-AAA5-B8A4A29D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2F127-5F07-4BF8-AB7B-B590654E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31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6B2A-5D96-4955-83E2-D4E1CD0C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93C5A-B9A7-4384-B4A7-B91755C874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C57842-216B-4039-B09C-8A24E7A2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0A3C4-BE38-4033-BE1E-FD4DD1CD3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9E1A1-3F29-492B-81D6-3D3230AFA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D74F7-6220-44A5-89FF-5548D96D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6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E59F4-EC81-41BE-90A7-89486F73E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9180B-8397-4955-9F5E-8699D056E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0CF3B-C1A0-45E0-9385-B396C138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5023DE-7861-46D8-A588-53A7FE94A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0B396-2BC3-4C6E-B454-585F711A2B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05A4E-FC90-407F-B9DC-07B3D623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5A8AB-8AAE-4459-8E26-AA04B5AB1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9B99D-B44A-4413-9034-965E3D5D0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2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C6392-4AF6-4829-A749-E9D31EC58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E42BA-5FA8-4ADC-B8B9-25E023CC6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1FBA6D-3CFF-44CF-80A1-E4F225D1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6E2FB3-5348-41FD-8FCA-47C2C450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6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244917-62E8-4CAA-857F-C80B4519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150254-A51C-4B85-95AB-3853F5CDE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72B85-7E5B-4233-A5EA-5AEF5E628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3FD7C-0850-4726-84FA-7B9E5F267519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D813D-B06E-4D3D-B7AF-67672E0888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4A3A1-DEE8-4349-B03C-8C68CEB7F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441FA-6A91-4EF3-8C0B-D920509B1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2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mailto:PRISM.admin@dshs.wa.gov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ca.wa.gov/assets/billers-and-providers/HHCareCoordinationRates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Tonya.AhsoakStevens@dshs.wa.gov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hristine.delbuono@hca.wa.gov" TargetMode="External"/><Relationship Id="rId4" Type="http://schemas.openxmlformats.org/officeDocument/2006/relationships/hyperlink" Target="mailto:elizabeth.greil2@dshs.wa.gov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Tamara.Gaston1@dshs.wa.gov" TargetMode="External"/><Relationship Id="rId2" Type="http://schemas.openxmlformats.org/officeDocument/2006/relationships/hyperlink" Target="mailto:elizabeth.greil2@dshs.wa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shs.wa.gov/altsa/stakeholders" TargetMode="External"/><Relationship Id="rId4" Type="http://schemas.openxmlformats.org/officeDocument/2006/relationships/hyperlink" Target="https://www.hca.wa.gov/billers-providers-partners/programs-and-services/health-hom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E2EF-7A7A-46CD-B946-138AD1410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Tribes and the </a:t>
            </a:r>
            <a:br>
              <a:rPr lang="en-US" dirty="0"/>
            </a:br>
            <a:r>
              <a:rPr lang="en-US" dirty="0"/>
              <a:t>Health Home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20BCF5-5134-48CF-B3CE-D478A1618B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Elizabeth Greil, DSHS ALTSA Tribal Initiative Program Manager  </a:t>
            </a:r>
          </a:p>
          <a:p>
            <a:r>
              <a:rPr lang="en-US" dirty="0">
                <a:latin typeface="+mj-lt"/>
              </a:rPr>
              <a:t>Tamara Gaston, DSHS ALTSA Tribal Affairs Administrator </a:t>
            </a:r>
          </a:p>
          <a:p>
            <a:r>
              <a:rPr lang="en-US" dirty="0">
                <a:latin typeface="+mj-lt"/>
              </a:rPr>
              <a:t>Christine Del </a:t>
            </a:r>
            <a:r>
              <a:rPr lang="en-US" dirty="0" err="1">
                <a:latin typeface="+mj-lt"/>
              </a:rPr>
              <a:t>Buono</a:t>
            </a:r>
            <a:r>
              <a:rPr lang="en-US" dirty="0">
                <a:latin typeface="+mj-lt"/>
              </a:rPr>
              <a:t>, Home Health Contract Manager</a:t>
            </a:r>
          </a:p>
        </p:txBody>
      </p:sp>
    </p:spTree>
    <p:extLst>
      <p:ext uri="{BB962C8B-B14F-4D97-AF65-F5344CB8AC3E}">
        <p14:creationId xmlns:p14="http://schemas.microsoft.com/office/powerpoint/2010/main" val="375729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DF662E-DB3D-441F-A8C9-42905F74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0" y="85073"/>
            <a:ext cx="4162425" cy="1899912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2C50A4"/>
                </a:solidFill>
              </a:rPr>
              <a:t>Leads are Responsible for Administrative Oversight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1BBA8C-0171-476D-AE76-9FDA080A1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4300" y="2068135"/>
            <a:ext cx="4457700" cy="44930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2C50A4"/>
                </a:solidFill>
                <a:latin typeface="+mj-lt"/>
              </a:rPr>
              <a:t>Leads agencies are responsible for ensuring participant records are created and maintained. </a:t>
            </a:r>
          </a:p>
          <a:p>
            <a:r>
              <a:rPr lang="en-US" sz="1400" dirty="0">
                <a:latin typeface="+mj-lt"/>
              </a:rPr>
              <a:t>Required clinical records include: </a:t>
            </a:r>
          </a:p>
          <a:p>
            <a:pPr lvl="1">
              <a:buFontTx/>
              <a:buChar char="-"/>
            </a:pPr>
            <a:r>
              <a:rPr lang="en-US" sz="1400" dirty="0">
                <a:latin typeface="+mj-lt"/>
              </a:rPr>
              <a:t>Health Action Plan </a:t>
            </a:r>
          </a:p>
          <a:p>
            <a:pPr lvl="1">
              <a:buFontTx/>
              <a:buChar char="-"/>
            </a:pPr>
            <a:r>
              <a:rPr lang="en-US" sz="1400" dirty="0">
                <a:latin typeface="+mj-lt"/>
              </a:rPr>
              <a:t>Contact log and </a:t>
            </a:r>
          </a:p>
          <a:p>
            <a:pPr lvl="1">
              <a:buFontTx/>
              <a:buChar char="-"/>
            </a:pPr>
            <a:r>
              <a:rPr lang="en-US" sz="1400" dirty="0">
                <a:latin typeface="+mj-lt"/>
              </a:rPr>
              <a:t>Progress notes </a:t>
            </a:r>
          </a:p>
          <a:p>
            <a:r>
              <a:rPr lang="en-US" sz="1400" dirty="0">
                <a:latin typeface="+mj-lt"/>
              </a:rPr>
              <a:t>Records are maintained in the participant’s file in the clinic office or participant electronic health record.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2C50A4"/>
                </a:solidFill>
                <a:latin typeface="+mj-lt"/>
              </a:rPr>
              <a:t>Required HCA quarterly reports for Lead Agencies </a:t>
            </a:r>
          </a:p>
          <a:p>
            <a:r>
              <a:rPr lang="en-US" sz="1400" dirty="0">
                <a:latin typeface="+mj-lt"/>
              </a:rPr>
              <a:t>Report number of participants </a:t>
            </a:r>
          </a:p>
          <a:p>
            <a:pPr lvl="1"/>
            <a:r>
              <a:rPr lang="en-US" sz="1400" dirty="0">
                <a:latin typeface="+mj-lt"/>
              </a:rPr>
              <a:t>enrolled</a:t>
            </a:r>
          </a:p>
          <a:p>
            <a:pPr lvl="1"/>
            <a:r>
              <a:rPr lang="en-US" sz="1400" dirty="0">
                <a:latin typeface="+mj-lt"/>
              </a:rPr>
              <a:t>engaged (signed a consent form and completed their initial Health Action Plan) </a:t>
            </a:r>
          </a:p>
          <a:p>
            <a:r>
              <a:rPr lang="en-US" sz="1400" dirty="0">
                <a:latin typeface="+mj-lt"/>
              </a:rPr>
              <a:t>Identify program barriers to enrollment and engagement success </a:t>
            </a:r>
          </a:p>
          <a:p>
            <a:r>
              <a:rPr lang="en-US" sz="1400" dirty="0">
                <a:latin typeface="+mj-lt"/>
              </a:rPr>
              <a:t>Describe Program participant success stories</a:t>
            </a:r>
          </a:p>
          <a:p>
            <a:pPr marL="0" indent="0">
              <a:buNone/>
            </a:pPr>
            <a:endParaRPr lang="en-US" sz="1100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22027B-C5FB-45F8-8692-282B4413CBED}"/>
              </a:ext>
            </a:extLst>
          </p:cNvPr>
          <p:cNvCxnSpPr>
            <a:cxnSpLocks/>
          </p:cNvCxnSpPr>
          <p:nvPr/>
        </p:nvCxnSpPr>
        <p:spPr>
          <a:xfrm>
            <a:off x="7734300" y="1884037"/>
            <a:ext cx="4048125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34B55E1D-DCD0-449B-BDF2-8DE5C2436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2"/>
          <a:stretch/>
        </p:blipFill>
        <p:spPr>
          <a:xfrm>
            <a:off x="-559234" y="1"/>
            <a:ext cx="7964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01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364EEF3-4BD7-4360-B314-41F60F06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-1"/>
          <a:stretch/>
        </p:blipFill>
        <p:spPr>
          <a:xfrm>
            <a:off x="2519309" y="1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E30CC6-81FF-4108-B3CF-012B0858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80747" cy="189991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Care Coordination Organization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F5CC5-862C-4B8D-AEA4-5CCED3B13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5257800" cy="4423790"/>
          </a:xfrm>
        </p:spPr>
        <p:txBody>
          <a:bodyPr>
            <a:normAutofit lnSpcReduction="10000"/>
          </a:bodyPr>
          <a:lstStyle/>
          <a:p>
            <a:r>
              <a:rPr lang="en-US" sz="1600" dirty="0">
                <a:latin typeface="+mj-lt"/>
              </a:rPr>
              <a:t>Subcontract with the Lead agency.</a:t>
            </a:r>
          </a:p>
          <a:p>
            <a:r>
              <a:rPr lang="en-US" sz="1600" dirty="0">
                <a:latin typeface="+mj-lt"/>
              </a:rPr>
              <a:t>Hire Care Coordinators (CC) and assign them to provide the HH services. </a:t>
            </a:r>
          </a:p>
          <a:p>
            <a:r>
              <a:rPr lang="en-US" sz="1600" dirty="0">
                <a:latin typeface="+mj-lt"/>
              </a:rPr>
              <a:t>Ensure HH CC actively engage participants in developing a Health Action Plan (HAP) centered around their individual needs and goals.   </a:t>
            </a:r>
          </a:p>
          <a:p>
            <a:r>
              <a:rPr lang="en-US" sz="1600" dirty="0">
                <a:latin typeface="+mj-lt"/>
              </a:rPr>
              <a:t>Assist participants in getting the right care, at the right time, in the right setting, to avoid duplication of services.</a:t>
            </a:r>
          </a:p>
          <a:p>
            <a:r>
              <a:rPr lang="en-US" sz="1600" dirty="0">
                <a:latin typeface="+mj-lt"/>
              </a:rPr>
              <a:t>Establish methods to share critical events with the HH CC within established time periods. </a:t>
            </a:r>
          </a:p>
          <a:p>
            <a:r>
              <a:rPr lang="en-US" sz="1600" dirty="0">
                <a:latin typeface="+mj-lt"/>
              </a:rPr>
              <a:t>Use the Lead Agency provided software platform to track and share participant information and care needs across providers to:</a:t>
            </a:r>
          </a:p>
          <a:p>
            <a:pPr lvl="1"/>
            <a:r>
              <a:rPr lang="en-US" sz="1600" dirty="0">
                <a:latin typeface="+mj-lt"/>
              </a:rPr>
              <a:t> monitor processes of care and outcomes, </a:t>
            </a:r>
          </a:p>
          <a:p>
            <a:pPr lvl="1"/>
            <a:r>
              <a:rPr lang="en-US" sz="1600" dirty="0">
                <a:latin typeface="+mj-lt"/>
              </a:rPr>
              <a:t>initiate recommended changes in care, and </a:t>
            </a:r>
          </a:p>
          <a:p>
            <a:pPr lvl="1"/>
            <a:r>
              <a:rPr lang="en-US" sz="1600" dirty="0">
                <a:latin typeface="+mj-lt"/>
              </a:rPr>
              <a:t>address achievement of heath action goals. </a:t>
            </a:r>
          </a:p>
          <a:p>
            <a:pPr marL="0" indent="0">
              <a:buNone/>
            </a:pPr>
            <a:endParaRPr lang="en-US" sz="1100" dirty="0">
              <a:latin typeface="+mj-lt"/>
            </a:endParaRPr>
          </a:p>
          <a:p>
            <a:endParaRPr lang="en-US" sz="1100" dirty="0"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7E4F1B-28DD-41C7-994B-145F873ECEF8}"/>
              </a:ext>
            </a:extLst>
          </p:cNvPr>
          <p:cNvCxnSpPr>
            <a:cxnSpLocks/>
          </p:cNvCxnSpPr>
          <p:nvPr/>
        </p:nvCxnSpPr>
        <p:spPr>
          <a:xfrm>
            <a:off x="964531" y="2216911"/>
            <a:ext cx="4794585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42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F9F5664-893C-48E1-A6DE-896245B922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" b="-1"/>
          <a:stretch/>
        </p:blipFill>
        <p:spPr>
          <a:xfrm rot="10800000"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A431A2-25B4-49BC-8850-31074138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59" y="413251"/>
            <a:ext cx="6010253" cy="189991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Care Coordination Organization Role - 2</a:t>
            </a:r>
            <a:endParaRPr lang="en-US" sz="5400" dirty="0">
              <a:solidFill>
                <a:srgbClr val="2C50A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FD4C16-B8CC-4CCD-9D8A-2FAB9F392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3495" y="2434200"/>
            <a:ext cx="6010253" cy="4239315"/>
          </a:xfrm>
        </p:spPr>
        <p:txBody>
          <a:bodyPr>
            <a:normAutofit fontScale="85000" lnSpcReduction="10000"/>
          </a:bodyPr>
          <a:lstStyle/>
          <a:p>
            <a:r>
              <a:rPr lang="en-US" sz="1900" dirty="0">
                <a:latin typeface="+mj-lt"/>
              </a:rPr>
              <a:t>Use informed interventions that recognize and are tailored for the:</a:t>
            </a:r>
          </a:p>
          <a:p>
            <a:pPr lvl="1"/>
            <a:r>
              <a:rPr lang="en-US" sz="1900" dirty="0">
                <a:latin typeface="+mj-lt"/>
              </a:rPr>
              <a:t>medical, social, economic, </a:t>
            </a:r>
          </a:p>
          <a:p>
            <a:pPr lvl="1"/>
            <a:r>
              <a:rPr lang="en-US" sz="1900" dirty="0">
                <a:latin typeface="+mj-lt"/>
              </a:rPr>
              <a:t>behavioral health, substance use, function impairment, and</a:t>
            </a:r>
          </a:p>
          <a:p>
            <a:pPr lvl="1"/>
            <a:r>
              <a:rPr lang="en-US" sz="1900" dirty="0">
                <a:latin typeface="+mj-lt"/>
              </a:rPr>
              <a:t>cultural and environmental factors affecting health and health care choices. </a:t>
            </a:r>
          </a:p>
          <a:p>
            <a:r>
              <a:rPr lang="en-US" sz="1900" dirty="0">
                <a:latin typeface="+mj-lt"/>
              </a:rPr>
              <a:t>Provide culturally competent Health Home services that address health disparities. </a:t>
            </a:r>
          </a:p>
          <a:p>
            <a:r>
              <a:rPr lang="en-US" sz="1900" dirty="0">
                <a:latin typeface="+mj-lt"/>
              </a:rPr>
              <a:t>Ensure HH CC’s will discuss with the treating/authorizing entities:</a:t>
            </a:r>
          </a:p>
          <a:p>
            <a:pPr lvl="1"/>
            <a:r>
              <a:rPr lang="en-US" sz="1900" dirty="0">
                <a:latin typeface="+mj-lt"/>
              </a:rPr>
              <a:t>time sensitive situations that may impact the participant current status,</a:t>
            </a:r>
          </a:p>
          <a:p>
            <a:pPr lvl="1"/>
            <a:r>
              <a:rPr lang="en-US" sz="1900" dirty="0">
                <a:latin typeface="+mj-lt"/>
              </a:rPr>
              <a:t>changes in participant circumstances, conditions, or HAP</a:t>
            </a:r>
          </a:p>
          <a:p>
            <a:pPr lvl="1"/>
            <a:r>
              <a:rPr lang="en-US" sz="1900" dirty="0">
                <a:latin typeface="+mj-lt"/>
              </a:rPr>
              <a:t>need for changes in treatment and services.</a:t>
            </a:r>
            <a:endParaRPr lang="en-US" sz="1900" b="1" dirty="0">
              <a:latin typeface="+mj-lt"/>
            </a:endParaRPr>
          </a:p>
          <a:p>
            <a:r>
              <a:rPr lang="en-US" sz="1900" b="1" dirty="0">
                <a:latin typeface="+mj-lt"/>
              </a:rPr>
              <a:t>Once you have mastered the CCO world, it becomes easier to work towards becoming a Lead agency. There are many requirements to fulfill in becoming a Lead agency and as a CCO initially, you will possess a better understanding of the financial and programmatic risk you take on as a Lead agency. </a:t>
            </a:r>
            <a:endParaRPr lang="en-US" sz="1900" dirty="0">
              <a:latin typeface="+mj-lt"/>
            </a:endParaRPr>
          </a:p>
          <a:p>
            <a:endParaRPr lang="en-US" sz="1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88728A-57F3-4AFD-A1C3-137AB11F3F5A}"/>
              </a:ext>
            </a:extLst>
          </p:cNvPr>
          <p:cNvCxnSpPr>
            <a:cxnSpLocks/>
          </p:cNvCxnSpPr>
          <p:nvPr/>
        </p:nvCxnSpPr>
        <p:spPr>
          <a:xfrm>
            <a:off x="5903495" y="2216911"/>
            <a:ext cx="6010253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10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sitting in chairs playing drums&#10;&#10;Description automatically generated">
            <a:extLst>
              <a:ext uri="{FF2B5EF4-FFF2-40B4-BE49-F238E27FC236}">
                <a16:creationId xmlns:a16="http://schemas.microsoft.com/office/drawing/2014/main" id="{0D8E5990-057A-8DDB-2342-FB9D51E13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5" t="38139" r="15036" b="13822"/>
          <a:stretch/>
        </p:blipFill>
        <p:spPr>
          <a:xfrm>
            <a:off x="331370" y="2666772"/>
            <a:ext cx="4551997" cy="32945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AE9D4-FB54-4448-AA9B-7DBA68EA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23" y="694020"/>
            <a:ext cx="5021230" cy="1666166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2C50A4"/>
                </a:solidFill>
              </a:rPr>
              <a:t>Who can be a Health Home Care Coordinator? </a:t>
            </a:r>
            <a:br>
              <a:rPr lang="en-US" b="1" dirty="0">
                <a:solidFill>
                  <a:srgbClr val="2C50A4"/>
                </a:solidFill>
              </a:rPr>
            </a:br>
            <a:endParaRPr lang="en-US" i="1" dirty="0">
              <a:solidFill>
                <a:srgbClr val="2C50A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3777E-2BF0-4866-9277-13508277A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7852" y="387434"/>
            <a:ext cx="64810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i="1" dirty="0">
                <a:solidFill>
                  <a:srgbClr val="2C50A4"/>
                </a:solidFill>
              </a:rPr>
              <a:t>A variety of professionals</a:t>
            </a:r>
            <a:endParaRPr lang="en-US" sz="2400" dirty="0">
              <a:solidFill>
                <a:srgbClr val="2C50A4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2C50A4"/>
                </a:solidFill>
                <a:latin typeface="+mj-lt"/>
              </a:rPr>
              <a:t>A Care Coordinator is the central person developing and updating the HAP and must be a “professional” according to our State Plan Amendment.</a:t>
            </a:r>
            <a:endParaRPr lang="en-US" sz="2400" dirty="0">
              <a:solidFill>
                <a:srgbClr val="2C50A4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E392AE-6BD5-45FF-A965-544E0056C825}"/>
              </a:ext>
            </a:extLst>
          </p:cNvPr>
          <p:cNvCxnSpPr>
            <a:cxnSpLocks/>
          </p:cNvCxnSpPr>
          <p:nvPr/>
        </p:nvCxnSpPr>
        <p:spPr>
          <a:xfrm>
            <a:off x="331370" y="2299118"/>
            <a:ext cx="4551997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2FD153-8D58-494D-9A13-E97DC1D3B383}"/>
              </a:ext>
            </a:extLst>
          </p:cNvPr>
          <p:cNvSpPr txBox="1">
            <a:spLocks/>
          </p:cNvSpPr>
          <p:nvPr/>
        </p:nvSpPr>
        <p:spPr>
          <a:xfrm>
            <a:off x="5269156" y="2225547"/>
            <a:ext cx="31121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Indian Health Services (IHS) Certified Community Health Representatives (CHR).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Register Nurse (RN) 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Advanced Registered Nurse Practitioner (ARNP) 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Licensed Practical Nurse (LPN)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Psychiatric Nurse 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Psychiatrists 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Physician’s Assistant (PA) 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Clinical Psychologists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dirty="0">
              <a:latin typeface="+mj-lt"/>
              <a:cs typeface="Calibri Light" panose="020F0302020204030204" pitchFamily="34" charset="0"/>
            </a:endParaRPr>
          </a:p>
          <a:p>
            <a:endParaRPr lang="en-US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24EFF6D-0516-4189-9D20-23FC053F6EB8}"/>
              </a:ext>
            </a:extLst>
          </p:cNvPr>
          <p:cNvSpPr txBox="1">
            <a:spLocks/>
          </p:cNvSpPr>
          <p:nvPr/>
        </p:nvSpPr>
        <p:spPr>
          <a:xfrm>
            <a:off x="8578566" y="2225546"/>
            <a:ext cx="3356812" cy="42145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Licensed Mental Health Counselor (LMHC)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Agency Affiliated Certified Mental Health Counselor 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Licensed Marriage and Family Therapist (LMFT) </a:t>
            </a:r>
          </a:p>
          <a:p>
            <a:r>
              <a:rPr lang="en-US" sz="1900" spc="-50" dirty="0">
                <a:latin typeface="+mj-lt"/>
                <a:cs typeface="Calibri Light" panose="020F0302020204030204" pitchFamily="34" charset="0"/>
              </a:rPr>
              <a:t>Master’s or Bachelor’s in Social Work (MSW), Psychology, Social Services, Human Services, or Behavioral Sciences  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Certified Chemical Dependency Professionals</a:t>
            </a:r>
          </a:p>
          <a:p>
            <a:r>
              <a:rPr lang="en-US" sz="1900" dirty="0">
                <a:latin typeface="+mj-lt"/>
                <a:cs typeface="Calibri Light" panose="020F0302020204030204" pitchFamily="34" charset="0"/>
              </a:rPr>
              <a:t>Certified Medical Assistants with an Associate Degree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97DA2FB-BEB6-465A-96B4-7A6C0D72537D}"/>
              </a:ext>
            </a:extLst>
          </p:cNvPr>
          <p:cNvSpPr txBox="1">
            <a:spLocks/>
          </p:cNvSpPr>
          <p:nvPr/>
        </p:nvSpPr>
        <p:spPr>
          <a:xfrm>
            <a:off x="2223084" y="6480253"/>
            <a:ext cx="7745831" cy="42899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/>
              <a:t>If you hold a license to practice, it must be current to meet qualifications.</a:t>
            </a:r>
          </a:p>
        </p:txBody>
      </p:sp>
    </p:spTree>
    <p:extLst>
      <p:ext uri="{BB962C8B-B14F-4D97-AF65-F5344CB8AC3E}">
        <p14:creationId xmlns:p14="http://schemas.microsoft.com/office/powerpoint/2010/main" val="2200779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16F3B6-6408-49F6-A839-A8ABC2982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6" y="-872338"/>
            <a:ext cx="11399700" cy="1956841"/>
          </a:xfrm>
        </p:spPr>
        <p:txBody>
          <a:bodyPr anchor="b">
            <a:no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Health Home Program Success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CCB14-E910-464E-AA3C-31D7B0C2B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823" y="1475874"/>
            <a:ext cx="6332609" cy="52136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2C50A4"/>
                </a:solidFill>
                <a:latin typeface="+mj-lt"/>
              </a:rPr>
              <a:t>Success Story 1: 18-year-old pregnant female with Type 1 Diabetes </a:t>
            </a:r>
          </a:p>
          <a:p>
            <a:r>
              <a:rPr lang="en-US" sz="1400" spc="-50" dirty="0">
                <a:latin typeface="+mj-lt"/>
              </a:rPr>
              <a:t>Participant has struggled to check and manage blood sugar during her pregnancy. </a:t>
            </a:r>
          </a:p>
          <a:p>
            <a:r>
              <a:rPr lang="en-US" sz="1400" spc="-50" dirty="0">
                <a:latin typeface="+mj-lt"/>
              </a:rPr>
              <a:t>She did not have access to a </a:t>
            </a:r>
            <a:r>
              <a:rPr lang="en-US" sz="1400" spc="-50" dirty="0" err="1">
                <a:latin typeface="+mj-lt"/>
              </a:rPr>
              <a:t>penlet</a:t>
            </a:r>
            <a:r>
              <a:rPr lang="en-US" sz="1400" spc="-50" dirty="0">
                <a:latin typeface="+mj-lt"/>
              </a:rPr>
              <a:t> to gauge the depth of the needle in her finger. Each time she had to check her levels the needle would go too deep causing sore fingers and a reluctance to monitor blood sugar levels. </a:t>
            </a:r>
          </a:p>
          <a:p>
            <a:r>
              <a:rPr lang="en-US" sz="1400" dirty="0">
                <a:latin typeface="+mj-lt"/>
              </a:rPr>
              <a:t>She expressed fears about how her diabetes could affect the health of her baby and her delivery.</a:t>
            </a:r>
          </a:p>
          <a:p>
            <a:r>
              <a:rPr lang="en-US" sz="1400" spc="-70" dirty="0">
                <a:latin typeface="+mj-lt"/>
              </a:rPr>
              <a:t>She shared her desire to return to school and complete her high school education. </a:t>
            </a:r>
            <a:endParaRPr lang="en-US" sz="1400" b="1" spc="-70" dirty="0">
              <a:latin typeface="+mj-lt"/>
            </a:endParaRPr>
          </a:p>
          <a:p>
            <a:pPr marL="0" indent="0">
              <a:buNone/>
            </a:pPr>
            <a:r>
              <a:rPr lang="en-US" sz="1400" b="1" dirty="0">
                <a:solidFill>
                  <a:srgbClr val="2C50A4"/>
                </a:solidFill>
                <a:latin typeface="+mj-lt"/>
              </a:rPr>
              <a:t>Care Coordinator: </a:t>
            </a:r>
          </a:p>
          <a:p>
            <a:r>
              <a:rPr lang="en-US" sz="1400" dirty="0">
                <a:latin typeface="+mj-lt"/>
              </a:rPr>
              <a:t>Talked with the participant about labor and delivery to help answer questions and alleviate her fears. </a:t>
            </a:r>
          </a:p>
          <a:p>
            <a:r>
              <a:rPr lang="en-US" sz="1400" dirty="0">
                <a:latin typeface="+mj-lt"/>
              </a:rPr>
              <a:t>Secured a </a:t>
            </a:r>
            <a:r>
              <a:rPr lang="en-US" sz="1400" dirty="0" err="1">
                <a:latin typeface="+mj-lt"/>
              </a:rPr>
              <a:t>penlet</a:t>
            </a:r>
            <a:r>
              <a:rPr lang="en-US" sz="1400" dirty="0">
                <a:latin typeface="+mj-lt"/>
              </a:rPr>
              <a:t> to alleviate sore fingers and encourage regular monitoring of her blood sugar levels.  </a:t>
            </a:r>
          </a:p>
          <a:p>
            <a:r>
              <a:rPr lang="en-US" sz="1400" dirty="0">
                <a:latin typeface="+mj-lt"/>
              </a:rPr>
              <a:t>Provided a referral for educational resources. 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2C50A4"/>
                </a:solidFill>
                <a:latin typeface="+mj-lt"/>
              </a:rPr>
              <a:t>Outcome:</a:t>
            </a:r>
          </a:p>
          <a:p>
            <a:r>
              <a:rPr lang="en-US" sz="1400" dirty="0">
                <a:latin typeface="+mj-lt"/>
              </a:rPr>
              <a:t>Participant has welcomed the Care Coordinator’s support and understanding.</a:t>
            </a:r>
          </a:p>
          <a:p>
            <a:r>
              <a:rPr lang="en-US" sz="1400" dirty="0">
                <a:latin typeface="+mj-lt"/>
              </a:rPr>
              <a:t>She has been able to improve checking and managing her blood sugar levels.  </a:t>
            </a:r>
          </a:p>
          <a:p>
            <a:r>
              <a:rPr lang="en-US" sz="1400" dirty="0">
                <a:latin typeface="+mj-lt"/>
              </a:rPr>
              <a:t>The stability in her and her unborn child's health has allowed her to focus on working towards her goal of completing her high school education. </a:t>
            </a:r>
          </a:p>
        </p:txBody>
      </p: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0F190527-7432-42F4-9A26-7F954DA90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6481625" y="106082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D364200-57D5-4F96-9ED1-30E9F01F199B}"/>
              </a:ext>
            </a:extLst>
          </p:cNvPr>
          <p:cNvCxnSpPr>
            <a:cxnSpLocks/>
          </p:cNvCxnSpPr>
          <p:nvPr/>
        </p:nvCxnSpPr>
        <p:spPr>
          <a:xfrm>
            <a:off x="409575" y="1208255"/>
            <a:ext cx="6231857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37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DF662E-DB3D-441F-A8C9-42905F74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268" y="9842"/>
            <a:ext cx="6691732" cy="189991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Health Home Program is Changing Lives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22027B-C5FB-45F8-8692-282B4413CBED}"/>
              </a:ext>
            </a:extLst>
          </p:cNvPr>
          <p:cNvCxnSpPr>
            <a:cxnSpLocks/>
          </p:cNvCxnSpPr>
          <p:nvPr/>
        </p:nvCxnSpPr>
        <p:spPr>
          <a:xfrm>
            <a:off x="5661942" y="1798646"/>
            <a:ext cx="6120483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654D1A-F29A-4AF0-AB04-2BB33EF77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9000" y="39786"/>
            <a:ext cx="10666040" cy="685293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1BBA8C-0171-476D-AE76-9FDA080A1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777" y="1961005"/>
            <a:ext cx="6530058" cy="44930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2C50A4"/>
                </a:solidFill>
                <a:latin typeface="+mj-lt"/>
              </a:rPr>
              <a:t>Success Story 2: Jane is 72 years old. She, her daughter, and two grandchildren live together. She watches her grandchildren while her daughter works. </a:t>
            </a:r>
          </a:p>
          <a:p>
            <a:r>
              <a:rPr lang="en-US" sz="1400" dirty="0">
                <a:latin typeface="+mj-lt"/>
              </a:rPr>
              <a:t>Jane weighs 327 lbs. </a:t>
            </a:r>
          </a:p>
          <a:p>
            <a:r>
              <a:rPr lang="en-US" sz="1400" dirty="0">
                <a:latin typeface="+mj-lt"/>
              </a:rPr>
              <a:t>Takes insulin daily for diabetes. </a:t>
            </a:r>
          </a:p>
          <a:p>
            <a:r>
              <a:rPr lang="en-US" sz="1400" dirty="0">
                <a:latin typeface="+mj-lt"/>
              </a:rPr>
              <a:t>Has COPD from long term smoking. </a:t>
            </a:r>
          </a:p>
          <a:p>
            <a:r>
              <a:rPr lang="en-US" sz="1400" dirty="0">
                <a:latin typeface="+mj-lt"/>
              </a:rPr>
              <a:t>Jane’s goals include being able to walk to the mailbox to get her own mail and have the ability to lift her 3-year-old granddaughter. 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2C50A4"/>
                </a:solidFill>
                <a:latin typeface="+mj-lt"/>
              </a:rPr>
              <a:t>Care coordinator: </a:t>
            </a:r>
          </a:p>
          <a:p>
            <a:r>
              <a:rPr lang="en-US" sz="1400" dirty="0">
                <a:latin typeface="+mj-lt"/>
              </a:rPr>
              <a:t>The Care Coordinator helped Jane take small steps to increase stamina and strength by helping Jane create a manageable daily schedule to walk more steps each day until she reaches her goal to get to the mailbox on her own.  </a:t>
            </a:r>
          </a:p>
          <a:p>
            <a:r>
              <a:rPr lang="en-US" sz="1400" dirty="0">
                <a:latin typeface="+mj-lt"/>
              </a:rPr>
              <a:t>The CC supports Jane by acknowledging her progress, celebrating with Jane small gains in stamina and assists Jane to update her plan as she gets stronger. 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2C50A4"/>
                </a:solidFill>
                <a:latin typeface="+mj-lt"/>
              </a:rPr>
              <a:t>Outcome:</a:t>
            </a:r>
          </a:p>
          <a:p>
            <a:r>
              <a:rPr lang="en-US" sz="1400" dirty="0">
                <a:latin typeface="+mj-lt"/>
              </a:rPr>
              <a:t>Jane has found a new confidence in her ability and a desire to continue to work on her long-term goal of better overall health to ensure she is present for her family for many years to come. </a:t>
            </a:r>
            <a:r>
              <a:rPr lang="en-US" sz="1400" b="1" dirty="0">
                <a:latin typeface="+mj-lt"/>
              </a:rPr>
              <a:t> </a:t>
            </a:r>
          </a:p>
          <a:p>
            <a:pPr marL="0" indent="0">
              <a:buNone/>
            </a:pPr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9200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01DDA-6619-451D-B18A-6CEA9549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405" y="0"/>
            <a:ext cx="6517759" cy="1956841"/>
          </a:xfrm>
        </p:spPr>
        <p:txBody>
          <a:bodyPr anchor="b">
            <a:no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Who is eligible for the Health Home program?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3A122-3915-445D-8648-385208FB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405" y="2402960"/>
            <a:ext cx="6071190" cy="4455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spc="-50" dirty="0">
                <a:latin typeface="+mj-lt"/>
              </a:rPr>
              <a:t>Apple Health participants of all ages, including Medicaid/Medicare dual eligible participants, may be eligible for the Health Home program if they: </a:t>
            </a:r>
          </a:p>
          <a:p>
            <a:r>
              <a:rPr lang="en-US" sz="2400" dirty="0">
                <a:latin typeface="+mj-lt"/>
              </a:rPr>
              <a:t>Have at least one chronic condition and are at risk for another as determined by a PRISM risk score of 1.5 or higher </a:t>
            </a:r>
          </a:p>
          <a:p>
            <a:r>
              <a:rPr lang="en-US" sz="2400" dirty="0">
                <a:latin typeface="+mj-lt"/>
              </a:rPr>
              <a:t>Meet Apple Health (Medicaid) eligibility criteria </a:t>
            </a:r>
          </a:p>
          <a:p>
            <a:pPr marL="0" indent="0">
              <a:buNone/>
            </a:pPr>
            <a:r>
              <a:rPr lang="en-US" sz="2400" spc="-50" dirty="0">
                <a:latin typeface="+mj-lt"/>
              </a:rPr>
              <a:t>2,966 Health Home participants self-identified as American Indian/Alaskan Native, met the Health Home eligibility criteria as of December 2021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D56225D-B355-4394-AB0A-860010C27C9F}"/>
              </a:ext>
            </a:extLst>
          </p:cNvPr>
          <p:cNvCxnSpPr>
            <a:cxnSpLocks/>
          </p:cNvCxnSpPr>
          <p:nvPr/>
        </p:nvCxnSpPr>
        <p:spPr>
          <a:xfrm>
            <a:off x="510363" y="2096357"/>
            <a:ext cx="6241311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giving a child a pizza&#10;&#10;Description automatically generated">
            <a:extLst>
              <a:ext uri="{FF2B5EF4-FFF2-40B4-BE49-F238E27FC236}">
                <a16:creationId xmlns:a16="http://schemas.microsoft.com/office/drawing/2014/main" id="{F8FA2A37-4A9E-F9AE-176B-C0B2E4AF7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0" r="9259"/>
          <a:stretch/>
        </p:blipFill>
        <p:spPr>
          <a:xfrm>
            <a:off x="6858000" y="-1"/>
            <a:ext cx="5334000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5233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162B78-5798-4821-B3AA-854E0FD5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Who is Not Eligible for Tribal Health Home?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7842DC-B117-46F4-ABAE-475242E46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01749"/>
            <a:ext cx="6224335" cy="5822876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Participants enrolled in another care management program such as the PACE (Program of all-inclusive care for the elderly). 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Participants enrolled in a Primary Care Case Management (PCCM) program. </a:t>
            </a:r>
            <a:r>
              <a:rPr lang="en-US" sz="2400" b="1" u="sng" dirty="0">
                <a:latin typeface="+mj-lt"/>
              </a:rPr>
              <a:t>participants must dis-enroll from their PCCM to enroll in the Health Home Program</a:t>
            </a:r>
            <a:r>
              <a:rPr lang="en-US" sz="2400" u="sng" dirty="0">
                <a:latin typeface="+mj-lt"/>
              </a:rPr>
              <a:t>. 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+mj-lt"/>
              </a:rPr>
              <a:t>Participants who have comparable health insurance such as Medicare Advantage Part C, Tricare or private insurance.</a:t>
            </a:r>
          </a:p>
          <a:p>
            <a:endParaRPr lang="en-US" sz="2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D7D658-0673-461F-B0E7-5CD2B042ED1D}"/>
              </a:ext>
            </a:extLst>
          </p:cNvPr>
          <p:cNvCxnSpPr>
            <a:cxnSpLocks/>
          </p:cNvCxnSpPr>
          <p:nvPr/>
        </p:nvCxnSpPr>
        <p:spPr>
          <a:xfrm flipV="1">
            <a:off x="4804289" y="1577340"/>
            <a:ext cx="0" cy="356616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183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C823CB-9D51-4879-A1EB-64F3AF124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9" y="-123969"/>
            <a:ext cx="5018567" cy="1899912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What is PRISM?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3A2C-4FF6-4C3A-986F-8BB3169D6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38" y="1775943"/>
            <a:ext cx="4837814" cy="4826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latin typeface="+mj-lt"/>
              </a:rPr>
              <a:t>PRISM</a:t>
            </a:r>
            <a:r>
              <a:rPr lang="en-US" sz="1600" dirty="0">
                <a:latin typeface="+mj-lt"/>
              </a:rPr>
              <a:t> (Predictive Risk Intelligence System) is a DSHS tool that looks at medical, behavioral health, substance use disorders, and long-term care service claims data to predict what future medical costs might be. </a:t>
            </a: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A </a:t>
            </a:r>
            <a:r>
              <a:rPr lang="en-US" sz="1600" b="1" dirty="0">
                <a:latin typeface="+mj-lt"/>
              </a:rPr>
              <a:t>risk score </a:t>
            </a:r>
            <a:r>
              <a:rPr lang="en-US" sz="1600" dirty="0">
                <a:latin typeface="+mj-lt"/>
              </a:rPr>
              <a:t>is assigned to the participant based on this data. The risk score is one way to measure the participant’s risk of higher-than-average medical costs, using historical cost data.</a:t>
            </a: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PRISM provides:</a:t>
            </a:r>
          </a:p>
          <a:p>
            <a:r>
              <a:rPr lang="en-US" sz="1600" dirty="0">
                <a:latin typeface="+mj-lt"/>
              </a:rPr>
              <a:t>a secure profile of a participant’s past use of Medicaid and Medicare health services.</a:t>
            </a:r>
          </a:p>
          <a:p>
            <a:r>
              <a:rPr lang="en-US" sz="1600" dirty="0">
                <a:latin typeface="+mj-lt"/>
              </a:rPr>
              <a:t>clinical support tools like drug adherence screens and risk factors. </a:t>
            </a:r>
          </a:p>
          <a:p>
            <a:r>
              <a:rPr lang="en-US" sz="1600" dirty="0">
                <a:latin typeface="+mj-lt"/>
              </a:rPr>
              <a:t>assist care coordinators to identify areas where participants have opportunities to create change and improve their health.</a:t>
            </a:r>
          </a:p>
          <a:p>
            <a:pPr marL="0" indent="0">
              <a:buNone/>
            </a:pPr>
            <a:r>
              <a:rPr lang="en-US" sz="1600" dirty="0">
                <a:latin typeface="+mj-lt"/>
              </a:rPr>
              <a:t>Contact </a:t>
            </a:r>
            <a:r>
              <a:rPr lang="en-US" sz="1600" dirty="0">
                <a:latin typeface="+mj-lt"/>
                <a:hlinkClick r:id="rId2"/>
              </a:rPr>
              <a:t>PRISM.admin@dshs.wa.gov</a:t>
            </a:r>
            <a:r>
              <a:rPr lang="en-US" sz="1600" dirty="0">
                <a:latin typeface="+mj-lt"/>
              </a:rPr>
              <a:t> for more information.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CA0995-638B-48E2-A07F-D5721CCD3FE9}"/>
              </a:ext>
            </a:extLst>
          </p:cNvPr>
          <p:cNvCxnSpPr>
            <a:cxnSpLocks/>
          </p:cNvCxnSpPr>
          <p:nvPr/>
        </p:nvCxnSpPr>
        <p:spPr>
          <a:xfrm>
            <a:off x="510363" y="1394612"/>
            <a:ext cx="4731488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erson pointing at a person's computer&#10;&#10;Description automatically generated">
            <a:extLst>
              <a:ext uri="{FF2B5EF4-FFF2-40B4-BE49-F238E27FC236}">
                <a16:creationId xmlns:a16="http://schemas.microsoft.com/office/drawing/2014/main" id="{11038A14-14FC-309F-FE8B-B64A63065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9" b="13398"/>
          <a:stretch/>
        </p:blipFill>
        <p:spPr>
          <a:xfrm>
            <a:off x="5314424" y="0"/>
            <a:ext cx="9032518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50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594DEB-99A2-436A-8692-30B2E0FBB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70" y="365125"/>
            <a:ext cx="10979130" cy="1681789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WA Health Home Program Enrollment for December 2021</a:t>
            </a:r>
          </a:p>
        </p:txBody>
      </p:sp>
      <p:graphicFrame>
        <p:nvGraphicFramePr>
          <p:cNvPr id="5" name="Content Placeholder 7">
            <a:extLst>
              <a:ext uri="{FF2B5EF4-FFF2-40B4-BE49-F238E27FC236}">
                <a16:creationId xmlns:a16="http://schemas.microsoft.com/office/drawing/2014/main" id="{BD1871DF-FEF5-43D8-9CE4-EBFC51B254E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61563890"/>
              </p:ext>
            </p:extLst>
          </p:nvPr>
        </p:nvGraphicFramePr>
        <p:xfrm>
          <a:off x="510363" y="2270847"/>
          <a:ext cx="5122218" cy="3685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9792">
                  <a:extLst>
                    <a:ext uri="{9D8B030D-6E8A-4147-A177-3AD203B41FA5}">
                      <a16:colId xmlns:a16="http://schemas.microsoft.com/office/drawing/2014/main" val="647681822"/>
                    </a:ext>
                  </a:extLst>
                </a:gridCol>
                <a:gridCol w="1592426">
                  <a:extLst>
                    <a:ext uri="{9D8B030D-6E8A-4147-A177-3AD203B41FA5}">
                      <a16:colId xmlns:a16="http://schemas.microsoft.com/office/drawing/2014/main" val="767208195"/>
                    </a:ext>
                  </a:extLst>
                </a:gridCol>
              </a:tblGrid>
              <a:tr h="454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+mj-lt"/>
                        </a:rPr>
                        <a:t>FFS Leads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+mj-lt"/>
                        </a:rPr>
                        <a:t>Total # of FFS participants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261001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1667830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Community Health Plan of WA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309</a:t>
                      </a:r>
                      <a:endParaRPr lang="en-US" sz="1500" b="0" i="0" u="none" strike="noStrike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350078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Coordinated Care of WA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36094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Molina Health Care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346</a:t>
                      </a:r>
                      <a:endParaRPr lang="en-US" sz="1500" b="0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95783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United HealthCare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345</a:t>
                      </a:r>
                      <a:endParaRPr lang="en-US" sz="1500" b="0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4730119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Olympic AAA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452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72016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NW Regional Council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2,704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306049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Full Life Care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2,054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190657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Elevated Health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1,122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98501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Pierce County Heath Services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918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5497962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Area Agency on Aging &amp; Disabilities of SW WA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1,244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6485323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Community Choice Action Health Partners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1,683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819900"/>
                  </a:ext>
                </a:extLst>
              </a:tr>
              <a:tr h="23315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SE WA Aging &amp; Long Term Care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1,706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3289003"/>
                  </a:ext>
                </a:extLst>
              </a:tr>
            </a:tbl>
          </a:graphicData>
        </a:graphic>
      </p:graphicFrame>
      <p:graphicFrame>
        <p:nvGraphicFramePr>
          <p:cNvPr id="6" name="Content Placeholder 9">
            <a:extLst>
              <a:ext uri="{FF2B5EF4-FFF2-40B4-BE49-F238E27FC236}">
                <a16:creationId xmlns:a16="http://schemas.microsoft.com/office/drawing/2014/main" id="{9ADCBB50-52DB-411D-AF2F-4A4AA8BA43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707216"/>
              </p:ext>
            </p:extLst>
          </p:nvPr>
        </p:nvGraphicFramePr>
        <p:xfrm>
          <a:off x="5896433" y="2270847"/>
          <a:ext cx="5920897" cy="3685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22004">
                  <a:extLst>
                    <a:ext uri="{9D8B030D-6E8A-4147-A177-3AD203B41FA5}">
                      <a16:colId xmlns:a16="http://schemas.microsoft.com/office/drawing/2014/main" val="3068219114"/>
                    </a:ext>
                  </a:extLst>
                </a:gridCol>
                <a:gridCol w="1525382">
                  <a:extLst>
                    <a:ext uri="{9D8B030D-6E8A-4147-A177-3AD203B41FA5}">
                      <a16:colId xmlns:a16="http://schemas.microsoft.com/office/drawing/2014/main" val="2456433117"/>
                    </a:ext>
                  </a:extLst>
                </a:gridCol>
                <a:gridCol w="1773511">
                  <a:extLst>
                    <a:ext uri="{9D8B030D-6E8A-4147-A177-3AD203B41FA5}">
                      <a16:colId xmlns:a16="http://schemas.microsoft.com/office/drawing/2014/main" val="1583445553"/>
                    </a:ext>
                  </a:extLst>
                </a:gridCol>
              </a:tblGrid>
              <a:tr h="46900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Managed Care Leads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+mj-lt"/>
                        </a:rPr>
                        <a:t>Total # MCO participants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+mj-lt"/>
                        </a:rPr>
                        <a:t>Total # of all participants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149337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Amerigroup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5,984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895056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Community Health Plan of WA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9,671</a:t>
                      </a:r>
                      <a:endParaRPr lang="en-US" sz="1500" b="0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9,980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03735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Coordinated Care of WA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7,375</a:t>
                      </a:r>
                      <a:endParaRPr lang="en-US" sz="1500" b="0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7,379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691155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Molina Health Care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27,222</a:t>
                      </a:r>
                      <a:endParaRPr lang="en-US" sz="1500" b="0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27,568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78008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United HealthCare </a:t>
                      </a:r>
                      <a:endParaRPr lang="en-US" sz="1500" b="1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4,444</a:t>
                      </a:r>
                      <a:endParaRPr lang="en-US" sz="1500" b="0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u="none" strike="noStrike" dirty="0">
                          <a:effectLst/>
                          <a:latin typeface="+mj-lt"/>
                        </a:rPr>
                        <a:t>4,789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530599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29095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96310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973696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dirty="0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 dirty="0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89405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698604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9577020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73406"/>
                  </a:ext>
                </a:extLst>
              </a:tr>
              <a:tr h="240409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  <a:latin typeface="+mj-lt"/>
                        </a:rPr>
                        <a:t>-</a:t>
                      </a:r>
                      <a:endParaRPr lang="en-US" sz="1500" b="0" i="0" u="none" strike="noStrike">
                        <a:solidFill>
                          <a:srgbClr val="0070C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1809" marR="11809" marT="11809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014631"/>
                  </a:ext>
                </a:extLst>
              </a:tr>
            </a:tbl>
          </a:graphicData>
        </a:graphic>
      </p:graphicFrame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98D200E-FE97-47CD-B043-977D44F5545E}"/>
              </a:ext>
            </a:extLst>
          </p:cNvPr>
          <p:cNvSpPr txBox="1">
            <a:spLocks/>
          </p:cNvSpPr>
          <p:nvPr/>
        </p:nvSpPr>
        <p:spPr>
          <a:xfrm>
            <a:off x="0" y="6344819"/>
            <a:ext cx="12192000" cy="56916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i="1" dirty="0"/>
              <a:t>Enrollment varies from month to month.</a:t>
            </a:r>
          </a:p>
          <a:p>
            <a:pPr algn="ctr"/>
            <a:r>
              <a:rPr lang="en-US" sz="1200" i="1" dirty="0"/>
              <a:t>Data will be updated semi annually. 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51F475-4235-4E56-9E8B-881CAB2C97AE}"/>
              </a:ext>
            </a:extLst>
          </p:cNvPr>
          <p:cNvCxnSpPr>
            <a:cxnSpLocks/>
          </p:cNvCxnSpPr>
          <p:nvPr/>
        </p:nvCxnSpPr>
        <p:spPr>
          <a:xfrm>
            <a:off x="510363" y="2029099"/>
            <a:ext cx="9090837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907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tree, outdoor, building&#10;&#10;Description automatically generated">
            <a:extLst>
              <a:ext uri="{FF2B5EF4-FFF2-40B4-BE49-F238E27FC236}">
                <a16:creationId xmlns:a16="http://schemas.microsoft.com/office/drawing/2014/main" id="{0B9BAB87-D55F-459F-BFFB-CFDEC21F7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1" r="13968" b="-2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B6E7F-C0D1-4DC2-B259-DD751EB4B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5" y="836449"/>
            <a:ext cx="4819952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2C50A4"/>
                </a:solidFill>
              </a:rPr>
              <a:t>Health Home Program</a:t>
            </a:r>
            <a:endParaRPr lang="en-US" sz="4800" b="1" strike="sngStrike" dirty="0">
              <a:solidFill>
                <a:srgbClr val="2C50A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873C9-B0CE-46C2-B094-BA65584B7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anchor="t"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  <a:latin typeface="+mj-lt"/>
              </a:rPr>
              <a:t>Created by Affordable Care Act (ACA) section 2703 in 2013 </a:t>
            </a:r>
          </a:p>
          <a:p>
            <a:r>
              <a:rPr lang="en-US" sz="1700" dirty="0">
                <a:solidFill>
                  <a:schemeClr val="bg1"/>
                </a:solidFill>
                <a:latin typeface="+mj-lt"/>
              </a:rPr>
              <a:t>States provide Health Home benefits and care coordination services to high-cost, high risk Medicaid and Medicare/Medicaid (duals) eligible participants. </a:t>
            </a:r>
          </a:p>
          <a:p>
            <a:r>
              <a:rPr lang="en-US" sz="1700" dirty="0">
                <a:solidFill>
                  <a:schemeClr val="bg1"/>
                </a:solidFill>
                <a:latin typeface="+mj-lt"/>
              </a:rPr>
              <a:t>Offers a set of services to individuals living with a chronic condition that can lead to additional chronic conditions if not managed. </a:t>
            </a:r>
          </a:p>
          <a:p>
            <a:r>
              <a:rPr lang="en-US" sz="1700" dirty="0">
                <a:solidFill>
                  <a:schemeClr val="bg1"/>
                </a:solidFill>
                <a:latin typeface="+mj-lt"/>
              </a:rPr>
              <a:t>The participant, their specific health needs and goals are central to service delivery. 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65CC83E-C1E2-4270-A82B-2B0E95E0221B}"/>
              </a:ext>
            </a:extLst>
          </p:cNvPr>
          <p:cNvCxnSpPr>
            <a:cxnSpLocks/>
          </p:cNvCxnSpPr>
          <p:nvPr/>
        </p:nvCxnSpPr>
        <p:spPr>
          <a:xfrm>
            <a:off x="6896100" y="2543175"/>
            <a:ext cx="3733800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501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ound, outdoor, beach, sand&#10;&#10;Description automatically generated">
            <a:extLst>
              <a:ext uri="{FF2B5EF4-FFF2-40B4-BE49-F238E27FC236}">
                <a16:creationId xmlns:a16="http://schemas.microsoft.com/office/drawing/2014/main" id="{359AA56C-7667-4382-89B9-4B0F1C90B1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r="11704" b="2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2" name="Freeform: Shape 27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29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rgbClr val="2C5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32413-BD77-4E29-AB5D-9F0A6BD2D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"/>
            <a:ext cx="4819952" cy="1754370"/>
          </a:xfrm>
        </p:spPr>
        <p:txBody>
          <a:bodyPr>
            <a:normAutofit/>
          </a:bodyPr>
          <a:lstStyle/>
          <a:p>
            <a:r>
              <a:rPr lang="en-US" b="1" dirty="0"/>
              <a:t>Health Home and Tribal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8E9E5-366B-4F6F-A93F-5EF1E649C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1956391"/>
            <a:ext cx="4979439" cy="4774015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+mj-lt"/>
              </a:rPr>
              <a:t>AI/AN participants must give their consent to be enrolled </a:t>
            </a:r>
          </a:p>
          <a:p>
            <a:r>
              <a:rPr lang="en-US" sz="2000" dirty="0">
                <a:latin typeface="+mj-lt"/>
              </a:rPr>
              <a:t>When contracting as a Care Coordination Organization or a Lead Agency, Tribes can specify what eligible participants they will serve</a:t>
            </a:r>
          </a:p>
          <a:p>
            <a:r>
              <a:rPr lang="en-US" sz="2000" dirty="0">
                <a:latin typeface="+mj-lt"/>
              </a:rPr>
              <a:t>AI/AN participants only			</a:t>
            </a:r>
          </a:p>
          <a:p>
            <a:r>
              <a:rPr lang="en-US" sz="2000" dirty="0">
                <a:latin typeface="+mj-lt"/>
              </a:rPr>
              <a:t>Dual Eligible coverage only</a:t>
            </a:r>
          </a:p>
          <a:p>
            <a:r>
              <a:rPr lang="en-US" sz="2000" dirty="0">
                <a:latin typeface="+mj-lt"/>
              </a:rPr>
              <a:t>All eligible participants</a:t>
            </a:r>
          </a:p>
          <a:p>
            <a:r>
              <a:rPr lang="en-US" sz="2000" dirty="0">
                <a:latin typeface="+mj-lt"/>
                <a:sym typeface="Wingdings" panose="05000000000000000000" pitchFamily="2" charset="2"/>
              </a:rPr>
              <a:t>Fee for Service participants (FFS)</a:t>
            </a:r>
            <a:r>
              <a:rPr lang="en-US" sz="2000" dirty="0">
                <a:latin typeface="+mj-lt"/>
              </a:rPr>
              <a:t>	</a:t>
            </a:r>
          </a:p>
          <a:p>
            <a:r>
              <a:rPr lang="en-US" sz="2000" dirty="0">
                <a:latin typeface="+mj-lt"/>
              </a:rPr>
              <a:t>Managed Care Organization participants (MCO)</a:t>
            </a:r>
          </a:p>
          <a:p>
            <a:r>
              <a:rPr lang="en-US" sz="2000" dirty="0">
                <a:latin typeface="+mj-lt"/>
              </a:rPr>
              <a:t>Both FFS and MCO participants </a:t>
            </a:r>
            <a:r>
              <a:rPr lang="en-US" sz="1500" dirty="0">
                <a:latin typeface="+mj-lt"/>
              </a:rPr>
              <a:t>		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037814-984D-4019-AD3E-7B029D6A5D22}"/>
              </a:ext>
            </a:extLst>
          </p:cNvPr>
          <p:cNvCxnSpPr>
            <a:cxnSpLocks/>
          </p:cNvCxnSpPr>
          <p:nvPr/>
        </p:nvCxnSpPr>
        <p:spPr>
          <a:xfrm>
            <a:off x="6889898" y="1681693"/>
            <a:ext cx="4890976" cy="0"/>
          </a:xfrm>
          <a:prstGeom prst="line">
            <a:avLst/>
          </a:prstGeom>
          <a:noFill/>
          <a:ln w="38100" cap="flat" cmpd="sng" algn="ctr">
            <a:solidFill>
              <a:srgbClr val="00A499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74314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AAE8F8-70AD-40AF-9BF5-9FAE428D8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181" y="329184"/>
            <a:ext cx="6721691" cy="1783080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solidFill>
                  <a:srgbClr val="2C50A4"/>
                </a:solidFill>
              </a:rPr>
              <a:t>How do AI/AN Participants Enroll With a Health Home Care Coordination Organization (CCO)?</a:t>
            </a:r>
            <a:endParaRPr lang="en-US" sz="3400" dirty="0">
              <a:solidFill>
                <a:srgbClr val="2C50A4"/>
              </a:solidFill>
            </a:endParaRPr>
          </a:p>
        </p:txBody>
      </p:sp>
      <p:pic>
        <p:nvPicPr>
          <p:cNvPr id="4" name="Picture 3" descr="A picture containing tree, outdoor, sky, nature&#10;&#10;Description automatically generated">
            <a:extLst>
              <a:ext uri="{FF2B5EF4-FFF2-40B4-BE49-F238E27FC236}">
                <a16:creationId xmlns:a16="http://schemas.microsoft.com/office/drawing/2014/main" id="{82BC99A9-82DB-411B-BE84-61F825288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5" r="195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800C1-ACE1-4696-8AF5-38242EEA9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7181" y="2527029"/>
            <a:ext cx="6721691" cy="41608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+mj-lt"/>
              </a:rPr>
              <a:t>AI/AN participants are not automatically enrolled in the Health Home Program.  As an AI/AN, you have to choose to opt in. Opting in can occur at any time after opting out, as long they still meet the eligibility criteria. </a:t>
            </a:r>
          </a:p>
          <a:p>
            <a:r>
              <a:rPr lang="en-US" sz="1600" dirty="0">
                <a:latin typeface="+mj-lt"/>
              </a:rPr>
              <a:t>Tribal Health Home CCO submits a list of likely eligible participants to the Lead agency.</a:t>
            </a:r>
          </a:p>
          <a:p>
            <a:r>
              <a:rPr lang="en-US" sz="1600" dirty="0">
                <a:latin typeface="+mj-lt"/>
              </a:rPr>
              <a:t>Potential CC participants may be identified from HCA Medicaid Roles or Tribal Health Services roles.</a:t>
            </a:r>
          </a:p>
          <a:p>
            <a:r>
              <a:rPr lang="en-US" sz="1600" dirty="0">
                <a:latin typeface="+mj-lt"/>
              </a:rPr>
              <a:t>The Lead agency confirms participants’ eligibility for Health Homes with the HCA and returns updated list to the Tribal CCO. </a:t>
            </a:r>
          </a:p>
          <a:p>
            <a:r>
              <a:rPr lang="en-US" sz="1600" dirty="0">
                <a:latin typeface="+mj-lt"/>
              </a:rPr>
              <a:t>Tribal Care Coordinator describes the program to the participant and/or his/her caregiver. If they chose to opt in to the HH program, the CC obtains participants consent to enroll.</a:t>
            </a:r>
          </a:p>
          <a:p>
            <a:r>
              <a:rPr lang="en-US" sz="1600" dirty="0">
                <a:latin typeface="+mj-lt"/>
              </a:rPr>
              <a:t>Participants who are currently enrolled in non-tribal Health Home program may have the option to switch to a Tribal CCO if they are contracted with the participants MCO. </a:t>
            </a:r>
          </a:p>
          <a:p>
            <a:endParaRPr lang="en-US" sz="1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F9E19C-F385-4B5F-85A2-F29B68574FE2}"/>
              </a:ext>
            </a:extLst>
          </p:cNvPr>
          <p:cNvCxnSpPr>
            <a:cxnSpLocks/>
          </p:cNvCxnSpPr>
          <p:nvPr/>
        </p:nvCxnSpPr>
        <p:spPr>
          <a:xfrm>
            <a:off x="4922875" y="2319646"/>
            <a:ext cx="6625997" cy="0"/>
          </a:xfrm>
          <a:prstGeom prst="line">
            <a:avLst/>
          </a:prstGeom>
          <a:noFill/>
          <a:ln w="38100" cap="flat" cmpd="sng" algn="ctr">
            <a:solidFill>
              <a:srgbClr val="00A499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76571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9A3AB-9F3C-4856-BD5C-981DEAC8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>
                <a:solidFill>
                  <a:srgbClr val="2C50A4"/>
                </a:solidFill>
              </a:rPr>
              <a:t>Comparison PCCM and Tribal Health Home Care Coordination Organization (CCO)</a:t>
            </a:r>
            <a:endParaRPr lang="en-US" sz="4800" dirty="0">
              <a:solidFill>
                <a:srgbClr val="2C50A4"/>
              </a:solidFill>
            </a:endParaRP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0FD15744-038E-440E-967C-19E0821AAF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6630040"/>
              </p:ext>
            </p:extLst>
          </p:nvPr>
        </p:nvGraphicFramePr>
        <p:xfrm>
          <a:off x="690465" y="2332653"/>
          <a:ext cx="10891935" cy="34150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68675">
                  <a:extLst>
                    <a:ext uri="{9D8B030D-6E8A-4147-A177-3AD203B41FA5}">
                      <a16:colId xmlns:a16="http://schemas.microsoft.com/office/drawing/2014/main" val="2735825917"/>
                    </a:ext>
                  </a:extLst>
                </a:gridCol>
                <a:gridCol w="6523260">
                  <a:extLst>
                    <a:ext uri="{9D8B030D-6E8A-4147-A177-3AD203B41FA5}">
                      <a16:colId xmlns:a16="http://schemas.microsoft.com/office/drawing/2014/main" val="2683906284"/>
                    </a:ext>
                  </a:extLst>
                </a:gridCol>
              </a:tblGrid>
              <a:tr h="3354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PCCM Provider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Tribal Health Home CCO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642917"/>
                  </a:ext>
                </a:extLst>
              </a:tr>
              <a:tr h="83653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No requirement to deliver services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</a:rPr>
                        <a:t>Provider must deliver services including, completing a Heath Action Plan (HAP) before payment.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</a:rPr>
                        <a:t>Services may be provided on multiple days but may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only bill 1x per month</a:t>
                      </a:r>
                      <a:r>
                        <a:rPr lang="en-US" sz="1400" u="none" strike="noStrike" dirty="0">
                          <a:effectLst/>
                        </a:rPr>
                        <a:t>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819109"/>
                  </a:ext>
                </a:extLst>
              </a:tr>
              <a:tr h="13906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Receives $6 PMPM for each participant on roster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u="none" strike="noStrike" dirty="0">
                          <a:effectLst/>
                        </a:rPr>
                        <a:t>Can bill the IHS encounter rate for all Tiers of service when completed face to face.</a:t>
                      </a:r>
                    </a:p>
                    <a:p>
                      <a:pPr marL="342900" indent="-342900" algn="l" fontAlgn="b">
                        <a:buFont typeface="+mj-lt"/>
                        <a:buAutoNum type="alphaUcPeriod"/>
                      </a:pPr>
                      <a:r>
                        <a:rPr lang="en-US" sz="1400" u="none" strike="noStrike" dirty="0">
                          <a:effectLst/>
                        </a:rPr>
                        <a:t>Indian Health Service rates </a:t>
                      </a:r>
                      <a:r>
                        <a:rPr lang="en-US" sz="1400" u="none" strike="noStrike">
                          <a:effectLst/>
                        </a:rPr>
                        <a:t>(2023 </a:t>
                      </a:r>
                      <a:r>
                        <a:rPr lang="en-US" sz="1400" u="none" strike="noStrike" dirty="0">
                          <a:effectLst/>
                        </a:rPr>
                        <a:t>= </a:t>
                      </a:r>
                      <a:r>
                        <a:rPr lang="en-US" sz="1400" u="none" strike="noStrike">
                          <a:effectLst/>
                        </a:rPr>
                        <a:t>$654.00</a:t>
                      </a:r>
                      <a:r>
                        <a:rPr lang="en-US" sz="1400" u="none" strike="noStrike" dirty="0">
                          <a:effectLst/>
                        </a:rPr>
                        <a:t>) for face to </a:t>
                      </a:r>
                      <a:r>
                        <a:rPr lang="en-US" sz="1400" u="none" strike="noStrike">
                          <a:effectLst/>
                        </a:rPr>
                        <a:t>face .        </a:t>
                      </a:r>
                      <a:endParaRPr lang="en-US" sz="1400" u="none" strike="noStrike" dirty="0">
                        <a:effectLst/>
                      </a:endParaRPr>
                    </a:p>
                    <a:p>
                      <a:pPr marL="342900" indent="-342900" algn="l" fontAlgn="b">
                        <a:buFont typeface="+mj-lt"/>
                        <a:buAutoNum type="alphaUcPeriod"/>
                      </a:pPr>
                      <a:r>
                        <a:rPr lang="en-US" sz="1400" u="none" strike="noStrike" dirty="0">
                          <a:effectLst/>
                        </a:rPr>
                        <a:t>The Non-Tribal and/or not face to face HH tier rates (Tier 1 = $796.40; Tier 2 = $274.14; Tier 3 = $183.86)</a:t>
                      </a:r>
                    </a:p>
                    <a:p>
                      <a:pPr marL="0" indent="0" algn="l" fontAlgn="b">
                        <a:buNone/>
                      </a:pPr>
                      <a:endParaRPr 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hlinkClick r:id="rId2"/>
                      </a:endParaRPr>
                    </a:p>
                    <a:p>
                      <a:pPr marL="0" indent="0" algn="l" fontAlgn="b">
                        <a:buNone/>
                      </a:pPr>
                      <a:r>
                        <a:rPr lang="en-US" sz="1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HH Care coordination rates (wa.gov)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926849"/>
                  </a:ext>
                </a:extLst>
              </a:tr>
              <a:tr h="85231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No billing requirement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90C858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</a:rPr>
                        <a:t>Tribal CCO’s submit an invoice to their Health Home Lead for payment.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Payment is generally received within one month of submitting an invoice. </a:t>
                      </a:r>
                    </a:p>
                  </a:txBody>
                  <a:tcPr marL="9525" marR="9525" marT="9525" marB="0">
                    <a:solidFill>
                      <a:srgbClr val="90C8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07078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8503D-CCC5-4ED9-8ECD-08E7CD4DBCCF}"/>
              </a:ext>
            </a:extLst>
          </p:cNvPr>
          <p:cNvCxnSpPr>
            <a:cxnSpLocks/>
          </p:cNvCxnSpPr>
          <p:nvPr/>
        </p:nvCxnSpPr>
        <p:spPr>
          <a:xfrm>
            <a:off x="690465" y="1937092"/>
            <a:ext cx="10823511" cy="0"/>
          </a:xfrm>
          <a:prstGeom prst="line">
            <a:avLst/>
          </a:prstGeom>
          <a:noFill/>
          <a:ln w="38100" cap="flat" cmpd="sng" algn="ctr">
            <a:solidFill>
              <a:srgbClr val="00A499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556437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C5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E54ED-7CD9-4852-970E-71E6F08C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How are Care Coordination Organizations Paid For Encounters?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960952" y="2642091"/>
            <a:ext cx="4083433" cy="4083433"/>
          </a:xfrm>
          <a:prstGeom prst="arc">
            <a:avLst/>
          </a:prstGeom>
          <a:noFill/>
          <a:ln w="127000" cap="rnd">
            <a:solidFill>
              <a:srgbClr val="00A4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B36F9-1F88-4FF8-AAEE-1842C17DD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366740" cy="6266656"/>
          </a:xfrm>
        </p:spPr>
        <p:txBody>
          <a:bodyPr anchor="ctr">
            <a:normAutofit/>
          </a:bodyPr>
          <a:lstStyle/>
          <a:p>
            <a:r>
              <a:rPr lang="en-US" dirty="0"/>
              <a:t>Care Coordination Organizations submit an encounter to the Lead agency monthly. </a:t>
            </a:r>
          </a:p>
          <a:p>
            <a:r>
              <a:rPr lang="en-US" dirty="0"/>
              <a:t>Upon receipt, the Lead agency completes required administrative tasks and send a check for the monthly encounters to the CCO. </a:t>
            </a:r>
          </a:p>
          <a:p>
            <a:r>
              <a:rPr lang="en-US" dirty="0"/>
              <a:t>Often, this process is set up during contract negotiations between the Tribe and the Lead agency. </a:t>
            </a:r>
          </a:p>
          <a:p>
            <a:r>
              <a:rPr lang="en-US" dirty="0"/>
              <a:t>There may be some software needed to facilitate the sharing of information and securing payments. This will be provided by the Lead agency.</a:t>
            </a:r>
          </a:p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0AE912-628B-4B3C-9A7F-0CD9DF6811F2}"/>
              </a:ext>
            </a:extLst>
          </p:cNvPr>
          <p:cNvCxnSpPr>
            <a:cxnSpLocks/>
          </p:cNvCxnSpPr>
          <p:nvPr/>
        </p:nvCxnSpPr>
        <p:spPr>
          <a:xfrm>
            <a:off x="761422" y="4838911"/>
            <a:ext cx="2513623" cy="0"/>
          </a:xfrm>
          <a:prstGeom prst="line">
            <a:avLst/>
          </a:prstGeom>
          <a:noFill/>
          <a:ln w="38100" cap="flat" cmpd="sng" algn="ctr">
            <a:solidFill>
              <a:srgbClr val="00A499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06011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024729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2C5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4E54ED-7CD9-4852-970E-71E6F08C9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810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Lead Agency Billing Requirements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151232" y="2642091"/>
            <a:ext cx="4083433" cy="4083433"/>
          </a:xfrm>
          <a:prstGeom prst="arc">
            <a:avLst/>
          </a:prstGeom>
          <a:noFill/>
          <a:ln w="127000" cap="rnd">
            <a:solidFill>
              <a:srgbClr val="00A49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B36F9-1F88-4FF8-AAEE-1842C17DD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3" y="106152"/>
            <a:ext cx="7434823" cy="6266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</a:rPr>
              <a:t>A Lead Agency</a:t>
            </a:r>
          </a:p>
          <a:p>
            <a:r>
              <a:rPr lang="en-US" dirty="0">
                <a:latin typeface="+mj-lt"/>
              </a:rPr>
              <a:t>Systems must be able to receive and read 820, 834, and 835 files.</a:t>
            </a:r>
            <a:r>
              <a:rPr lang="en-US" i="1" dirty="0">
                <a:latin typeface="+mj-lt"/>
              </a:rPr>
              <a:t> </a:t>
            </a:r>
            <a:endParaRPr lang="en-US" i="1" dirty="0">
              <a:solidFill>
                <a:srgbClr val="FF0000"/>
              </a:solidFill>
              <a:latin typeface="+mj-lt"/>
            </a:endParaRPr>
          </a:p>
          <a:p>
            <a:r>
              <a:rPr lang="en-US" dirty="0">
                <a:latin typeface="+mj-lt"/>
              </a:rPr>
              <a:t>Create 837P HIPAA encounter data file to submit billing to Provider1.</a:t>
            </a:r>
          </a:p>
          <a:p>
            <a:r>
              <a:rPr lang="en-US" dirty="0">
                <a:latin typeface="+mj-lt"/>
              </a:rPr>
              <a:t>Receive the 835 file confirming encounter received and/or rejected and the rejection reason. </a:t>
            </a:r>
          </a:p>
          <a:p>
            <a:r>
              <a:rPr lang="en-US" dirty="0">
                <a:latin typeface="+mj-lt"/>
              </a:rPr>
              <a:t>Receive 834 eligibility file. </a:t>
            </a:r>
          </a:p>
          <a:p>
            <a:r>
              <a:rPr lang="en-US" dirty="0">
                <a:latin typeface="+mj-lt"/>
              </a:rPr>
              <a:t>Receive payment explanation on 820 file </a:t>
            </a:r>
          </a:p>
          <a:p>
            <a:r>
              <a:rPr lang="en-US" dirty="0">
                <a:latin typeface="+mj-lt"/>
              </a:rPr>
              <a:t>Required to submit new Health Action Plans (HAPs) electronically each month. 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80AE912-628B-4B3C-9A7F-0CD9DF6811F2}"/>
              </a:ext>
            </a:extLst>
          </p:cNvPr>
          <p:cNvCxnSpPr>
            <a:cxnSpLocks/>
          </p:cNvCxnSpPr>
          <p:nvPr/>
        </p:nvCxnSpPr>
        <p:spPr>
          <a:xfrm>
            <a:off x="8860387" y="4260413"/>
            <a:ext cx="2513623" cy="0"/>
          </a:xfrm>
          <a:prstGeom prst="line">
            <a:avLst/>
          </a:prstGeom>
          <a:noFill/>
          <a:ln w="38100" cap="flat" cmpd="sng" algn="ctr">
            <a:solidFill>
              <a:srgbClr val="00A499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99995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8D5844E-BB97-4E17-A564-F7B908D0E8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34"/>
          <a:stretch/>
        </p:blipFill>
        <p:spPr>
          <a:xfrm>
            <a:off x="0" y="0"/>
            <a:ext cx="63910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9BE769-9472-4509-80BF-433AD86A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152" y="48013"/>
            <a:ext cx="4980248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Next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41A76E-528C-40E2-9AA2-7C6BBCC6F363}"/>
              </a:ext>
            </a:extLst>
          </p:cNvPr>
          <p:cNvSpPr txBox="1"/>
          <p:nvPr/>
        </p:nvSpPr>
        <p:spPr>
          <a:xfrm>
            <a:off x="6602152" y="938147"/>
            <a:ext cx="5337299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+mj-lt"/>
              </a:rPr>
              <a:t>If interested in contracting as a Lead Organization or Care Coordination Organization to provide Health Home services, contact:</a:t>
            </a:r>
          </a:p>
          <a:p>
            <a:pPr marL="0" indent="0">
              <a:buNone/>
            </a:pPr>
            <a:endParaRPr lang="it-IT" sz="18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r>
              <a:rPr lang="it-IT" sz="1800" dirty="0">
                <a:latin typeface="+mj-lt"/>
              </a:rPr>
              <a:t>If interested in contracting as a Tribal Lead or Care Coordination Agency contact:</a:t>
            </a:r>
          </a:p>
          <a:p>
            <a:pPr marL="0" indent="0">
              <a:buNone/>
            </a:pPr>
            <a:endParaRPr lang="it-IT" sz="1800" b="1" dirty="0">
              <a:latin typeface="+mj-lt"/>
            </a:endParaRPr>
          </a:p>
          <a:p>
            <a:pPr marL="0" indent="0">
              <a:buNone/>
            </a:pPr>
            <a:r>
              <a:rPr lang="it-IT" sz="1800" b="1" dirty="0">
                <a:latin typeface="+mj-lt"/>
              </a:rPr>
              <a:t>Tamara Gaston</a:t>
            </a:r>
            <a:r>
              <a:rPr lang="it-IT" sz="1800" dirty="0">
                <a:latin typeface="+mj-lt"/>
              </a:rPr>
              <a:t>– DSHS ALTSA Tribal Affairs Administrator</a:t>
            </a:r>
          </a:p>
          <a:p>
            <a:pPr marL="0" indent="0">
              <a:buNone/>
            </a:pPr>
            <a:r>
              <a:rPr lang="it-IT" sz="1800" dirty="0">
                <a:latin typeface="+mj-lt"/>
              </a:rPr>
              <a:t>360-725-3489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FFFFFF"/>
                </a:solidFill>
                <a:latin typeface="+mj-lt"/>
                <a:hlinkClick r:id="rId3"/>
              </a:rPr>
              <a:t>Tamara.Gaston1@@dshs.wa.gov</a:t>
            </a:r>
            <a:r>
              <a:rPr lang="it-IT" sz="1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it-IT" sz="1800" b="1" dirty="0">
                <a:solidFill>
                  <a:srgbClr val="FFFFFF"/>
                </a:solidFill>
                <a:latin typeface="+mj-lt"/>
              </a:rPr>
              <a:t> </a:t>
            </a:r>
          </a:p>
          <a:p>
            <a:pPr marL="0" indent="0">
              <a:buNone/>
            </a:pPr>
            <a:endParaRPr lang="it-IT" sz="1800" b="1" dirty="0">
              <a:solidFill>
                <a:srgbClr val="FFFFFF"/>
              </a:solidFill>
              <a:latin typeface="+mj-lt"/>
            </a:endParaRPr>
          </a:p>
          <a:p>
            <a:r>
              <a:rPr lang="it-IT" b="1" dirty="0">
                <a:latin typeface="+mj-lt"/>
              </a:rPr>
              <a:t>Elizabeth Greil</a:t>
            </a:r>
            <a:r>
              <a:rPr lang="it-IT" dirty="0">
                <a:latin typeface="+mj-lt"/>
              </a:rPr>
              <a:t>– DSHS ALTSA Tribal Initiative Program Manager </a:t>
            </a:r>
          </a:p>
          <a:p>
            <a:r>
              <a:rPr lang="it-IT" dirty="0">
                <a:latin typeface="+mj-lt"/>
              </a:rPr>
              <a:t>360-725-3489</a:t>
            </a:r>
          </a:p>
          <a:p>
            <a:r>
              <a:rPr lang="it-IT" dirty="0">
                <a:solidFill>
                  <a:srgbClr val="FFFFFF"/>
                </a:solidFill>
                <a:latin typeface="+mj-lt"/>
                <a:hlinkClick r:id="rId4"/>
              </a:rPr>
              <a:t>elizabeth.greil2@dshs.wa.gov</a:t>
            </a:r>
            <a:endParaRPr lang="it-IT" dirty="0">
              <a:solidFill>
                <a:srgbClr val="FFFFFF"/>
              </a:solidFill>
              <a:latin typeface="+mj-lt"/>
            </a:endParaRPr>
          </a:p>
          <a:p>
            <a:endParaRPr lang="en-US" sz="1800" b="1" dirty="0">
              <a:latin typeface="+mj-lt"/>
            </a:endParaRPr>
          </a:p>
          <a:p>
            <a:pPr marL="0" indent="0">
              <a:buNone/>
            </a:pPr>
            <a:r>
              <a:rPr lang="en-US" sz="1800" b="1" dirty="0">
                <a:latin typeface="+mj-lt"/>
              </a:rPr>
              <a:t>Christine Del </a:t>
            </a:r>
            <a:r>
              <a:rPr lang="en-US" sz="1800" b="1" dirty="0" err="1">
                <a:latin typeface="+mj-lt"/>
              </a:rPr>
              <a:t>Buono</a:t>
            </a:r>
            <a:r>
              <a:rPr lang="en-US" sz="1800" b="1" dirty="0">
                <a:latin typeface="+mj-lt"/>
              </a:rPr>
              <a:t>- </a:t>
            </a:r>
            <a:r>
              <a:rPr lang="en-US" sz="1800" dirty="0">
                <a:latin typeface="+mj-lt"/>
              </a:rPr>
              <a:t>HCA Home Health Contract Manager</a:t>
            </a:r>
          </a:p>
          <a:p>
            <a:pPr marL="0" indent="0">
              <a:buNone/>
            </a:pPr>
            <a:r>
              <a:rPr lang="en-US" sz="1800" dirty="0">
                <a:latin typeface="+mj-lt"/>
              </a:rPr>
              <a:t>360-725-0832</a:t>
            </a:r>
          </a:p>
          <a:p>
            <a:pPr marL="0" indent="0">
              <a:buNone/>
            </a:pPr>
            <a:r>
              <a:rPr lang="it-IT" sz="1800" dirty="0">
                <a:solidFill>
                  <a:srgbClr val="FFFFFF"/>
                </a:solidFill>
                <a:latin typeface="+mj-lt"/>
                <a:hlinkClick r:id="rId5"/>
              </a:rPr>
              <a:t>christine.delbuono@hca.wa.gov</a:t>
            </a:r>
            <a:endParaRPr lang="it-IT" sz="18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endParaRPr lang="it-IT" sz="18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055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AB1B0-06F5-4504-ABA3-7622510DA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Health Home Program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2D629-2912-4C25-B0D0-0AF0D8D79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+mj-lt"/>
              </a:rPr>
              <a:t>Send questions regarding Tribal Health Homes to:</a:t>
            </a:r>
          </a:p>
          <a:p>
            <a:pPr marL="0" indent="0">
              <a:buNone/>
            </a:pPr>
            <a:r>
              <a:rPr lang="en-US" dirty="0">
                <a:solidFill>
                  <a:srgbClr val="448AD1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elizabeth.greil2@dshs.wa.gov</a:t>
            </a:r>
            <a:endParaRPr lang="en-US" dirty="0">
              <a:solidFill>
                <a:srgbClr val="448AD1"/>
              </a:solidFill>
              <a:latin typeface="+mj-lt"/>
            </a:endParaRPr>
          </a:p>
          <a:p>
            <a:pPr marL="0" indent="0">
              <a:buNone/>
            </a:pPr>
            <a:r>
              <a:rPr lang="en-US" dirty="0">
                <a:latin typeface="+mj-lt"/>
                <a:hlinkClick r:id="rId3"/>
              </a:rPr>
              <a:t>Tamara.Gaston1@dshs.wa.gov</a:t>
            </a:r>
            <a:r>
              <a:rPr lang="en-US" dirty="0">
                <a:latin typeface="+mj-lt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Visit the website: </a:t>
            </a:r>
          </a:p>
          <a:p>
            <a:pPr marL="0" indent="0">
              <a:buNone/>
            </a:pPr>
            <a:r>
              <a:rPr lang="en-US" dirty="0">
                <a:latin typeface="+mj-lt"/>
                <a:hlinkClick r:id="rId4"/>
              </a:rPr>
              <a:t>Health Home | Washington State Health Care Authority</a:t>
            </a:r>
            <a:r>
              <a:rPr lang="en-US" dirty="0">
                <a:latin typeface="+mj-lt"/>
              </a:rPr>
              <a:t> https://www.hca.wa.gov/billers-providers-partners/programs -and-services/health-homes </a:t>
            </a: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  <a:latin typeface="+mj-lt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Stakeholders | DSHS (wa.gov)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dirty="0">
                <a:latin typeface="+mj-lt"/>
              </a:rPr>
              <a:t>(Current list of all Aging and Long-Term Support Administration projects and programs)  https:/www.dshs.wa.gov/altsa/stakeholders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64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924ABB-D95A-4C88-919F-EBB44D3FF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C50A4"/>
                </a:solidFill>
                <a:effectLst/>
                <a:uLnTx/>
                <a:uFillTx/>
                <a:ea typeface="+mj-ea"/>
                <a:cs typeface="+mj-cs"/>
              </a:rPr>
              <a:t>Value</a:t>
            </a:r>
            <a:endParaRPr lang="en-US" sz="4800" dirty="0">
              <a:solidFill>
                <a:srgbClr val="2C50A4"/>
              </a:solidFill>
            </a:endParaRP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111E7681-7AC6-FEAC-B3D1-47B4BEF26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1900" dirty="0">
                <a:latin typeface="+mj-lt"/>
              </a:rPr>
              <a:t>Reduce the progression of chronic disease for participants</a:t>
            </a:r>
          </a:p>
          <a:p>
            <a:r>
              <a:rPr lang="en-US" sz="1900" dirty="0">
                <a:latin typeface="+mj-lt"/>
              </a:rPr>
              <a:t>Decrease the likelihood of additional chronic conditions </a:t>
            </a:r>
          </a:p>
          <a:p>
            <a:r>
              <a:rPr lang="en-US" sz="1900" dirty="0">
                <a:latin typeface="+mj-lt"/>
              </a:rPr>
              <a:t>Decrease emergency department visits and preventable hospital readmissions </a:t>
            </a:r>
          </a:p>
          <a:p>
            <a:r>
              <a:rPr lang="en-US" sz="1900" dirty="0">
                <a:latin typeface="+mj-lt"/>
              </a:rPr>
              <a:t>Improve health and self-management of chronic conditions for the participants</a:t>
            </a:r>
          </a:p>
          <a:p>
            <a:r>
              <a:rPr lang="en-US" sz="1900" dirty="0">
                <a:latin typeface="+mj-lt"/>
              </a:rPr>
              <a:t>Ensure care coordination and care transition for participants returning home after a health event</a:t>
            </a:r>
          </a:p>
          <a:p>
            <a:r>
              <a:rPr lang="en-US" sz="1900" dirty="0">
                <a:latin typeface="+mj-lt"/>
              </a:rPr>
              <a:t>Reduce medical expenditures for both the state and federal governments </a:t>
            </a:r>
          </a:p>
          <a:p>
            <a:endParaRPr lang="en-US" sz="19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C82F6CC-7926-40FA-9B3B-980FBE5FB86A}"/>
              </a:ext>
            </a:extLst>
          </p:cNvPr>
          <p:cNvCxnSpPr/>
          <p:nvPr/>
        </p:nvCxnSpPr>
        <p:spPr>
          <a:xfrm>
            <a:off x="5419725" y="2314575"/>
            <a:ext cx="3533775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erson smiling and raising her hands&#10;&#10;Description automatically generated">
            <a:extLst>
              <a:ext uri="{FF2B5EF4-FFF2-40B4-BE49-F238E27FC236}">
                <a16:creationId xmlns:a16="http://schemas.microsoft.com/office/drawing/2014/main" id="{E065D29A-9895-18CC-0899-4A880F4C1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9" r="22067"/>
          <a:stretch/>
        </p:blipFill>
        <p:spPr>
          <a:xfrm>
            <a:off x="-1" y="15"/>
            <a:ext cx="4820576" cy="6872324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8260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582E0A1-7FC9-48AE-8A50-F193810F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1694306"/>
            <a:ext cx="4467225" cy="2610993"/>
          </a:xfrm>
        </p:spPr>
        <p:txBody>
          <a:bodyPr anchor="b">
            <a:noAutofit/>
          </a:bodyPr>
          <a:lstStyle/>
          <a:p>
            <a:r>
              <a:rPr lang="en-US" sz="4800" b="1" dirty="0">
                <a:solidFill>
                  <a:srgbClr val="2C50A4"/>
                </a:solidFill>
              </a:rPr>
              <a:t>6 Specific Services Beyond Typical Medical Services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0EE45A8-BCE2-4656-B37E-241B7060E2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4008456"/>
              </p:ext>
            </p:extLst>
          </p:nvPr>
        </p:nvGraphicFramePr>
        <p:xfrm>
          <a:off x="5514975" y="247925"/>
          <a:ext cx="6019800" cy="6559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EA7DC4-FEB6-4C7B-A051-799B1A8482FB}"/>
              </a:ext>
            </a:extLst>
          </p:cNvPr>
          <p:cNvCxnSpPr>
            <a:cxnSpLocks/>
          </p:cNvCxnSpPr>
          <p:nvPr/>
        </p:nvCxnSpPr>
        <p:spPr>
          <a:xfrm>
            <a:off x="771525" y="4400550"/>
            <a:ext cx="4171950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540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1A733C-FB11-4550-A618-23ABDA540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2C50A4"/>
                </a:solidFill>
              </a:rPr>
              <a:t>Washington’s Health Home Program</a:t>
            </a:r>
          </a:p>
        </p:txBody>
      </p:sp>
      <p:pic>
        <p:nvPicPr>
          <p:cNvPr id="5" name="Picture 4" descr="Apples on a tree&#10;&#10;Description automatically generated with medium confidence">
            <a:extLst>
              <a:ext uri="{FF2B5EF4-FFF2-40B4-BE49-F238E27FC236}">
                <a16:creationId xmlns:a16="http://schemas.microsoft.com/office/drawing/2014/main" id="{368718D5-33CA-48A5-9737-2B2C66F5F7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2" r="42437" b="-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C8C16-5794-4A03-965D-76B4C5857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1500" dirty="0">
                <a:latin typeface="+mj-lt"/>
              </a:rPr>
              <a:t>Available to all Apple Health participants who meet the minimum qualifications. </a:t>
            </a:r>
          </a:p>
          <a:p>
            <a:r>
              <a:rPr lang="en-US" sz="1500" dirty="0">
                <a:latin typeface="+mj-lt"/>
              </a:rPr>
              <a:t>Assists participants in accessing medically necessary services. </a:t>
            </a:r>
          </a:p>
          <a:p>
            <a:r>
              <a:rPr lang="en-US" sz="1500" dirty="0">
                <a:latin typeface="+mj-lt"/>
              </a:rPr>
              <a:t>Services may be delivered face to face or telephonically. </a:t>
            </a:r>
          </a:p>
          <a:p>
            <a:r>
              <a:rPr lang="en-US" sz="1500" dirty="0">
                <a:latin typeface="+mj-lt"/>
              </a:rPr>
              <a:t>Participant and care coordinator can meet at a location of the participants choice: a clinic, the participants home or other community location. </a:t>
            </a:r>
          </a:p>
          <a:p>
            <a:r>
              <a:rPr lang="en-US" sz="1500" dirty="0">
                <a:latin typeface="+mj-lt"/>
              </a:rPr>
              <a:t>This program is designed to:</a:t>
            </a:r>
          </a:p>
          <a:p>
            <a:pPr lvl="1"/>
            <a:r>
              <a:rPr lang="en-US" sz="1500" dirty="0">
                <a:latin typeface="+mj-lt"/>
              </a:rPr>
              <a:t>decrease the </a:t>
            </a:r>
            <a:r>
              <a:rPr lang="en-US" sz="1500" strike="sngStrike" dirty="0">
                <a:latin typeface="+mj-lt"/>
              </a:rPr>
              <a:t>e</a:t>
            </a:r>
            <a:r>
              <a:rPr lang="en-US" sz="1500" dirty="0">
                <a:latin typeface="+mj-lt"/>
              </a:rPr>
              <a:t>ffects of chronic medical conditions on day-to-day life, </a:t>
            </a:r>
          </a:p>
          <a:p>
            <a:pPr lvl="1"/>
            <a:r>
              <a:rPr lang="en-US" sz="1500" dirty="0">
                <a:latin typeface="+mj-lt"/>
              </a:rPr>
              <a:t>increase the participants ability to self-manage their care, </a:t>
            </a:r>
          </a:p>
          <a:p>
            <a:pPr lvl="1"/>
            <a:r>
              <a:rPr lang="en-US" sz="1500" dirty="0">
                <a:latin typeface="+mj-lt"/>
              </a:rPr>
              <a:t>support participants to play an active role in their medical treatment, and</a:t>
            </a:r>
          </a:p>
          <a:p>
            <a:pPr lvl="1"/>
            <a:r>
              <a:rPr lang="en-US" sz="1500" dirty="0">
                <a:latin typeface="+mj-lt"/>
              </a:rPr>
              <a:t>Assist participants to meet their self-identified goals.</a:t>
            </a:r>
          </a:p>
          <a:p>
            <a:endParaRPr lang="en-US" sz="15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F807F08-A887-489A-BA96-B335DD8EBB60}"/>
              </a:ext>
            </a:extLst>
          </p:cNvPr>
          <p:cNvCxnSpPr>
            <a:cxnSpLocks/>
          </p:cNvCxnSpPr>
          <p:nvPr/>
        </p:nvCxnSpPr>
        <p:spPr>
          <a:xfrm>
            <a:off x="5419725" y="2314575"/>
            <a:ext cx="5610225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12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B8E4A-D657-4596-B99E-C90859BE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4800" b="1" dirty="0">
                <a:solidFill>
                  <a:srgbClr val="2C50A4"/>
                </a:solidFill>
              </a:rPr>
              <a:t>Who Can Provide Health Home Services?</a:t>
            </a: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F34D150F-18FC-495B-97FC-0EEAAA8D3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r="4062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F84A2-06B6-4108-9F86-383C2910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Community organizations and Managed Care Organizations (MCOs) contract with HCA/DSHS as “Lead” Organizations. Leads may provide participant services or sub-contract with community organizations and tribes. </a:t>
            </a:r>
          </a:p>
          <a:p>
            <a:r>
              <a:rPr lang="en-US" sz="2000" dirty="0">
                <a:latin typeface="+mj-lt"/>
              </a:rPr>
              <a:t>“Care Coordination Organizations” (CCOs) include mental health clinics, area agencies on aging, chemical dependency providers, HIV/AIDs networks, child social service agencies, community health centers, and tribes.</a:t>
            </a:r>
          </a:p>
          <a:p>
            <a:r>
              <a:rPr lang="en-US" sz="2000" b="1" dirty="0">
                <a:latin typeface="+mj-lt"/>
              </a:rPr>
              <a:t>Tribal Nations can choose to provide services as a Lead, CCO, or both.</a:t>
            </a:r>
          </a:p>
          <a:p>
            <a:endParaRPr lang="en-US" sz="20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49D6C8-E024-4E73-B3B2-79CF3884FF2C}"/>
              </a:ext>
            </a:extLst>
          </p:cNvPr>
          <p:cNvCxnSpPr>
            <a:cxnSpLocks/>
          </p:cNvCxnSpPr>
          <p:nvPr/>
        </p:nvCxnSpPr>
        <p:spPr>
          <a:xfrm>
            <a:off x="5419725" y="2314575"/>
            <a:ext cx="5610225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382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06F0-2620-4F25-9E82-AB55FB8F4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5125"/>
            <a:ext cx="3762375" cy="2556669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2C50A4"/>
                </a:solidFill>
              </a:rPr>
              <a:t>Health Home Chart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296BD608-2C67-4288-90F5-54D284C2A7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0075" y="1825625"/>
            <a:ext cx="3667125" cy="4351338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+mj-lt"/>
              </a:rPr>
              <a:t>Care Coordinators may work directly for Leads</a:t>
            </a:r>
          </a:p>
          <a:p>
            <a:r>
              <a:rPr lang="en-US" dirty="0">
                <a:latin typeface="+mj-lt"/>
              </a:rPr>
              <a:t>Or work for a Care Coordination Organization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AEB300-F043-4018-B5E8-24DFFE40D294}"/>
              </a:ext>
            </a:extLst>
          </p:cNvPr>
          <p:cNvGrpSpPr/>
          <p:nvPr/>
        </p:nvGrpSpPr>
        <p:grpSpPr>
          <a:xfrm>
            <a:off x="4788114" y="498529"/>
            <a:ext cx="6082876" cy="6045146"/>
            <a:chOff x="4629148" y="569119"/>
            <a:chExt cx="5648326" cy="56132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A9BC54-C22E-4CE9-95B8-3CB4ADED1640}"/>
                </a:ext>
              </a:extLst>
            </p:cNvPr>
            <p:cNvSpPr/>
            <p:nvPr/>
          </p:nvSpPr>
          <p:spPr>
            <a:xfrm>
              <a:off x="6343649" y="569119"/>
              <a:ext cx="2486025" cy="11811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4DD372E-F191-4230-9726-F5D32276C005}"/>
                </a:ext>
              </a:extLst>
            </p:cNvPr>
            <p:cNvSpPr txBox="1"/>
            <p:nvPr/>
          </p:nvSpPr>
          <p:spPr>
            <a:xfrm>
              <a:off x="6343649" y="867281"/>
              <a:ext cx="2486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FFF"/>
                  </a:solidFill>
                </a:rPr>
                <a:t>HCA/DSHS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A19F153-2522-4575-BEAC-4B73BDC7E0F6}"/>
                </a:ext>
              </a:extLst>
            </p:cNvPr>
            <p:cNvSpPr/>
            <p:nvPr/>
          </p:nvSpPr>
          <p:spPr>
            <a:xfrm>
              <a:off x="6348412" y="2035969"/>
              <a:ext cx="2486025" cy="1181100"/>
            </a:xfrm>
            <a:prstGeom prst="rect">
              <a:avLst/>
            </a:prstGeom>
            <a:solidFill>
              <a:srgbClr val="00A4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7A81A16-88F8-41C2-AD63-525B9D43075C}"/>
                </a:ext>
              </a:extLst>
            </p:cNvPr>
            <p:cNvSpPr txBox="1"/>
            <p:nvPr/>
          </p:nvSpPr>
          <p:spPr>
            <a:xfrm>
              <a:off x="6348412" y="2334131"/>
              <a:ext cx="2486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FFFFFF"/>
                  </a:solidFill>
                </a:rPr>
                <a:t>Lead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CE243E-FC95-4987-9AC0-07F0E3AEC7E7}"/>
                </a:ext>
              </a:extLst>
            </p:cNvPr>
            <p:cNvSpPr/>
            <p:nvPr/>
          </p:nvSpPr>
          <p:spPr>
            <a:xfrm>
              <a:off x="7791449" y="3515231"/>
              <a:ext cx="2486025" cy="1181100"/>
            </a:xfrm>
            <a:prstGeom prst="rect">
              <a:avLst/>
            </a:prstGeom>
            <a:solidFill>
              <a:srgbClr val="90C8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1ABFB3-A2F9-4A2D-A840-9A345A0C8DC2}"/>
                </a:ext>
              </a:extLst>
            </p:cNvPr>
            <p:cNvSpPr txBox="1"/>
            <p:nvPr/>
          </p:nvSpPr>
          <p:spPr>
            <a:xfrm>
              <a:off x="7791448" y="3690282"/>
              <a:ext cx="2486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Care Coordination Organizations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855D7A-6F48-45BF-AC09-49828C547BA2}"/>
                </a:ext>
              </a:extLst>
            </p:cNvPr>
            <p:cNvSpPr/>
            <p:nvPr/>
          </p:nvSpPr>
          <p:spPr>
            <a:xfrm>
              <a:off x="7791449" y="4982081"/>
              <a:ext cx="2486025" cy="1181100"/>
            </a:xfrm>
            <a:prstGeom prst="rect">
              <a:avLst/>
            </a:prstGeom>
            <a:solidFill>
              <a:srgbClr val="9071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88CB0F-52E1-4325-90DC-2F742D99F34D}"/>
                </a:ext>
              </a:extLst>
            </p:cNvPr>
            <p:cNvSpPr txBox="1"/>
            <p:nvPr/>
          </p:nvSpPr>
          <p:spPr>
            <a:xfrm>
              <a:off x="7791448" y="4975442"/>
              <a:ext cx="24860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Care Coordinators deliver participant care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6A4B8B-34CF-46BE-A370-19463A8B5EC5}"/>
                </a:ext>
              </a:extLst>
            </p:cNvPr>
            <p:cNvSpPr/>
            <p:nvPr/>
          </p:nvSpPr>
          <p:spPr>
            <a:xfrm>
              <a:off x="4629149" y="4982081"/>
              <a:ext cx="2486025" cy="1181100"/>
            </a:xfrm>
            <a:prstGeom prst="rect">
              <a:avLst/>
            </a:prstGeom>
            <a:solidFill>
              <a:srgbClr val="EAA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26401E-5F72-41AA-AF22-3B291C4BBC56}"/>
                </a:ext>
              </a:extLst>
            </p:cNvPr>
            <p:cNvSpPr txBox="1"/>
            <p:nvPr/>
          </p:nvSpPr>
          <p:spPr>
            <a:xfrm>
              <a:off x="4629148" y="4982081"/>
              <a:ext cx="248602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Care Coordinators deliver participant care </a:t>
              </a: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7F7F3117-C34E-4F54-A179-2D4E2330EF38}"/>
                </a:ext>
              </a:extLst>
            </p:cNvPr>
            <p:cNvSpPr/>
            <p:nvPr/>
          </p:nvSpPr>
          <p:spPr>
            <a:xfrm>
              <a:off x="7415210" y="1797050"/>
              <a:ext cx="342902" cy="210343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Down 19">
              <a:extLst>
                <a:ext uri="{FF2B5EF4-FFF2-40B4-BE49-F238E27FC236}">
                  <a16:creationId xmlns:a16="http://schemas.microsoft.com/office/drawing/2014/main" id="{D83C8FE7-549D-4300-83BB-7CEC59CF62E4}"/>
                </a:ext>
              </a:extLst>
            </p:cNvPr>
            <p:cNvSpPr/>
            <p:nvPr/>
          </p:nvSpPr>
          <p:spPr>
            <a:xfrm>
              <a:off x="8158160" y="3254772"/>
              <a:ext cx="342902" cy="210343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7D3A8849-6204-40A0-B645-6388B2B6C19C}"/>
                </a:ext>
              </a:extLst>
            </p:cNvPr>
            <p:cNvSpPr/>
            <p:nvPr/>
          </p:nvSpPr>
          <p:spPr>
            <a:xfrm>
              <a:off x="8158160" y="4733746"/>
              <a:ext cx="342902" cy="210343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A1FC3DC6-1B7C-42B8-A010-0E3B9A8C0F12}"/>
                </a:ext>
              </a:extLst>
            </p:cNvPr>
            <p:cNvSpPr/>
            <p:nvPr/>
          </p:nvSpPr>
          <p:spPr>
            <a:xfrm>
              <a:off x="6615110" y="3254772"/>
              <a:ext cx="342902" cy="1689317"/>
            </a:xfrm>
            <a:prstGeom prst="down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CFEF031-5DE7-41C1-9D40-297BBBC1C09B}"/>
              </a:ext>
            </a:extLst>
          </p:cNvPr>
          <p:cNvCxnSpPr>
            <a:cxnSpLocks/>
          </p:cNvCxnSpPr>
          <p:nvPr/>
        </p:nvCxnSpPr>
        <p:spPr>
          <a:xfrm>
            <a:off x="685800" y="2524125"/>
            <a:ext cx="3486150" cy="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499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162B78-5798-4821-B3AA-854E0FD5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Lead Agency Role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7842DC-B117-46F4-ABAE-475242E46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972534"/>
          </a:xfrm>
        </p:spPr>
        <p:txBody>
          <a:bodyPr anchor="ctr">
            <a:normAutofit fontScale="92500" lnSpcReduction="10000"/>
          </a:bodyPr>
          <a:lstStyle/>
          <a:p>
            <a:pPr lvl="1"/>
            <a:r>
              <a:rPr lang="en-US" dirty="0">
                <a:latin typeface="+mj-lt"/>
              </a:rPr>
              <a:t>Administers the Health Home program through a Qualified Health Home contract with the state </a:t>
            </a:r>
          </a:p>
          <a:p>
            <a:pPr lvl="1"/>
            <a:r>
              <a:rPr lang="en-US" dirty="0">
                <a:latin typeface="+mj-lt"/>
              </a:rPr>
              <a:t>Assumes substantial financial risk (upfront funding to procure the needed technology, software, staffing, and physical office space).</a:t>
            </a:r>
          </a:p>
          <a:p>
            <a:pPr lvl="1"/>
            <a:r>
              <a:rPr lang="en-US" dirty="0">
                <a:latin typeface="+mj-lt"/>
              </a:rPr>
              <a:t>Creates policies and procedures for the program.</a:t>
            </a:r>
          </a:p>
          <a:p>
            <a:pPr lvl="1"/>
            <a:r>
              <a:rPr lang="en-US" dirty="0">
                <a:latin typeface="+mj-lt"/>
              </a:rPr>
              <a:t>Translates and creates HIPAA transactions (specifically 820, 834, 835, 837 files) or contracts with a vendor to do this function.</a:t>
            </a:r>
          </a:p>
          <a:p>
            <a:pPr lvl="1"/>
            <a:r>
              <a:rPr lang="en-US" dirty="0">
                <a:latin typeface="+mj-lt"/>
              </a:rPr>
              <a:t>Contracts with Insignia (for use of Flourish to score the AM assessments) and Collective Medical Technologies (CMT) or another vendor to provide hospital admission notifications. </a:t>
            </a:r>
          </a:p>
          <a:p>
            <a:pPr lvl="1"/>
            <a:r>
              <a:rPr lang="en-US" dirty="0">
                <a:latin typeface="+mj-lt"/>
              </a:rPr>
              <a:t>Maintains on staff, a Health Home trainer to provide one two-day Care Coordinator (CC) training per year to any CC regardless of their Lead agency, minimally.</a:t>
            </a:r>
          </a:p>
          <a:p>
            <a:endParaRPr lang="en-US" sz="2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D7D658-0673-461F-B0E7-5CD2B042ED1D}"/>
              </a:ext>
            </a:extLst>
          </p:cNvPr>
          <p:cNvCxnSpPr>
            <a:cxnSpLocks/>
          </p:cNvCxnSpPr>
          <p:nvPr/>
        </p:nvCxnSpPr>
        <p:spPr>
          <a:xfrm flipV="1">
            <a:off x="4981575" y="1577340"/>
            <a:ext cx="0" cy="356616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034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A162B78-5798-4821-B3AA-854E0FD53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2C50A4"/>
                </a:solidFill>
              </a:rPr>
              <a:t>Lead Agency Role - 2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07842DC-B117-46F4-ABAE-475242E46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972534"/>
          </a:xfrm>
        </p:spPr>
        <p:txBody>
          <a:bodyPr anchor="ctr">
            <a:norm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Creates .xml files to upload Health Action Plans (HAPs).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Ensures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the Electronic Health Record (EHR)/platform network can be used to document visit notes, HAP’s, consents, etc.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Is experienced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at operating broad-based regional provider networks.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Assigns HH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Participants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 Care Coordination Organizations (CCO’s) using smart assignment process whenever possible.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Maintain Memoranda of Agreement (MOA) with the organizations needed to support the HH program. (Ex: Hospitals for transitional care)</a:t>
            </a:r>
          </a:p>
          <a:p>
            <a:endParaRPr lang="en-US" sz="2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D7D658-0673-461F-B0E7-5CD2B042ED1D}"/>
              </a:ext>
            </a:extLst>
          </p:cNvPr>
          <p:cNvCxnSpPr>
            <a:cxnSpLocks/>
          </p:cNvCxnSpPr>
          <p:nvPr/>
        </p:nvCxnSpPr>
        <p:spPr>
          <a:xfrm flipV="1">
            <a:off x="4981575" y="1577340"/>
            <a:ext cx="0" cy="3566160"/>
          </a:xfrm>
          <a:prstGeom prst="line">
            <a:avLst/>
          </a:prstGeom>
          <a:ln w="38100">
            <a:solidFill>
              <a:srgbClr val="00A4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7E5C607-0039-44F1-8AD6-DCAA65EE7890}"/>
              </a:ext>
            </a:extLst>
          </p:cNvPr>
          <p:cNvSpPr txBox="1"/>
          <p:nvPr/>
        </p:nvSpPr>
        <p:spPr>
          <a:xfrm>
            <a:off x="323854" y="6292173"/>
            <a:ext cx="11591921" cy="56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This list is not all inclusive but does provide some examples of the financial, technical, and experiences needed to qualify as a Lead agency. </a:t>
            </a:r>
          </a:p>
          <a:p>
            <a:pPr marL="0" indent="0" algn="ctr">
              <a:buNone/>
            </a:pPr>
            <a:r>
              <a:rPr lang="en-US" sz="1600" dirty="0">
                <a:latin typeface="+mj-lt"/>
              </a:rPr>
              <a:t>*Smart Assignment is a shared process with a tribal CCO.</a:t>
            </a:r>
          </a:p>
        </p:txBody>
      </p:sp>
    </p:spTree>
    <p:extLst>
      <p:ext uri="{BB962C8B-B14F-4D97-AF65-F5344CB8AC3E}">
        <p14:creationId xmlns:p14="http://schemas.microsoft.com/office/powerpoint/2010/main" val="966465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81D5BB18EF7E4D86B908B7D4710272" ma:contentTypeVersion="11" ma:contentTypeDescription="Create a new document." ma:contentTypeScope="" ma:versionID="fd387703cb6306e273703335829df967">
  <xsd:schema xmlns:xsd="http://www.w3.org/2001/XMLSchema" xmlns:xs="http://www.w3.org/2001/XMLSchema" xmlns:p="http://schemas.microsoft.com/office/2006/metadata/properties" xmlns:ns3="dce7e977-5f21-4f4b-9f52-c76fd1cbc0cb" xmlns:ns4="bf64809f-3013-4653-b7fe-ad00610b40b0" targetNamespace="http://schemas.microsoft.com/office/2006/metadata/properties" ma:root="true" ma:fieldsID="e79cf2cf9d87cd7a8853224f9882e2c1" ns3:_="" ns4:_="">
    <xsd:import namespace="dce7e977-5f21-4f4b-9f52-c76fd1cbc0cb"/>
    <xsd:import namespace="bf64809f-3013-4653-b7fe-ad00610b40b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LengthInSecond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e7e977-5f21-4f4b-9f52-c76fd1cbc0c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4809f-3013-4653-b7fe-ad00610b40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C77D9D-85A1-42C0-9652-BC96D8CF28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e7e977-5f21-4f4b-9f52-c76fd1cbc0cb"/>
    <ds:schemaRef ds:uri="bf64809f-3013-4653-b7fe-ad00610b40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A7F32A-F185-41EA-BBEE-EAFD4C5604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EB889C-49D2-4ED4-A9F2-92DADF9763A3}">
  <ds:schemaRefs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bf64809f-3013-4653-b7fe-ad00610b40b0"/>
    <ds:schemaRef ds:uri="dce7e977-5f21-4f4b-9f52-c76fd1cbc0cb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5020</TotalTime>
  <Words>2813</Words>
  <Application>Microsoft Office PowerPoint</Application>
  <PresentationFormat>Widescreen</PresentationFormat>
  <Paragraphs>280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Tribes and the  Health Home Program</vt:lpstr>
      <vt:lpstr>Health Home Program</vt:lpstr>
      <vt:lpstr>Value</vt:lpstr>
      <vt:lpstr>6 Specific Services Beyond Typical Medical Services</vt:lpstr>
      <vt:lpstr>Washington’s Health Home Program</vt:lpstr>
      <vt:lpstr>Who Can Provide Health Home Services?</vt:lpstr>
      <vt:lpstr>Health Home Chart</vt:lpstr>
      <vt:lpstr>Lead Agency Role</vt:lpstr>
      <vt:lpstr>Lead Agency Role - 2</vt:lpstr>
      <vt:lpstr>Leads are Responsible for Administrative Oversight</vt:lpstr>
      <vt:lpstr>Care Coordination Organization Role</vt:lpstr>
      <vt:lpstr>Care Coordination Organization Role - 2</vt:lpstr>
      <vt:lpstr>Who can be a Health Home Care Coordinator?  </vt:lpstr>
      <vt:lpstr>Health Home Program Success Stories</vt:lpstr>
      <vt:lpstr>Health Home Program is Changing Lives</vt:lpstr>
      <vt:lpstr>Who is eligible for the Health Home program?</vt:lpstr>
      <vt:lpstr>Who is Not Eligible for Tribal Health Home?</vt:lpstr>
      <vt:lpstr>What is PRISM?</vt:lpstr>
      <vt:lpstr>WA Health Home Program Enrollment for December 2021</vt:lpstr>
      <vt:lpstr>Health Home and Tribal Communities</vt:lpstr>
      <vt:lpstr>How do AI/AN Participants Enroll With a Health Home Care Coordination Organization (CCO)?</vt:lpstr>
      <vt:lpstr>Comparison PCCM and Tribal Health Home Care Coordination Organization (CCO)</vt:lpstr>
      <vt:lpstr>How are Care Coordination Organizations Paid For Encounters?</vt:lpstr>
      <vt:lpstr>Lead Agency Billing Requirements</vt:lpstr>
      <vt:lpstr>Next Steps</vt:lpstr>
      <vt:lpstr>Health Home Program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Tribes and the Health Home Program</dc:title>
  <dc:creator>Ahsoak-Stevens, Tonya L (DSHS/ALTSA/Exec)</dc:creator>
  <cp:lastModifiedBy>Summers, Adam  (DSHS/ALTSA/OAS)</cp:lastModifiedBy>
  <cp:revision>93</cp:revision>
  <dcterms:created xsi:type="dcterms:W3CDTF">2022-01-07T22:29:35Z</dcterms:created>
  <dcterms:modified xsi:type="dcterms:W3CDTF">2024-04-29T20:47:09Z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520fa42-cf58-4c22-8b93-58cf1d3bd1cb_Enabled">
    <vt:lpwstr>true</vt:lpwstr>
  </property>
  <property fmtid="{D5CDD505-2E9C-101B-9397-08002B2CF9AE}" pid="3" name="MSIP_Label_1520fa42-cf58-4c22-8b93-58cf1d3bd1cb_SetDate">
    <vt:lpwstr>2022-02-28T23:52:09Z</vt:lpwstr>
  </property>
  <property fmtid="{D5CDD505-2E9C-101B-9397-08002B2CF9AE}" pid="4" name="MSIP_Label_1520fa42-cf58-4c22-8b93-58cf1d3bd1cb_Method">
    <vt:lpwstr>Standard</vt:lpwstr>
  </property>
  <property fmtid="{D5CDD505-2E9C-101B-9397-08002B2CF9AE}" pid="5" name="MSIP_Label_1520fa42-cf58-4c22-8b93-58cf1d3bd1cb_Name">
    <vt:lpwstr>Public Information</vt:lpwstr>
  </property>
  <property fmtid="{D5CDD505-2E9C-101B-9397-08002B2CF9AE}" pid="6" name="MSIP_Label_1520fa42-cf58-4c22-8b93-58cf1d3bd1cb_SiteId">
    <vt:lpwstr>11d0e217-264e-400a-8ba0-57dcc127d72d</vt:lpwstr>
  </property>
  <property fmtid="{D5CDD505-2E9C-101B-9397-08002B2CF9AE}" pid="7" name="MSIP_Label_1520fa42-cf58-4c22-8b93-58cf1d3bd1cb_ActionId">
    <vt:lpwstr>d70786f6-c4b5-4758-a6eb-cc9b5d340a77</vt:lpwstr>
  </property>
  <property fmtid="{D5CDD505-2E9C-101B-9397-08002B2CF9AE}" pid="8" name="MSIP_Label_1520fa42-cf58-4c22-8b93-58cf1d3bd1cb_ContentBits">
    <vt:lpwstr>0</vt:lpwstr>
  </property>
  <property fmtid="{D5CDD505-2E9C-101B-9397-08002B2CF9AE}" pid="9" name="ContentTypeId">
    <vt:lpwstr>0x010100AC81D5BB18EF7E4D86B908B7D4710272</vt:lpwstr>
  </property>
</Properties>
</file>