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269" r:id="rId4"/>
    <p:sldId id="270" r:id="rId5"/>
    <p:sldId id="272" r:id="rId6"/>
    <p:sldId id="266" r:id="rId7"/>
    <p:sldId id="271" r:id="rId8"/>
    <p:sldId id="264" r:id="rId9"/>
    <p:sldId id="265" r:id="rId10"/>
    <p:sldId id="268" r:id="rId11"/>
    <p:sldId id="267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2857AE"/>
    <a:srgbClr val="9EA7DB"/>
    <a:srgbClr val="D7E2C0"/>
    <a:srgbClr val="2C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9.979%" autoAdjust="0"/>
    <p:restoredTop sz="94.712%" autoAdjust="0"/>
  </p:normalViewPr>
  <p:slideViewPr>
    <p:cSldViewPr snapToGrid="0">
      <p:cViewPr varScale="1">
        <p:scale>
          <a:sx n="108" d="100"/>
          <a:sy n="108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theme" Target="theme/theme1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viewProps" Target="viewProps.xml"/><Relationship Id="rId2" Type="http://purl.oclc.org/ooxml/officeDocument/relationships/slide" Target="slides/slide1.xml"/><Relationship Id="rId16" Type="http://purl.oclc.org/ooxml/officeDocument/relationships/presProps" Target="pres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notesMaster" Target="notesMasters/notesMaster1.xml"/><Relationship Id="rId10" Type="http://purl.oclc.org/ooxml/officeDocument/relationships/slide" Target="slides/slide9.xml"/><Relationship Id="rId19" Type="http://purl.oclc.org/ooxml/officeDocument/relationships/tableStyles" Target="tableStyles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purl.oclc.org/ooxml/officeDocument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0BBE7-65DC-42E3-B120-D9BF8813E94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AEAFB-9AFB-454D-8846-D276F34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purl.oclc.org/ooxml/officeDocument/relationships/image" Target="../media/image1.emf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purl.oclc.org/ooxml/officeDocument/relationships/image" Target="../media/image3.emf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purl.oclc.org/ooxml/officeDocument/relationships/image" Target="../media/image4.emf"/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purl.oclc.org/ooxml/officeDocument/relationships/image" Target="../media/image5.emf"/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purl.oclc.org/ooxml/officeDocument/relationships/image" Target="../media/image3.emf"/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purl.oclc.org/ooxml/officeDocument/relationships/image" Target="../media/image6.emf"/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purl.oclc.org/ooxml/officeDocument/relationships/image" Target="../media/image7.emf"/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EF5CFD-B653-3949-AFAE-CAD339215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125" y="1122363"/>
            <a:ext cx="10972799" cy="2387600"/>
          </a:xfrm>
        </p:spPr>
        <p:txBody>
          <a:bodyPr anchor="b"/>
          <a:lstStyle>
            <a:lvl1pPr algn="ctr">
              <a:defRPr sz="6000" b="1" baseline="0%">
                <a:solidFill>
                  <a:srgbClr val="2C50A3"/>
                </a:solidFill>
                <a:latin typeface="+mn-lt"/>
              </a:defRPr>
            </a:lvl1pPr>
          </a:lstStyle>
          <a:p>
            <a:r>
              <a:rPr lang="en-US" dirty="0"/>
              <a:t>Introduction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125" y="3602038"/>
            <a:ext cx="109727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25" y="55102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2C50A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1720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5EF474-827D-594A-82AE-D9A0BA18F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365125"/>
            <a:ext cx="1098232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Content Slide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690688"/>
            <a:ext cx="109918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159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 Slide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F4A38F-8A55-E84A-8FCD-43E94890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75" y="365125"/>
            <a:ext cx="1098232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Content Slide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690688"/>
            <a:ext cx="109918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66981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Topic Chan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FBDC8-B3D1-4E40-85A9-686C8641B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437"/>
            <a:ext cx="10972800" cy="1325563"/>
          </a:xfrm>
        </p:spPr>
        <p:txBody>
          <a:bodyPr>
            <a:normAutofit/>
          </a:bodyPr>
          <a:lstStyle>
            <a:lvl1pPr algn="ctr">
              <a:defRPr sz="6000" baseline="0%"/>
            </a:lvl1pPr>
          </a:lstStyle>
          <a:p>
            <a:r>
              <a:rPr lang="en-US" dirty="0"/>
              <a:t>Topic Change Slide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78485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 userDrawn="1">
  <p:cSld name="Topic Chang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5CF2AC-B1D5-5846-8C6D-56402C58B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437"/>
            <a:ext cx="10972800" cy="1325563"/>
          </a:xfrm>
        </p:spPr>
        <p:txBody>
          <a:bodyPr>
            <a:normAutofit/>
          </a:bodyPr>
          <a:lstStyle>
            <a:lvl1pPr algn="ctr">
              <a:defRPr sz="6000" baseline="0%"/>
            </a:lvl1pPr>
          </a:lstStyle>
          <a:p>
            <a:r>
              <a:rPr lang="en-US" dirty="0"/>
              <a:t>Topic Change Slide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9606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Blank Slide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231775"/>
            <a:ext cx="10972800" cy="1325563"/>
          </a:xfrm>
        </p:spPr>
        <p:txBody>
          <a:bodyPr>
            <a:normAutofit/>
          </a:bodyPr>
          <a:lstStyle>
            <a:lvl1pPr>
              <a:defRPr sz="3600" baseline="0%"/>
            </a:lvl1pPr>
          </a:lstStyle>
          <a:p>
            <a:r>
              <a:rPr lang="en-US" dirty="0"/>
              <a:t>Full-Page Image or Chart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68633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Blank slide w/ header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F4A38F-8A55-E84A-8FCD-43E94890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231775"/>
            <a:ext cx="10972800" cy="1325563"/>
          </a:xfrm>
        </p:spPr>
        <p:txBody>
          <a:bodyPr>
            <a:normAutofit/>
          </a:bodyPr>
          <a:lstStyle>
            <a:lvl1pPr>
              <a:defRPr sz="3600" baseline="0%"/>
            </a:lvl1pPr>
          </a:lstStyle>
          <a:p>
            <a:r>
              <a:rPr lang="en-US" dirty="0"/>
              <a:t>Full-Page Image or Chart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14991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preserve="1" userDrawn="1">
  <p:cSld name="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4E8767-550D-674C-B25C-3B3011BA3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437"/>
            <a:ext cx="10972800" cy="1325563"/>
          </a:xfrm>
        </p:spPr>
        <p:txBody>
          <a:bodyPr>
            <a:normAutofit/>
          </a:bodyPr>
          <a:lstStyle>
            <a:lvl1pPr algn="ctr">
              <a:defRPr sz="6000" baseline="0%"/>
            </a:lvl1pPr>
          </a:lstStyle>
          <a:p>
            <a:r>
              <a:rPr lang="en-US" dirty="0"/>
              <a:t>Closing Slide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3487738"/>
            <a:ext cx="109727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4003563194"/>
      </p:ext>
    </p:extLst>
  </p:cSld>
  <p:clrMapOvr>
    <a:masterClrMapping/>
  </p:clrMapOvr>
  <p:hf hdr="0" ftr="0" dt="0"/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preserve="1" userDrawn="1">
  <p:cSld name="Clos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62305-C037-B847-B903-997D03057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3414585" y="6435361"/>
              <a:ext cx="5066271" cy="304800"/>
            </a:xfrm>
            <a:prstGeom prst="rect">
              <a:avLst/>
            </a:prstGeom>
            <a:solidFill>
              <a:srgbClr val="2857AE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03437"/>
            <a:ext cx="7479958" cy="1325563"/>
          </a:xfrm>
        </p:spPr>
        <p:txBody>
          <a:bodyPr>
            <a:normAutofit/>
          </a:bodyPr>
          <a:lstStyle>
            <a:lvl1pPr algn="ctr">
              <a:defRPr sz="6000" baseline="0%"/>
            </a:lvl1pPr>
          </a:lstStyle>
          <a:p>
            <a:r>
              <a:rPr lang="en-US" dirty="0"/>
              <a:t>Closing Slide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487738"/>
            <a:ext cx="74799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177060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image" Target="../media/image1.emf"/><Relationship Id="rId5" Type="http://purl.oclc.org/ooxml/officeDocument/relationships/slideLayout" Target="../slideLayouts/slideLayout5.xml"/><Relationship Id="rId10" Type="http://purl.oclc.org/ooxml/officeDocument/relationships/theme" Target="../theme/theme1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5EF474-827D-594A-82AE-D9A0BA18F8E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Content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0688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" y="6389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E758B3B6-934A-42F1-9A28-3B45637A7D57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54" r:id="rId6"/>
    <p:sldLayoutId id="2147483663" r:id="rId7"/>
    <p:sldLayoutId id="2147483659" r:id="rId8"/>
    <p:sldLayoutId id="2147483664" r:id="rId9"/>
  </p:sldLayoutIdLst>
  <p:hf hdr="0" ftr="0" dt="0"/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3600" b="1" kern="1200">
          <a:solidFill>
            <a:srgbClr val="2C50A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oleObject" Target="../embeddings/oleObject1.bin"/><Relationship Id="rId2" Type="http://purl.oclc.org/ooxml/officeDocument/relationships/slideLayout" Target="../slideLayouts/slideLayout6.xml"/><Relationship Id="rId1" Type="http://schemas.openxmlformats.org/officeDocument/2006/relationships/vmlDrawing" Target="../drawings/vmlDrawing1.vml"/><Relationship Id="rId4" Type="http://purl.oclc.org/ooxml/officeDocument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hyperlink" Target="mailto:nursedelegation@dshs.wa.gov" TargetMode="External"/><Relationship Id="rId2" Type="http://purl.oclc.org/ooxml/officeDocument/relationships/hyperlink" Target="https://www.dshs.wa.gov/altsa/residential-care-services/nurse-delegation-program" TargetMode="External"/><Relationship Id="rId1" Type="http://purl.oclc.org/ooxml/officeDocument/relationships/slideLayout" Target="../slideLayouts/slideLayout9.xml"/><Relationship Id="rId5" Type="http://purl.oclc.org/ooxml/officeDocument/relationships/hyperlink" Target="mailto:doris.barret@dshs.wa.gov" TargetMode="External"/><Relationship Id="rId4" Type="http://purl.oclc.org/ooxml/officeDocument/relationships/hyperlink" Target="mailto:nursingcontracts@dshs.wa.gov" TargetMode="Externa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hyperlink" Target="https://waverify.doh.wa.gov/" TargetMode="External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hyperlink" Target="https://gcc02.safelinks.protection.outlook.com/?url=https%3A%2F%2Fwww.doh.wa.gov%2FPortals%2F1%2FDocuments%2F6000%2FNCAO25.pdf%3Fver%3D2021-03-18-092725-800&amp;data=04%7C01%7CLaura.Christian%40doh.wa.gov%7Cf45f331c06f74eb1adcd08d9a0ae8032%7C11d0e217264e400a8ba057dcc127d72d%7C0%7C0%7C637717493615698483%7CUnknown%7CTWFpbGZsb3d8eyJWIjoiMC4wLjAwMDAiLCJQIjoiV2luMzIiLCJBTiI6Ik1haWwiLCJXVCI6Mn0%3D%7C3000&amp;sdata=FSwZQthRNIUmp%2BW%2F2q%2FbqCxoUzF927JO4H4czWUNCng%3D&amp;reserved=0" TargetMode="External"/><Relationship Id="rId2" Type="http://purl.oclc.org/ooxml/officeDocument/relationships/hyperlink" Target="https://www.doh.wa.gov/LicensesPermitsandCertificates/NursingCommission/News?udt_33417_param_id=107067" TargetMode="External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hyperlink" Target="https://www.cdc.gov/coronavirus/2019-ncov/hcp/infection-control-recommendations.html" TargetMode="External"/><Relationship Id="rId2" Type="http://purl.oclc.org/ooxml/officeDocument/relationships/hyperlink" Target="https://www.doh.wa.gov/Emergencies/COVID19/HealthcareProviders/InfectionPrevention" TargetMode="External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hyperlink" Target="https://lnks.gd/l/eyJhbGciOiJIUzI1NiJ9.eyJidWxsZXRpbl9saW5rX2lkIjoxMDIsInVyaSI6ImJwMjpjbGljayIsImJ1bGxldGluX2lkIjoiMjAyMTEyMDkuNTAwMzM1MDEiLCJ1cmwiOiJodHRwczovL3d3dy5kb2gud2EuZ292L0VtZXJnZW5jaWVzL0NPVklEMTkifQ.-Lb3aHtdxxVxNCQyhaI-MC30rb67bMCAx2Bt0Ig0gr0/s/717258320/br/122701165556-l" TargetMode="External"/><Relationship Id="rId2" Type="http://purl.oclc.org/ooxml/officeDocument/relationships/hyperlink" Target="https://lnks.gd/l/eyJhbGciOiJIUzI1NiJ9.eyJidWxsZXRpbl9saW5rX2lkIjoxMDEsInVyaSI6ImJwMjpjbGljayIsImJ1bGxldGluX2lkIjoiMjAyMTEyMDkuNTAwMzM1MDEiLCJ1cmwiOiJodHRwczovL2ZvcnRyZXNzLndhLmdvdi9kb2gvcHJvdmlkZXJjcmVkZW50aWFsc2VhcmNoL0NvbXBsYWludEludGFrZUZvcm0uYXNweCJ9.7kVEWS_KktLC50sUkH0--8a-UVl3kF4uAZ2JDYMwmok/s/717258320/br/122701165556-l" TargetMode="External"/><Relationship Id="rId1" Type="http://purl.oclc.org/ooxml/officeDocument/relationships/slideLayout" Target="../slideLayouts/slideLayout2.xml"/><Relationship Id="rId6" Type="http://purl.oclc.org/ooxml/officeDocument/relationships/hyperlink" Target="https://lnks.gd/l/eyJhbGciOiJIUzI1NiJ9.eyJidWxsZXRpbl9saW5rX2lkIjoxMDUsInVyaSI6ImJwMjpjbGljayIsImJ1bGxldGluX2lkIjoiMjAyMTEyMDkuNTAwMzM1MDEiLCJ1cmwiOiJodHRwczovL3d3dy5jZGMuZ292L2Nvcm9uYXZpcnVzLzIwMTktbmNvdi9wcmV2ZW50LWdldHRpbmctc2ljay9ob3ctY292aWQtc3ByZWFkcy5odG1sP0NEQ19BQV9yZWZWYWw9aHR0cHMlM0ElMkYlMkZ3d3cuY2RjLmdvdiUyRmNvcm9uYXZpcnVzJTJGMjAxOS1uY292JTJGYWJvdXQlMkZpbmRleC5odG1sIn0.3nDCHEFBqdRSXmlWQmHEm6gbBqbfijcwJpCO_ubHfC4/s/717258320/br/122701165556-l" TargetMode="External"/><Relationship Id="rId5" Type="http://purl.oclc.org/ooxml/officeDocument/relationships/hyperlink" Target="https://lnks.gd/l/eyJhbGciOiJIUzI1NiJ9.eyJidWxsZXRpbl9saW5rX2lkIjoxMDQsInVyaSI6ImJwMjpjbGljayIsImJ1bGxldGluX2lkIjoiMjAyMTEyMDkuNTAwMzM1MDEiLCJ1cmwiOiJodHRwczovL3d3dy5mZGEuZ292L2VtZXJnZW5jeS1wcmVwYXJlZG5lc3MtYW5kLXJlc3BvbnNlL2NvdW50ZXJ0ZXJyb3Jpc20tYW5kLWVtZXJnaW5nLXRocmVhdHMvY29yb25hdmlydXMtZGlzZWFzZS0yMDE5LWNvdmlkLTE5In0.t22eaSRALQeXi2-vMcam1ABCYOkle-E2-EQgAY6b6U8/s/717258320/br/122701165556-l" TargetMode="External"/><Relationship Id="rId4" Type="http://purl.oclc.org/ooxml/officeDocument/relationships/hyperlink" Target="https://lnks.gd/l/eyJhbGciOiJIUzI1NiJ9.eyJidWxsZXRpbl9saW5rX2lkIjoxMDMsInVyaSI6ImJwMjpjbGljayIsImJ1bGxldGluX2lkIjoiMjAyMTEyMDkuNTAwMzM1MDEiLCJ1cmwiOiJodHRwczovL2Nvcm9uYXZpcnVzLndhLmdvdi8_Z2NsaWQ9RUFJYUlRb2JDaE1JeEpTZDhZanc4Z0lWeVItdEJoMGk0Z1VlRUFBWUFTQUFFZ0k4VmZEX0J3RSJ9.nv4FDlEM19wf6Rv-J7uy7mAKya75nIt_WBtcsFQTeKA/s/717258320/br/122701165556-l" TargetMode="Externa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hyperlink" Target="https://waverify.doh.wa.gov/" TargetMode="External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image" Target="../media/image9.pn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RND Contractor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600" dirty="0"/>
              <a:t>December 15, 2021</a:t>
            </a:r>
          </a:p>
        </p:txBody>
      </p:sp>
    </p:spTree>
    <p:extLst>
      <p:ext uri="{BB962C8B-B14F-4D97-AF65-F5344CB8AC3E}">
        <p14:creationId xmlns:p14="http://schemas.microsoft.com/office/powerpoint/2010/main" val="1320052335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226F-AB12-4EF7-BB8C-AA9CF65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31775"/>
            <a:ext cx="10972800" cy="550103"/>
          </a:xfrm>
        </p:spPr>
        <p:txBody>
          <a:bodyPr>
            <a:normAutofit fontScale="90%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7B005-EDDA-4EBF-B84F-BA82A17C6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10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87FAE3-793E-4274-8985-2B689165D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71191"/>
              </p:ext>
            </p:extLst>
          </p:nvPr>
        </p:nvGraphicFramePr>
        <p:xfrm>
          <a:off x="689180" y="218235"/>
          <a:ext cx="8250444" cy="6096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1035" name="Acrobat Document" r:id="rId3" imgW="5829257" imgH="4457468" progId="Acrobat.Document.2020">
                  <p:embed/>
                </p:oleObj>
              </mc:Choice>
              <mc:Fallback>
                <p:oleObj name="Acrobat Document" r:id="rId3" imgW="5829257" imgH="4457468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180" y="218235"/>
                        <a:ext cx="8250444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182852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5825-79BE-43D1-94EC-9E638EB3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HB1124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ABCE-AE8D-42D3-9602-C2C9EDE6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insulin from 4 to ? (2 or nursing judgement)  will discuss at next Commission Meeting in January</a:t>
            </a:r>
          </a:p>
          <a:p>
            <a:r>
              <a:rPr lang="en-US" dirty="0"/>
              <a:t>Broaden glucose monitoring </a:t>
            </a:r>
          </a:p>
          <a:p>
            <a:r>
              <a:rPr lang="en-US" dirty="0"/>
              <a:t>Nursing Commission Meeting January 14,2022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9E5D1-54D5-4E00-AEDE-102DD312D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18533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EDDF-D9BA-467B-918C-75FF56DE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2022 Meeting Dates</a:t>
            </a:r>
            <a:br>
              <a:rPr lang="en-US" dirty="0"/>
            </a:br>
            <a:r>
              <a:rPr lang="en-US" dirty="0"/>
              <a:t>New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AC16-659C-4886-9501-9C70E75E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.5%" lnSpcReduction="20%"/>
          </a:bodyPr>
          <a:lstStyle/>
          <a:p>
            <a:pPr marL="457200" indent="0">
              <a:lnSpc>
                <a:spcPct val="170%"/>
              </a:lnSpc>
              <a:buNone/>
            </a:pPr>
            <a:r>
              <a:rPr lang="en-US" dirty="0"/>
              <a:t>February 16th  10:00 AM		</a:t>
            </a:r>
          </a:p>
          <a:p>
            <a:pPr marL="457200" indent="0">
              <a:lnSpc>
                <a:spcPct val="170%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April 20th	  1:00 PM	</a:t>
            </a:r>
          </a:p>
          <a:p>
            <a:pPr marL="457200" indent="0">
              <a:lnSpc>
                <a:spcPct val="170%"/>
              </a:lnSpc>
              <a:buNone/>
            </a:pPr>
            <a:r>
              <a:rPr lang="en-US" dirty="0"/>
              <a:t>June 15th	 10:00 AM</a:t>
            </a:r>
          </a:p>
          <a:p>
            <a:pPr marL="457200" indent="0">
              <a:lnSpc>
                <a:spcPct val="170%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August 17th </a:t>
            </a:r>
            <a:r>
              <a:rPr lang="en-US" dirty="0">
                <a:solidFill>
                  <a:srgbClr val="0070C0"/>
                </a:solidFill>
              </a:rPr>
              <a:t>10:00 AM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0">
              <a:lnSpc>
                <a:spcPct val="170%"/>
              </a:lnSpc>
              <a:buNone/>
            </a:pPr>
            <a:r>
              <a:rPr lang="en-US" dirty="0"/>
              <a:t>October 19th 1:00 PM</a:t>
            </a:r>
          </a:p>
          <a:p>
            <a:pPr marL="457200" indent="0">
              <a:lnSpc>
                <a:spcPct val="170%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December 14th 10:00 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AE199-CA81-4772-9E82-C8AB1D34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5" name="Picture 4" descr="Holding hands">
            <a:extLst>
              <a:ext uri="{FF2B5EF4-FFF2-40B4-BE49-F238E27FC236}">
                <a16:creationId xmlns:a16="http://schemas.microsoft.com/office/drawing/2014/main" id="{02F82971-0C27-43DF-969E-1C099C5D5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75791"/>
            <a:ext cx="4876800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7679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3340"/>
            <a:ext cx="7462058" cy="1815548"/>
          </a:xfrm>
        </p:spPr>
        <p:txBody>
          <a:bodyPr>
            <a:normAutofit/>
          </a:bodyPr>
          <a:lstStyle/>
          <a:p>
            <a:r>
              <a:rPr lang="en-US"/>
              <a:t>Thank you for attending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2290193"/>
            <a:ext cx="7462057" cy="3884103"/>
          </a:xfrm>
        </p:spPr>
        <p:txBody>
          <a:bodyPr>
            <a:normAutofit/>
          </a:bodyPr>
          <a:lstStyle/>
          <a:p>
            <a:r>
              <a:rPr lang="en-US" sz="2000" dirty="0"/>
              <a:t>Meeting notes will be posted NEXT week to:</a:t>
            </a:r>
          </a:p>
          <a:p>
            <a:r>
              <a:rPr lang="en-US" sz="2000" dirty="0">
                <a:hlinkClick r:id="rId2"/>
              </a:rPr>
              <a:t>https://www.dshs.wa.gov/altsa/residential-care-services/nurse-delegation-program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Please email: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nursedelegation@dshs.wa.gov</a:t>
            </a:r>
            <a:r>
              <a:rPr lang="en-US" sz="2000" dirty="0"/>
              <a:t> for delegation questions </a:t>
            </a:r>
          </a:p>
          <a:p>
            <a:r>
              <a:rPr lang="en-US" sz="2000" dirty="0"/>
              <a:t>or</a:t>
            </a:r>
          </a:p>
          <a:p>
            <a:pPr algn="l"/>
            <a:r>
              <a:rPr lang="en-US" sz="2000" dirty="0">
                <a:hlinkClick r:id="rId4"/>
              </a:rPr>
              <a:t>nursingcontracts@dshs.wa.gov</a:t>
            </a:r>
            <a:r>
              <a:rPr lang="en-US" sz="2000" dirty="0"/>
              <a:t> for contract questions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DDA questions: </a:t>
            </a:r>
            <a:r>
              <a:rPr lang="en-US" sz="2000" dirty="0">
                <a:hlinkClick r:id="rId5"/>
              </a:rPr>
              <a:t>doris.barret@dshs.wa.gov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445658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%"/>
          </a:bodyPr>
          <a:lstStyle/>
          <a:p>
            <a:r>
              <a:rPr lang="en-US" dirty="0"/>
              <a:t>Welcome – </a:t>
            </a:r>
            <a:r>
              <a:rPr lang="en-US" b="0" dirty="0"/>
              <a:t>Janet Wakefield</a:t>
            </a:r>
          </a:p>
          <a:p>
            <a:r>
              <a:rPr lang="en-US" dirty="0"/>
              <a:t>Nursing Commission Telemedicine Advisory - </a:t>
            </a:r>
            <a:r>
              <a:rPr lang="en-US" b="0" dirty="0"/>
              <a:t>Janet</a:t>
            </a:r>
          </a:p>
          <a:p>
            <a:r>
              <a:rPr lang="en-US" dirty="0"/>
              <a:t>Shared training and information </a:t>
            </a:r>
            <a:r>
              <a:rPr lang="en-US" b="0" dirty="0"/>
              <a:t>– Janet</a:t>
            </a:r>
          </a:p>
          <a:p>
            <a:r>
              <a:rPr lang="en-US" dirty="0"/>
              <a:t>DOH- Falsifying vaccine cards – </a:t>
            </a:r>
            <a:r>
              <a:rPr lang="en-US" b="0" dirty="0"/>
              <a:t>Doris </a:t>
            </a:r>
            <a:r>
              <a:rPr lang="en-US" b="0" dirty="0" err="1"/>
              <a:t>Barett</a:t>
            </a:r>
            <a:r>
              <a:rPr lang="en-US" b="0" dirty="0"/>
              <a:t> share notice</a:t>
            </a:r>
          </a:p>
          <a:p>
            <a:r>
              <a:rPr lang="en-US" dirty="0"/>
              <a:t>Vaccination</a:t>
            </a:r>
            <a:r>
              <a:rPr lang="en-US" b="0" dirty="0"/>
              <a:t> </a:t>
            </a:r>
            <a:r>
              <a:rPr lang="en-US" dirty="0">
                <a:hlinkClick r:id="rId2"/>
              </a:rPr>
              <a:t>Digital COVID-19 Vaccine Record (wa.gov)</a:t>
            </a:r>
            <a:endParaRPr lang="en-US" dirty="0"/>
          </a:p>
          <a:p>
            <a:r>
              <a:rPr lang="en-US" dirty="0"/>
              <a:t>Training dates to be aware of</a:t>
            </a:r>
          </a:p>
          <a:p>
            <a:r>
              <a:rPr lang="en-US" dirty="0"/>
              <a:t>Parkinson Pals</a:t>
            </a:r>
          </a:p>
          <a:p>
            <a:r>
              <a:rPr lang="en-US" dirty="0"/>
              <a:t>HB1124 – discuss recent review of HB – </a:t>
            </a:r>
            <a:r>
              <a:rPr lang="en-US" b="0" dirty="0"/>
              <a:t>Doris</a:t>
            </a:r>
          </a:p>
          <a:p>
            <a:r>
              <a:rPr lang="en-US" dirty="0"/>
              <a:t>Contractor meeting dates for 2022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76849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EB3B-5AF7-45D5-9965-0317FC20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Telehealth training requirements per DOH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9BF3-E0F6-4EE3-BF0C-9CA26F55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Website to DOH</a:t>
            </a:r>
          </a:p>
          <a:p>
            <a:r>
              <a:rPr lang="en-US" dirty="0">
                <a:hlinkClick r:id="rId2"/>
              </a:rPr>
              <a:t>Nursing Commission Telehealth Training Requirements</a:t>
            </a:r>
            <a:endParaRPr lang="en-US" dirty="0"/>
          </a:p>
          <a:p>
            <a:r>
              <a:rPr lang="en-US" dirty="0"/>
              <a:t>Advisory opinion - </a:t>
            </a:r>
          </a:p>
          <a:p>
            <a:r>
              <a:rPr lang="en-US" dirty="0">
                <a:hlinkClick r:id="rId3"/>
              </a:rPr>
              <a:t>Nursing Telehealth Practice; RN, LPN, NT and NA-C/NA-R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Reminder that even if you are following the Telehealth guidelines: </a:t>
            </a:r>
          </a:p>
          <a:p>
            <a:r>
              <a:rPr lang="en-US" dirty="0"/>
              <a:t>It is expected that assessment and supervision of delegated tasks, including insulin injections is to be in-person.</a:t>
            </a:r>
          </a:p>
          <a:p>
            <a:r>
              <a:rPr lang="en-US" dirty="0"/>
              <a:t>ALL SOP visits must be in-person per each administration policy and ALL wound care observation and teaching.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53D83-E6AD-4556-B311-797E6602D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1968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C3F9-F5E5-482E-9DA4-506FF93B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F9D7-7A4D-4CA3-89FE-82BF56C9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17983"/>
            <a:ext cx="10991850" cy="46240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Reminder:</a:t>
            </a:r>
          </a:p>
          <a:p>
            <a:pPr marL="0" indent="0">
              <a:buNone/>
            </a:pPr>
            <a:r>
              <a:rPr lang="en-US" dirty="0"/>
              <a:t>Use PPE (including N95 with fit testing completed) for visits to client when required according to DOH and CDC guidelines.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DOH COVID-19 HCP Infection Prevention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CDC COVID- 19 Infection Control recommendations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3DCC-FF15-4E5D-AB57-BBBE8BDE9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9177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D76-37F6-4417-8502-5F94A617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training: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C80F7-995C-4008-9746-B018345A2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%"/>
          </a:bodyPr>
          <a:lstStyle/>
          <a:p>
            <a:r>
              <a:rPr lang="en-US" dirty="0"/>
              <a:t>Training for all RND’s in 2022:</a:t>
            </a:r>
          </a:p>
          <a:p>
            <a:endParaRPr lang="en-US" dirty="0"/>
          </a:p>
          <a:p>
            <a:r>
              <a:rPr lang="en-US" dirty="0"/>
              <a:t>Billing tutorial and training will be scheduled in January or possibly February.  Email will be sent with the date, time and link to meeting </a:t>
            </a:r>
          </a:p>
          <a:p>
            <a:endParaRPr lang="en-US" dirty="0"/>
          </a:p>
          <a:p>
            <a:r>
              <a:rPr lang="en-US" dirty="0"/>
              <a:t>DOH commission members will give us a class/training on Standards of Practice and Nursing Judgment as it pertains to delegation practice in late January or February.</a:t>
            </a:r>
          </a:p>
          <a:p>
            <a:pPr marL="0" indent="0">
              <a:buNone/>
            </a:pPr>
            <a:r>
              <a:rPr lang="en-US" dirty="0"/>
              <a:t>*the timing of these is currently being worked out. The notice will go out ASAP so you can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A38A5-F7AA-48D1-B06B-5FFB03446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12847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9CDD-401A-48AD-92BD-ED77B3A7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Falsifying Vaccine Cards--DOH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4FC6C-B2AF-4EA7-8082-B2A1FEAC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%" lnSpcReduction="20%"/>
          </a:bodyPr>
          <a:lstStyle/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1800" b="1" dirty="0">
                <a:solidFill>
                  <a:srgbClr val="1C7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Department of Health news release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1500"/>
              </a:spcBef>
              <a:spcAft>
                <a:spcPts val="15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Falsifying vaccine cards or exemptions may result in disciplinary action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Department of Health (DOH) believes that credential holders have a professional obligation to educate and inform their patients about COVID-19 based on science and verifiable fact. When health care professionals provide medically inaccurate information to their patients it erodes patient trust in the health care system.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DOH and its boards and commissions review all complaints about health care providers who grant COVID-19 vaccination or mask exemptions that are not based in established science or verifiable fact. Practitioners who falsify a COVID-19 vaccination card or grant a vaccine or mask exemption without conducting an appropriate exam, and without finding a legitimate medical reason supporting such an exemption within the standard of care, may subject themselves to disciplinary action up to and including suspension of their license.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Individuals are encouraged to </a:t>
            </a:r>
            <a:r>
              <a:rPr lang="en-US" sz="1800" u="sng" dirty="0">
                <a:solidFill>
                  <a:srgbClr val="0000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 tooltip="Complaint Intake"/>
              </a:rPr>
              <a:t>file a complaint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they believe a health care professional is issuing COVID-19 vaccination cards or exemptions inappropriately, or if they feel their health care provider is providing medically inaccurate information about COVID-19 to patients. Please include as much information as possible when filing a complaint, including the names of affected patients. Anonymous complaints that do not include information about specific patients may not be able to be investigated.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more information about COVID-19, including our vaccine locator, please visit the </a:t>
            </a:r>
            <a:r>
              <a:rPr lang="en-US" sz="1800" u="sng" dirty="0">
                <a:solidFill>
                  <a:srgbClr val="0000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 tooltip="DOH COVID-19 website"/>
              </a:rPr>
              <a:t>DOH COVID-19 website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the official </a:t>
            </a:r>
            <a:r>
              <a:rPr lang="en-US" sz="1800" u="sng" dirty="0">
                <a:solidFill>
                  <a:srgbClr val="0000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 tooltip="State of Washington COVID-19 website"/>
              </a:rPr>
              <a:t>State of Washington COVID-19 website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Other resources include the </a:t>
            </a:r>
            <a:r>
              <a:rPr lang="en-US" sz="1800" u="sng" dirty="0">
                <a:solidFill>
                  <a:srgbClr val="0000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 tooltip="US Food and Drug Administration"/>
              </a:rPr>
              <a:t>US Food and Drug Administration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the </a:t>
            </a:r>
            <a:r>
              <a:rPr lang="en-US" sz="1800" u="sng" dirty="0">
                <a:solidFill>
                  <a:srgbClr val="0000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 tooltip="US Centers for Disease Control and Prevention."/>
              </a:rPr>
              <a:t>US Centers for Disease Control and Prevention.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05344-330E-4816-B23D-2BFFBFA08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8433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C2D5-069F-432D-AC96-1E0D2A6C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29EE-F62B-4DC1-9078-0E6A3B0A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Digital COVID-19 Vaccine Record (wa.gov)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D57F7-52C3-4546-8401-7DC4F652E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51117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72FC-CEC7-408A-B3FB-4F8F8101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85531"/>
            <a:ext cx="11144250" cy="92766"/>
          </a:xfrm>
        </p:spPr>
        <p:txBody>
          <a:bodyPr>
            <a:normAutofit fontScale="90%"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B2AC-8E64-47E8-9710-A05A981E8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E5865BE-5B62-4801-AB2B-5A10ABDCF9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031" y="64558"/>
            <a:ext cx="935727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12218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57B9-67DD-42B2-9E8C-37A85B64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Parkinson’s Pal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D3825C-DB06-463F-968C-02E317907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23989"/>
            <a:ext cx="6200776" cy="4153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08B50-22FC-40D5-A5CF-535D867F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758B3B6-934A-42F1-9A28-3B45637A7D57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3A789-0236-4D8E-9E5F-444BD4AC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49" y="2047875"/>
            <a:ext cx="51530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9723"/>
      </p:ext>
    </p:extLst>
  </p:cSld>
  <p:clrMapOvr>
    <a:masterClrMapping/>
  </p:clrMapOvr>
</p:sld>
</file>

<file path=ppt/theme/theme1.xml><?xml version="1.0" encoding="utf-8"?>
<a:theme xmlns:a="http://purl.oclc.org/ooxml/drawingml/main" name="DSHS Templat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14D103-6256-4B04-8145-E112DB7751A8}" vid="{23AB8E71-7F8D-4D71-A3DC-9517B12A1CF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DSHS PowerPoint Template 2020</Template>
  <TotalTime>191</TotalTime>
  <Words>699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DSHS Template </vt:lpstr>
      <vt:lpstr>Acrobat Document</vt:lpstr>
      <vt:lpstr>RND Contractor Meeting</vt:lpstr>
      <vt:lpstr>Agenda</vt:lpstr>
      <vt:lpstr>Telehealth training requirements per DOH</vt:lpstr>
      <vt:lpstr>PPE</vt:lpstr>
      <vt:lpstr>Upcoming training:</vt:lpstr>
      <vt:lpstr>Falsifying Vaccine Cards--DOH</vt:lpstr>
      <vt:lpstr>Vaccination</vt:lpstr>
      <vt:lpstr>PowerPoint Presentation</vt:lpstr>
      <vt:lpstr>Parkinson’s Pal App</vt:lpstr>
      <vt:lpstr>PowerPoint Presentation</vt:lpstr>
      <vt:lpstr>HB1124</vt:lpstr>
      <vt:lpstr>2022 Meeting Dates New Times</vt:lpstr>
      <vt:lpstr>Thank you for attending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Michael (DSHS/ALTSA/MSD)</dc:creator>
  <cp:lastModifiedBy>Wakefield, Janet M (DSHS/ALTSA/HCS)</cp:lastModifiedBy>
  <cp:revision>20</cp:revision>
  <dcterms:created xsi:type="dcterms:W3CDTF">2020-02-14T19:25:34Z</dcterms:created>
  <dcterms:modified xsi:type="dcterms:W3CDTF">2021-12-29T22:34:10Z</dcterms:modified>
  <cp:contentStatus>Final</cp:contentStatus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_MarkAsFinal">
    <vt:bool>true</vt:bool>
  </property>
</Properties>
</file>