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4"/>
  </p:notesMasterIdLst>
  <p:sldIdLst>
    <p:sldId id="261" r:id="rId5"/>
    <p:sldId id="257" r:id="rId6"/>
    <p:sldId id="295" r:id="rId7"/>
    <p:sldId id="260" r:id="rId8"/>
    <p:sldId id="282" r:id="rId9"/>
    <p:sldId id="284" r:id="rId10"/>
    <p:sldId id="271" r:id="rId11"/>
    <p:sldId id="272" r:id="rId12"/>
    <p:sldId id="263" r:id="rId13"/>
    <p:sldId id="267" r:id="rId14"/>
    <p:sldId id="274" r:id="rId15"/>
    <p:sldId id="266" r:id="rId16"/>
    <p:sldId id="279" r:id="rId17"/>
    <p:sldId id="268" r:id="rId18"/>
    <p:sldId id="288" r:id="rId19"/>
    <p:sldId id="294" r:id="rId20"/>
    <p:sldId id="281" r:id="rId21"/>
    <p:sldId id="269" r:id="rId22"/>
    <p:sldId id="291" r:id="rId23"/>
    <p:sldId id="283" r:id="rId24"/>
    <p:sldId id="285" r:id="rId25"/>
    <p:sldId id="258" r:id="rId26"/>
    <p:sldId id="270" r:id="rId27"/>
    <p:sldId id="275" r:id="rId28"/>
    <p:sldId id="259" r:id="rId29"/>
    <p:sldId id="287" r:id="rId30"/>
    <p:sldId id="277" r:id="rId31"/>
    <p:sldId id="293" r:id="rId32"/>
    <p:sldId id="29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50A3"/>
    <a:srgbClr val="2857AE"/>
    <a:srgbClr val="9EA7DB"/>
    <a:srgbClr val="D7E2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9" d="100"/>
          <a:sy n="109" d="100"/>
        </p:scale>
        <p:origin x="61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0BBE7-65DC-42E3-B120-D9BF8813E94F}" type="datetimeFigureOut">
              <a:rPr lang="en-US" smtClean="0"/>
              <a:t>04/21/2023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FAEAFB-9AFB-454D-8846-D276F34F005A}" type="slidenum">
              <a:rPr lang="en-US" smtClean="0"/>
              <a:t>‹#›</a:t>
            </a:fld>
            <a:endParaRPr lang="en-US"/>
          </a:p>
        </p:txBody>
      </p:sp>
    </p:spTree>
    <p:extLst>
      <p:ext uri="{BB962C8B-B14F-4D97-AF65-F5344CB8AC3E}">
        <p14:creationId xmlns:p14="http://schemas.microsoft.com/office/powerpoint/2010/main" val="4247092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EF5CFD-B653-3949-AFAE-CAD339215019}"/>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619125" y="1122363"/>
            <a:ext cx="10972799" cy="2387600"/>
          </a:xfrm>
        </p:spPr>
        <p:txBody>
          <a:bodyPr anchor="b"/>
          <a:lstStyle>
            <a:lvl1pPr algn="ctr">
              <a:defRPr sz="6000" b="1" baseline="0">
                <a:solidFill>
                  <a:srgbClr val="2C50A3"/>
                </a:solidFill>
                <a:latin typeface="+mn-lt"/>
              </a:defRPr>
            </a:lvl1pPr>
          </a:lstStyle>
          <a:p>
            <a:r>
              <a:rPr lang="en-US" dirty="0"/>
              <a:t>Introduction Slide</a:t>
            </a:r>
          </a:p>
        </p:txBody>
      </p:sp>
      <p:sp>
        <p:nvSpPr>
          <p:cNvPr id="3" name="Subtitle 2"/>
          <p:cNvSpPr>
            <a:spLocks noGrp="1"/>
          </p:cNvSpPr>
          <p:nvPr>
            <p:ph type="subTitle" idx="1"/>
          </p:nvPr>
        </p:nvSpPr>
        <p:spPr>
          <a:xfrm>
            <a:off x="619125" y="3602038"/>
            <a:ext cx="10972799"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19125" y="5510212"/>
            <a:ext cx="2743200" cy="365125"/>
          </a:xfrm>
          <a:prstGeom prst="rect">
            <a:avLst/>
          </a:prstGeom>
        </p:spPr>
        <p:txBody>
          <a:bodyPr/>
          <a:lstStyle>
            <a:lvl1pPr>
              <a:defRPr sz="1400" b="1">
                <a:solidFill>
                  <a:srgbClr val="2C50A3"/>
                </a:solidFill>
              </a:defRPr>
            </a:lvl1pPr>
          </a:lstStyle>
          <a:p>
            <a:endParaRPr lang="en-US" dirty="0"/>
          </a:p>
        </p:txBody>
      </p:sp>
    </p:spTree>
    <p:extLst>
      <p:ext uri="{BB962C8B-B14F-4D97-AF65-F5344CB8AC3E}">
        <p14:creationId xmlns:p14="http://schemas.microsoft.com/office/powerpoint/2010/main" val="1945917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75EF474-827D-594A-82AE-D9A0BA18F8E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hasCustomPrompt="1"/>
          </p:nvPr>
        </p:nvSpPr>
        <p:spPr>
          <a:xfrm>
            <a:off x="600075" y="365125"/>
            <a:ext cx="10982325" cy="1325563"/>
          </a:xfrm>
        </p:spPr>
        <p:txBody>
          <a:bodyPr>
            <a:normAutofit/>
          </a:bodyPr>
          <a:lstStyle>
            <a:lvl1pPr>
              <a:defRPr sz="3600"/>
            </a:lvl1pPr>
          </a:lstStyle>
          <a:p>
            <a:r>
              <a:rPr lang="en-US" dirty="0"/>
              <a:t>Content Slide </a:t>
            </a:r>
          </a:p>
        </p:txBody>
      </p:sp>
      <p:sp>
        <p:nvSpPr>
          <p:cNvPr id="3" name="Content Placeholder 2"/>
          <p:cNvSpPr>
            <a:spLocks noGrp="1"/>
          </p:cNvSpPr>
          <p:nvPr>
            <p:ph idx="1"/>
          </p:nvPr>
        </p:nvSpPr>
        <p:spPr>
          <a:xfrm>
            <a:off x="600075" y="1690688"/>
            <a:ext cx="109918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4"/>
          <p:cNvSpPr>
            <a:spLocks noGrp="1"/>
          </p:cNvSpPr>
          <p:nvPr>
            <p:ph type="sldNum" sz="quarter" idx="4"/>
          </p:nvPr>
        </p:nvSpPr>
        <p:spPr>
          <a:xfrm>
            <a:off x="609600" y="6389301"/>
            <a:ext cx="2743200" cy="365125"/>
          </a:xfrm>
          <a:prstGeom prst="rect">
            <a:avLst/>
          </a:prstGeom>
        </p:spPr>
        <p:txBody>
          <a:bodyPr vert="horz" lIns="91440" tIns="45720" rIns="91440" bIns="45720" rtlCol="0" anchor="ctr"/>
          <a:lstStyle>
            <a:lvl1pPr algn="r">
              <a:defRPr sz="1200" b="0">
                <a:solidFill>
                  <a:schemeClr val="tx1"/>
                </a:solidFill>
              </a:defRPr>
            </a:lvl1pPr>
          </a:lstStyle>
          <a:p>
            <a:pPr algn="l"/>
            <a:fld id="{E758B3B6-934A-42F1-9A28-3B45637A7D57}" type="slidenum">
              <a:rPr lang="en-US" smtClean="0"/>
              <a:pPr algn="l"/>
              <a:t>‹#›</a:t>
            </a:fld>
            <a:endParaRPr lang="en-US" dirty="0"/>
          </a:p>
        </p:txBody>
      </p:sp>
    </p:spTree>
    <p:extLst>
      <p:ext uri="{BB962C8B-B14F-4D97-AF65-F5344CB8AC3E}">
        <p14:creationId xmlns:p14="http://schemas.microsoft.com/office/powerpoint/2010/main" val="23943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3F4A38F-8A55-E84A-8FCD-43E948901420}"/>
              </a:ext>
            </a:extLst>
          </p:cNvPr>
          <p:cNvPicPr>
            <a:picLocks noChangeAspect="1"/>
          </p:cNvPicPr>
          <p:nvPr userDrawn="1"/>
        </p:nvPicPr>
        <p:blipFill>
          <a:blip r:embed="rId2"/>
          <a:stretch>
            <a:fillRect/>
          </a:stretch>
        </p:blipFill>
        <p:spPr>
          <a:xfrm>
            <a:off x="-4763" y="0"/>
            <a:ext cx="12192000" cy="6858000"/>
          </a:xfrm>
          <a:prstGeom prst="rect">
            <a:avLst/>
          </a:prstGeom>
        </p:spPr>
      </p:pic>
      <p:sp>
        <p:nvSpPr>
          <p:cNvPr id="2" name="Title 1"/>
          <p:cNvSpPr>
            <a:spLocks noGrp="1"/>
          </p:cNvSpPr>
          <p:nvPr>
            <p:ph type="title" hasCustomPrompt="1"/>
          </p:nvPr>
        </p:nvSpPr>
        <p:spPr>
          <a:xfrm>
            <a:off x="600075" y="365125"/>
            <a:ext cx="10982325" cy="1325563"/>
          </a:xfrm>
        </p:spPr>
        <p:txBody>
          <a:bodyPr>
            <a:normAutofit/>
          </a:bodyPr>
          <a:lstStyle>
            <a:lvl1pPr>
              <a:defRPr sz="3600"/>
            </a:lvl1pPr>
          </a:lstStyle>
          <a:p>
            <a:r>
              <a:rPr lang="en-US" dirty="0"/>
              <a:t>Content Slide </a:t>
            </a:r>
          </a:p>
        </p:txBody>
      </p:sp>
      <p:sp>
        <p:nvSpPr>
          <p:cNvPr id="3" name="Content Placeholder 2"/>
          <p:cNvSpPr>
            <a:spLocks noGrp="1"/>
          </p:cNvSpPr>
          <p:nvPr>
            <p:ph idx="1"/>
          </p:nvPr>
        </p:nvSpPr>
        <p:spPr>
          <a:xfrm>
            <a:off x="600075" y="1690688"/>
            <a:ext cx="109918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4"/>
          <p:cNvSpPr>
            <a:spLocks noGrp="1"/>
          </p:cNvSpPr>
          <p:nvPr>
            <p:ph type="sldNum" sz="quarter" idx="4"/>
          </p:nvPr>
        </p:nvSpPr>
        <p:spPr>
          <a:xfrm>
            <a:off x="609600" y="6389301"/>
            <a:ext cx="2743200" cy="365125"/>
          </a:xfrm>
          <a:prstGeom prst="rect">
            <a:avLst/>
          </a:prstGeom>
        </p:spPr>
        <p:txBody>
          <a:bodyPr vert="horz" lIns="91440" tIns="45720" rIns="91440" bIns="45720" rtlCol="0" anchor="ctr"/>
          <a:lstStyle>
            <a:lvl1pPr algn="r">
              <a:defRPr sz="1200" b="0">
                <a:solidFill>
                  <a:schemeClr val="tx1"/>
                </a:solidFill>
              </a:defRPr>
            </a:lvl1pPr>
          </a:lstStyle>
          <a:p>
            <a:pPr algn="l"/>
            <a:fld id="{E758B3B6-934A-42F1-9A28-3B45637A7D57}" type="slidenum">
              <a:rPr lang="en-US" smtClean="0"/>
              <a:pPr algn="l"/>
              <a:t>‹#›</a:t>
            </a:fld>
            <a:endParaRPr lang="en-US" dirty="0"/>
          </a:p>
        </p:txBody>
      </p:sp>
    </p:spTree>
    <p:extLst>
      <p:ext uri="{BB962C8B-B14F-4D97-AF65-F5344CB8AC3E}">
        <p14:creationId xmlns:p14="http://schemas.microsoft.com/office/powerpoint/2010/main" val="1032466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AFBDC8-B3D1-4E40-85A9-686C8641B07D}"/>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 name="Title 1"/>
          <p:cNvSpPr>
            <a:spLocks noGrp="1"/>
          </p:cNvSpPr>
          <p:nvPr>
            <p:ph type="title" hasCustomPrompt="1"/>
          </p:nvPr>
        </p:nvSpPr>
        <p:spPr>
          <a:xfrm>
            <a:off x="609600" y="2103437"/>
            <a:ext cx="10972800" cy="1325563"/>
          </a:xfrm>
        </p:spPr>
        <p:txBody>
          <a:bodyPr>
            <a:normAutofit/>
          </a:bodyPr>
          <a:lstStyle>
            <a:lvl1pPr algn="ctr">
              <a:defRPr sz="6000" baseline="0"/>
            </a:lvl1pPr>
          </a:lstStyle>
          <a:p>
            <a:r>
              <a:rPr lang="en-US" dirty="0"/>
              <a:t>Topic Change Slide </a:t>
            </a:r>
          </a:p>
        </p:txBody>
      </p:sp>
      <p:sp>
        <p:nvSpPr>
          <p:cNvPr id="4" name="Slide Number Placeholder 4"/>
          <p:cNvSpPr>
            <a:spLocks noGrp="1"/>
          </p:cNvSpPr>
          <p:nvPr>
            <p:ph type="sldNum" sz="quarter" idx="4"/>
          </p:nvPr>
        </p:nvSpPr>
        <p:spPr>
          <a:xfrm>
            <a:off x="609600" y="6389301"/>
            <a:ext cx="2743200" cy="365125"/>
          </a:xfrm>
          <a:prstGeom prst="rect">
            <a:avLst/>
          </a:prstGeom>
        </p:spPr>
        <p:txBody>
          <a:bodyPr vert="horz" lIns="91440" tIns="45720" rIns="91440" bIns="45720" rtlCol="0" anchor="ctr"/>
          <a:lstStyle>
            <a:lvl1pPr algn="r">
              <a:defRPr sz="1200" b="0">
                <a:solidFill>
                  <a:schemeClr val="tx1"/>
                </a:solidFill>
              </a:defRPr>
            </a:lvl1pPr>
          </a:lstStyle>
          <a:p>
            <a:pPr algn="l"/>
            <a:fld id="{E758B3B6-934A-42F1-9A28-3B45637A7D57}" type="slidenum">
              <a:rPr lang="en-US" smtClean="0"/>
              <a:pPr algn="l"/>
              <a:t>‹#›</a:t>
            </a:fld>
            <a:endParaRPr lang="en-US" dirty="0"/>
          </a:p>
        </p:txBody>
      </p:sp>
    </p:spTree>
    <p:extLst>
      <p:ext uri="{BB962C8B-B14F-4D97-AF65-F5344CB8AC3E}">
        <p14:creationId xmlns:p14="http://schemas.microsoft.com/office/powerpoint/2010/main" val="1792478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E5CF2AC-B1D5-5846-8C6D-56402C58B29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 name="Title 1"/>
          <p:cNvSpPr>
            <a:spLocks noGrp="1"/>
          </p:cNvSpPr>
          <p:nvPr>
            <p:ph type="title" hasCustomPrompt="1"/>
          </p:nvPr>
        </p:nvSpPr>
        <p:spPr>
          <a:xfrm>
            <a:off x="609600" y="2103437"/>
            <a:ext cx="10972800" cy="1325563"/>
          </a:xfrm>
        </p:spPr>
        <p:txBody>
          <a:bodyPr>
            <a:normAutofit/>
          </a:bodyPr>
          <a:lstStyle>
            <a:lvl1pPr algn="ctr">
              <a:defRPr sz="6000" baseline="0"/>
            </a:lvl1pPr>
          </a:lstStyle>
          <a:p>
            <a:r>
              <a:rPr lang="en-US" dirty="0"/>
              <a:t>Topic Change Slide </a:t>
            </a:r>
          </a:p>
        </p:txBody>
      </p:sp>
      <p:sp>
        <p:nvSpPr>
          <p:cNvPr id="6" name="Slide Number Placeholder 4"/>
          <p:cNvSpPr>
            <a:spLocks noGrp="1"/>
          </p:cNvSpPr>
          <p:nvPr>
            <p:ph type="sldNum" sz="quarter" idx="4"/>
          </p:nvPr>
        </p:nvSpPr>
        <p:spPr>
          <a:xfrm>
            <a:off x="609600" y="6389301"/>
            <a:ext cx="2743200" cy="365125"/>
          </a:xfrm>
          <a:prstGeom prst="rect">
            <a:avLst/>
          </a:prstGeom>
        </p:spPr>
        <p:txBody>
          <a:bodyPr vert="horz" lIns="91440" tIns="45720" rIns="91440" bIns="45720" rtlCol="0" anchor="ctr"/>
          <a:lstStyle>
            <a:lvl1pPr algn="r">
              <a:defRPr sz="1200" b="0">
                <a:solidFill>
                  <a:schemeClr val="tx1"/>
                </a:solidFill>
              </a:defRPr>
            </a:lvl1pPr>
          </a:lstStyle>
          <a:p>
            <a:pPr algn="l"/>
            <a:fld id="{E758B3B6-934A-42F1-9A28-3B45637A7D57}" type="slidenum">
              <a:rPr lang="en-US" smtClean="0"/>
              <a:pPr algn="l"/>
              <a:t>‹#›</a:t>
            </a:fld>
            <a:endParaRPr lang="en-US" dirty="0"/>
          </a:p>
        </p:txBody>
      </p:sp>
    </p:spTree>
    <p:extLst>
      <p:ext uri="{BB962C8B-B14F-4D97-AF65-F5344CB8AC3E}">
        <p14:creationId xmlns:p14="http://schemas.microsoft.com/office/powerpoint/2010/main" val="156329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7225" y="231775"/>
            <a:ext cx="10972800" cy="1325563"/>
          </a:xfrm>
        </p:spPr>
        <p:txBody>
          <a:bodyPr>
            <a:normAutofit/>
          </a:bodyPr>
          <a:lstStyle>
            <a:lvl1pPr>
              <a:defRPr sz="3600" baseline="0"/>
            </a:lvl1pPr>
          </a:lstStyle>
          <a:p>
            <a:r>
              <a:rPr lang="en-US" dirty="0"/>
              <a:t>Full-Page Image or Chart </a:t>
            </a:r>
          </a:p>
        </p:txBody>
      </p:sp>
      <p:sp>
        <p:nvSpPr>
          <p:cNvPr id="3" name="Slide Number Placeholder 4"/>
          <p:cNvSpPr>
            <a:spLocks noGrp="1"/>
          </p:cNvSpPr>
          <p:nvPr>
            <p:ph type="sldNum" sz="quarter" idx="4"/>
          </p:nvPr>
        </p:nvSpPr>
        <p:spPr>
          <a:xfrm>
            <a:off x="609600" y="6389301"/>
            <a:ext cx="2743200" cy="365125"/>
          </a:xfrm>
          <a:prstGeom prst="rect">
            <a:avLst/>
          </a:prstGeom>
        </p:spPr>
        <p:txBody>
          <a:bodyPr vert="horz" lIns="91440" tIns="45720" rIns="91440" bIns="45720" rtlCol="0" anchor="ctr"/>
          <a:lstStyle>
            <a:lvl1pPr algn="r">
              <a:defRPr sz="1200" b="0">
                <a:solidFill>
                  <a:schemeClr val="tx1"/>
                </a:solidFill>
              </a:defRPr>
            </a:lvl1pPr>
          </a:lstStyle>
          <a:p>
            <a:pPr algn="l"/>
            <a:fld id="{E758B3B6-934A-42F1-9A28-3B45637A7D57}" type="slidenum">
              <a:rPr lang="en-US" smtClean="0"/>
              <a:pPr algn="l"/>
              <a:t>‹#›</a:t>
            </a:fld>
            <a:endParaRPr lang="en-US" dirty="0"/>
          </a:p>
        </p:txBody>
      </p:sp>
    </p:spTree>
    <p:extLst>
      <p:ext uri="{BB962C8B-B14F-4D97-AF65-F5344CB8AC3E}">
        <p14:creationId xmlns:p14="http://schemas.microsoft.com/office/powerpoint/2010/main" val="2229668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3F4A38F-8A55-E84A-8FCD-43E948901420}"/>
              </a:ext>
            </a:extLst>
          </p:cNvPr>
          <p:cNvPicPr>
            <a:picLocks noChangeAspect="1"/>
          </p:cNvPicPr>
          <p:nvPr userDrawn="1"/>
        </p:nvPicPr>
        <p:blipFill>
          <a:blip r:embed="rId2"/>
          <a:stretch>
            <a:fillRect/>
          </a:stretch>
        </p:blipFill>
        <p:spPr>
          <a:xfrm>
            <a:off x="-4763" y="0"/>
            <a:ext cx="12192000" cy="6858000"/>
          </a:xfrm>
          <a:prstGeom prst="rect">
            <a:avLst/>
          </a:prstGeom>
        </p:spPr>
      </p:pic>
      <p:sp>
        <p:nvSpPr>
          <p:cNvPr id="2" name="Title 1"/>
          <p:cNvSpPr>
            <a:spLocks noGrp="1"/>
          </p:cNvSpPr>
          <p:nvPr>
            <p:ph type="title" hasCustomPrompt="1"/>
          </p:nvPr>
        </p:nvSpPr>
        <p:spPr>
          <a:xfrm>
            <a:off x="657225" y="231775"/>
            <a:ext cx="10972800" cy="1325563"/>
          </a:xfrm>
        </p:spPr>
        <p:txBody>
          <a:bodyPr>
            <a:normAutofit/>
          </a:bodyPr>
          <a:lstStyle>
            <a:lvl1pPr>
              <a:defRPr sz="3600" baseline="0"/>
            </a:lvl1pPr>
          </a:lstStyle>
          <a:p>
            <a:r>
              <a:rPr lang="en-US" dirty="0"/>
              <a:t>Full-Page Image or Chart </a:t>
            </a:r>
          </a:p>
        </p:txBody>
      </p:sp>
      <p:sp>
        <p:nvSpPr>
          <p:cNvPr id="6" name="Slide Number Placeholder 4"/>
          <p:cNvSpPr>
            <a:spLocks noGrp="1"/>
          </p:cNvSpPr>
          <p:nvPr>
            <p:ph type="sldNum" sz="quarter" idx="4"/>
          </p:nvPr>
        </p:nvSpPr>
        <p:spPr>
          <a:xfrm>
            <a:off x="609600" y="6389301"/>
            <a:ext cx="2743200" cy="365125"/>
          </a:xfrm>
          <a:prstGeom prst="rect">
            <a:avLst/>
          </a:prstGeom>
        </p:spPr>
        <p:txBody>
          <a:bodyPr vert="horz" lIns="91440" tIns="45720" rIns="91440" bIns="45720" rtlCol="0" anchor="ctr"/>
          <a:lstStyle>
            <a:lvl1pPr algn="r">
              <a:defRPr sz="1200" b="0">
                <a:solidFill>
                  <a:schemeClr val="tx1"/>
                </a:solidFill>
              </a:defRPr>
            </a:lvl1pPr>
          </a:lstStyle>
          <a:p>
            <a:pPr algn="l"/>
            <a:fld id="{E758B3B6-934A-42F1-9A28-3B45637A7D57}" type="slidenum">
              <a:rPr lang="en-US" smtClean="0"/>
              <a:pPr algn="l"/>
              <a:t>‹#›</a:t>
            </a:fld>
            <a:endParaRPr lang="en-US" dirty="0"/>
          </a:p>
        </p:txBody>
      </p:sp>
    </p:spTree>
    <p:extLst>
      <p:ext uri="{BB962C8B-B14F-4D97-AF65-F5344CB8AC3E}">
        <p14:creationId xmlns:p14="http://schemas.microsoft.com/office/powerpoint/2010/main" val="2805114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74E8767-550D-674C-B25C-3B3011BA38D6}"/>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hasCustomPrompt="1"/>
          </p:nvPr>
        </p:nvSpPr>
        <p:spPr>
          <a:xfrm>
            <a:off x="609600" y="2103437"/>
            <a:ext cx="10972800" cy="1325563"/>
          </a:xfrm>
        </p:spPr>
        <p:txBody>
          <a:bodyPr>
            <a:normAutofit/>
          </a:bodyPr>
          <a:lstStyle>
            <a:lvl1pPr algn="ctr">
              <a:defRPr sz="6000" baseline="0"/>
            </a:lvl1pPr>
          </a:lstStyle>
          <a:p>
            <a:r>
              <a:rPr lang="en-US" dirty="0"/>
              <a:t>Closing Slide </a:t>
            </a:r>
          </a:p>
        </p:txBody>
      </p:sp>
      <p:sp>
        <p:nvSpPr>
          <p:cNvPr id="4" name="Subtitle 2"/>
          <p:cNvSpPr>
            <a:spLocks noGrp="1"/>
          </p:cNvSpPr>
          <p:nvPr>
            <p:ph type="subTitle" idx="1" hasCustomPrompt="1"/>
          </p:nvPr>
        </p:nvSpPr>
        <p:spPr>
          <a:xfrm>
            <a:off x="609601" y="3487738"/>
            <a:ext cx="10972799"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p>
        </p:txBody>
      </p:sp>
    </p:spTree>
    <p:extLst>
      <p:ext uri="{BB962C8B-B14F-4D97-AF65-F5344CB8AC3E}">
        <p14:creationId xmlns:p14="http://schemas.microsoft.com/office/powerpoint/2010/main" val="400356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grpSp>
        <p:nvGrpSpPr>
          <p:cNvPr id="8" name="Group 7"/>
          <p:cNvGrpSpPr/>
          <p:nvPr userDrawn="1"/>
        </p:nvGrpSpPr>
        <p:grpSpPr>
          <a:xfrm>
            <a:off x="0" y="0"/>
            <a:ext cx="12192000" cy="6858000"/>
            <a:chOff x="0" y="0"/>
            <a:chExt cx="12192000" cy="6858000"/>
          </a:xfrm>
        </p:grpSpPr>
        <p:pic>
          <p:nvPicPr>
            <p:cNvPr id="5" name="Picture 4">
              <a:extLst>
                <a:ext uri="{FF2B5EF4-FFF2-40B4-BE49-F238E27FC236}">
                  <a16:creationId xmlns:a16="http://schemas.microsoft.com/office/drawing/2014/main" id="{DB962305-C037-B847-B903-997D030574BE}"/>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3" name="Rectangle 2"/>
            <p:cNvSpPr/>
            <p:nvPr userDrawn="1"/>
          </p:nvSpPr>
          <p:spPr>
            <a:xfrm>
              <a:off x="3414585" y="6435361"/>
              <a:ext cx="5066271" cy="304800"/>
            </a:xfrm>
            <a:prstGeom prst="rect">
              <a:avLst/>
            </a:prstGeom>
            <a:solidFill>
              <a:srgbClr val="2857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hasCustomPrompt="1"/>
          </p:nvPr>
        </p:nvSpPr>
        <p:spPr>
          <a:xfrm>
            <a:off x="609600" y="2103437"/>
            <a:ext cx="10972800" cy="1325563"/>
          </a:xfrm>
        </p:spPr>
        <p:txBody>
          <a:bodyPr>
            <a:normAutofit/>
          </a:bodyPr>
          <a:lstStyle>
            <a:lvl1pPr algn="ctr">
              <a:defRPr sz="6000" baseline="0"/>
            </a:lvl1pPr>
          </a:lstStyle>
          <a:p>
            <a:r>
              <a:rPr lang="en-US" dirty="0"/>
              <a:t>Closing Slide </a:t>
            </a:r>
          </a:p>
        </p:txBody>
      </p:sp>
      <p:sp>
        <p:nvSpPr>
          <p:cNvPr id="4" name="Subtitle 2"/>
          <p:cNvSpPr>
            <a:spLocks noGrp="1"/>
          </p:cNvSpPr>
          <p:nvPr>
            <p:ph type="subTitle" idx="1" hasCustomPrompt="1"/>
          </p:nvPr>
        </p:nvSpPr>
        <p:spPr>
          <a:xfrm>
            <a:off x="609601" y="3487738"/>
            <a:ext cx="10972799"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p>
        </p:txBody>
      </p:sp>
    </p:spTree>
    <p:extLst>
      <p:ext uri="{BB962C8B-B14F-4D97-AF65-F5344CB8AC3E}">
        <p14:creationId xmlns:p14="http://schemas.microsoft.com/office/powerpoint/2010/main" val="1770608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75EF474-827D-594A-82AE-D9A0BA18F8E5}"/>
              </a:ext>
            </a:extLst>
          </p:cNvPr>
          <p:cNvPicPr>
            <a:picLocks noChangeAspect="1"/>
          </p:cNvPicPr>
          <p:nvPr userDrawn="1"/>
        </p:nvPicPr>
        <p:blipFill>
          <a:blip r:embed="rId11"/>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365125"/>
            <a:ext cx="10972800" cy="1325563"/>
          </a:xfrm>
          <a:prstGeom prst="rect">
            <a:avLst/>
          </a:prstGeom>
        </p:spPr>
        <p:txBody>
          <a:bodyPr vert="horz" lIns="91440" tIns="45720" rIns="91440" bIns="45720" rtlCol="0" anchor="ctr">
            <a:normAutofit/>
          </a:bodyPr>
          <a:lstStyle/>
          <a:p>
            <a:r>
              <a:rPr lang="en-US" dirty="0"/>
              <a:t>Content Slide</a:t>
            </a:r>
          </a:p>
        </p:txBody>
      </p:sp>
      <p:sp>
        <p:nvSpPr>
          <p:cNvPr id="3" name="Text Placeholder 2"/>
          <p:cNvSpPr>
            <a:spLocks noGrp="1"/>
          </p:cNvSpPr>
          <p:nvPr>
            <p:ph type="body" idx="1"/>
          </p:nvPr>
        </p:nvSpPr>
        <p:spPr>
          <a:xfrm>
            <a:off x="609600" y="1690688"/>
            <a:ext cx="109728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4"/>
          </p:nvPr>
        </p:nvSpPr>
        <p:spPr>
          <a:xfrm>
            <a:off x="609600" y="6389301"/>
            <a:ext cx="2743200" cy="365125"/>
          </a:xfrm>
          <a:prstGeom prst="rect">
            <a:avLst/>
          </a:prstGeom>
        </p:spPr>
        <p:txBody>
          <a:bodyPr vert="horz" lIns="91440" tIns="45720" rIns="91440" bIns="45720" rtlCol="0" anchor="ctr"/>
          <a:lstStyle>
            <a:lvl1pPr algn="r">
              <a:defRPr sz="1200" b="0">
                <a:solidFill>
                  <a:schemeClr val="tx1"/>
                </a:solidFill>
              </a:defRPr>
            </a:lvl1pPr>
          </a:lstStyle>
          <a:p>
            <a:pPr algn="l"/>
            <a:fld id="{E758B3B6-934A-42F1-9A28-3B45637A7D57}" type="slidenum">
              <a:rPr lang="en-US" smtClean="0"/>
              <a:pPr algn="l"/>
              <a:t>‹#›</a:t>
            </a:fld>
            <a:endParaRPr lang="en-US" dirty="0"/>
          </a:p>
        </p:txBody>
      </p:sp>
    </p:spTree>
    <p:extLst>
      <p:ext uri="{BB962C8B-B14F-4D97-AF65-F5344CB8AC3E}">
        <p14:creationId xmlns:p14="http://schemas.microsoft.com/office/powerpoint/2010/main" val="3085734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62" r:id="rId5"/>
    <p:sldLayoutId id="2147483654" r:id="rId6"/>
    <p:sldLayoutId id="2147483663" r:id="rId7"/>
    <p:sldLayoutId id="2147483659" r:id="rId8"/>
    <p:sldLayoutId id="2147483664" r:id="rId9"/>
  </p:sldLayoutIdLst>
  <p:hf hdr="0" ftr="0" dt="0"/>
  <p:txStyles>
    <p:titleStyle>
      <a:lvl1pPr algn="l" defTabSz="914400" rtl="0" eaLnBrk="1" latinLnBrk="0" hangingPunct="1">
        <a:lnSpc>
          <a:spcPct val="90000"/>
        </a:lnSpc>
        <a:spcBef>
          <a:spcPct val="0"/>
        </a:spcBef>
        <a:buNone/>
        <a:defRPr sz="3600" b="1" kern="1200">
          <a:solidFill>
            <a:srgbClr val="2C50A3"/>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mailto:OBRARegistry@dshs.wa.gov"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5332" y="3755132"/>
            <a:ext cx="10972799" cy="930286"/>
          </a:xfrm>
        </p:spPr>
        <p:txBody>
          <a:bodyPr/>
          <a:lstStyle/>
          <a:p>
            <a:r>
              <a:rPr lang="en-US" dirty="0"/>
              <a:t>OBRA NURSE AIDE REGISTRY</a:t>
            </a:r>
          </a:p>
        </p:txBody>
      </p:sp>
      <p:sp>
        <p:nvSpPr>
          <p:cNvPr id="3" name="Subtitle 2"/>
          <p:cNvSpPr>
            <a:spLocks noGrp="1"/>
          </p:cNvSpPr>
          <p:nvPr>
            <p:ph type="subTitle" idx="1"/>
          </p:nvPr>
        </p:nvSpPr>
        <p:spPr>
          <a:xfrm>
            <a:off x="435333" y="2099370"/>
            <a:ext cx="10972799" cy="1655762"/>
          </a:xfrm>
        </p:spPr>
        <p:txBody>
          <a:bodyPr>
            <a:noAutofit/>
          </a:bodyPr>
          <a:lstStyle/>
          <a:p>
            <a:r>
              <a:rPr lang="en-US" sz="3200" dirty="0">
                <a:solidFill>
                  <a:schemeClr val="accent6">
                    <a:lumMod val="75000"/>
                  </a:schemeClr>
                </a:solidFill>
              </a:rPr>
              <a:t>COMPLETING AND SUBMITTING A </a:t>
            </a:r>
          </a:p>
          <a:p>
            <a:r>
              <a:rPr lang="en-US" sz="3200" i="1" dirty="0">
                <a:solidFill>
                  <a:schemeClr val="accent6">
                    <a:lumMod val="75000"/>
                  </a:schemeClr>
                </a:solidFill>
              </a:rPr>
              <a:t>NURSING ASSISTANT REGISTRY INQUIRY FORM </a:t>
            </a:r>
          </a:p>
          <a:p>
            <a:r>
              <a:rPr lang="en-US" dirty="0">
                <a:solidFill>
                  <a:schemeClr val="accent6">
                    <a:lumMod val="75000"/>
                  </a:schemeClr>
                </a:solidFill>
              </a:rPr>
              <a:t>DSHS 16-193 (REV. 01/2023)</a:t>
            </a:r>
          </a:p>
        </p:txBody>
      </p:sp>
    </p:spTree>
    <p:extLst>
      <p:ext uri="{BB962C8B-B14F-4D97-AF65-F5344CB8AC3E}">
        <p14:creationId xmlns:p14="http://schemas.microsoft.com/office/powerpoint/2010/main" val="1320052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Inquiry Form – NEW EMPLOYEE</a:t>
            </a:r>
          </a:p>
        </p:txBody>
      </p:sp>
      <p:sp>
        <p:nvSpPr>
          <p:cNvPr id="4" name="Slide Number Placeholder 3"/>
          <p:cNvSpPr>
            <a:spLocks noGrp="1"/>
          </p:cNvSpPr>
          <p:nvPr>
            <p:ph type="sldNum" sz="quarter" idx="4"/>
          </p:nvPr>
        </p:nvSpPr>
        <p:spPr/>
        <p:txBody>
          <a:bodyPr/>
          <a:lstStyle/>
          <a:p>
            <a:pPr algn="l"/>
            <a:fld id="{E758B3B6-934A-42F1-9A28-3B45637A7D57}" type="slidenum">
              <a:rPr lang="en-US" smtClean="0"/>
              <a:pPr algn="l"/>
              <a:t>10</a:t>
            </a:fld>
            <a:endParaRPr lang="en-US" dirty="0"/>
          </a:p>
        </p:txBody>
      </p:sp>
      <p:sp>
        <p:nvSpPr>
          <p:cNvPr id="5" name="Content Placeholder 2"/>
          <p:cNvSpPr txBox="1">
            <a:spLocks/>
          </p:cNvSpPr>
          <p:nvPr/>
        </p:nvSpPr>
        <p:spPr>
          <a:xfrm rot="20796414">
            <a:off x="2975987" y="3706067"/>
            <a:ext cx="6444291" cy="10076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i="1" dirty="0">
                <a:solidFill>
                  <a:srgbClr val="FF0000"/>
                </a:solidFill>
              </a:rPr>
              <a:t>Submit inquiry at least three days BEFORE you hire.  </a:t>
            </a:r>
          </a:p>
          <a:p>
            <a:pPr marL="0" indent="0">
              <a:buNone/>
            </a:pPr>
            <a:r>
              <a:rPr lang="en-US" sz="2000" i="1" dirty="0">
                <a:solidFill>
                  <a:srgbClr val="FF0000"/>
                </a:solidFill>
              </a:rPr>
              <a:t>Must have a future start date (cannot be backdated). </a:t>
            </a:r>
          </a:p>
        </p:txBody>
      </p:sp>
      <p:sp>
        <p:nvSpPr>
          <p:cNvPr id="6" name="TextBox 5"/>
          <p:cNvSpPr txBox="1"/>
          <p:nvPr/>
        </p:nvSpPr>
        <p:spPr>
          <a:xfrm>
            <a:off x="1905174" y="1916390"/>
            <a:ext cx="5186997" cy="1785104"/>
          </a:xfrm>
          <a:prstGeom prst="rect">
            <a:avLst/>
          </a:prstGeom>
          <a:noFill/>
        </p:spPr>
        <p:txBody>
          <a:bodyPr wrap="none" rtlCol="0">
            <a:spAutoFit/>
          </a:bodyPr>
          <a:lstStyle/>
          <a:p>
            <a:r>
              <a:rPr lang="en-US" sz="2200" dirty="0">
                <a:solidFill>
                  <a:schemeClr val="tx2"/>
                </a:solidFill>
              </a:rPr>
              <a:t>WHAT IS A NEW EMPLOYEE?  </a:t>
            </a:r>
          </a:p>
          <a:p>
            <a:pPr marL="800100" lvl="1" indent="-342900">
              <a:buFont typeface="Arial" panose="020B0604020202020204" pitchFamily="34" charset="0"/>
              <a:buChar char="•"/>
            </a:pPr>
            <a:r>
              <a:rPr lang="en-US" sz="2200" dirty="0">
                <a:solidFill>
                  <a:schemeClr val="tx2"/>
                </a:solidFill>
              </a:rPr>
              <a:t>Not currently an NAC at your facility</a:t>
            </a:r>
          </a:p>
          <a:p>
            <a:pPr marL="800100" lvl="1" indent="-342900">
              <a:buFont typeface="Arial" panose="020B0604020202020204" pitchFamily="34" charset="0"/>
              <a:buChar char="•"/>
            </a:pPr>
            <a:r>
              <a:rPr lang="en-US" sz="2200" dirty="0">
                <a:solidFill>
                  <a:schemeClr val="tx2"/>
                </a:solidFill>
              </a:rPr>
              <a:t>A rehire</a:t>
            </a:r>
          </a:p>
          <a:p>
            <a:pPr marL="800100" lvl="1" indent="-342900">
              <a:buFont typeface="Arial" panose="020B0604020202020204" pitchFamily="34" charset="0"/>
              <a:buChar char="•"/>
            </a:pPr>
            <a:r>
              <a:rPr lang="en-US" sz="2200" dirty="0">
                <a:solidFill>
                  <a:schemeClr val="tx2"/>
                </a:solidFill>
              </a:rPr>
              <a:t>An NAR moving into an NAC position</a:t>
            </a:r>
          </a:p>
          <a:p>
            <a:endParaRPr lang="en-US" sz="2200" dirty="0"/>
          </a:p>
        </p:txBody>
      </p:sp>
    </p:spTree>
    <p:extLst>
      <p:ext uri="{BB962C8B-B14F-4D97-AF65-F5344CB8AC3E}">
        <p14:creationId xmlns:p14="http://schemas.microsoft.com/office/powerpoint/2010/main" val="2293660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85B77FD-3FAB-7FC1-FCB6-8F9EBA91044A}"/>
              </a:ext>
            </a:extLst>
          </p:cNvPr>
          <p:cNvPicPr>
            <a:picLocks noChangeAspect="1"/>
          </p:cNvPicPr>
          <p:nvPr/>
        </p:nvPicPr>
        <p:blipFill>
          <a:blip r:embed="rId2"/>
          <a:stretch>
            <a:fillRect/>
          </a:stretch>
        </p:blipFill>
        <p:spPr>
          <a:xfrm>
            <a:off x="1991896" y="76469"/>
            <a:ext cx="9211961" cy="6677957"/>
          </a:xfrm>
          <a:prstGeom prst="rect">
            <a:avLst/>
          </a:prstGeom>
        </p:spPr>
      </p:pic>
      <p:sp>
        <p:nvSpPr>
          <p:cNvPr id="3" name="Slide Number Placeholder 2"/>
          <p:cNvSpPr>
            <a:spLocks noGrp="1"/>
          </p:cNvSpPr>
          <p:nvPr>
            <p:ph type="sldNum" sz="quarter" idx="4"/>
          </p:nvPr>
        </p:nvSpPr>
        <p:spPr/>
        <p:txBody>
          <a:bodyPr/>
          <a:lstStyle/>
          <a:p>
            <a:pPr algn="l"/>
            <a:fld id="{E758B3B6-934A-42F1-9A28-3B45637A7D57}" type="slidenum">
              <a:rPr lang="en-US" smtClean="0"/>
              <a:pPr algn="l"/>
              <a:t>11</a:t>
            </a:fld>
            <a:endParaRPr lang="en-US" dirty="0"/>
          </a:p>
        </p:txBody>
      </p:sp>
      <p:sp>
        <p:nvSpPr>
          <p:cNvPr id="6" name="Rectangle 5"/>
          <p:cNvSpPr/>
          <p:nvPr/>
        </p:nvSpPr>
        <p:spPr>
          <a:xfrm rot="20858649">
            <a:off x="254465" y="1332580"/>
            <a:ext cx="1997281" cy="1323439"/>
          </a:xfrm>
          <a:prstGeom prst="rect">
            <a:avLst/>
          </a:prstGeom>
          <a:solidFill>
            <a:srgbClr val="FF0000"/>
          </a:solidFill>
        </p:spPr>
        <p:txBody>
          <a:bodyPr wrap="square">
            <a:spAutoFit/>
          </a:bodyPr>
          <a:lstStyle/>
          <a:p>
            <a:r>
              <a:rPr lang="en-US" sz="2000" dirty="0">
                <a:solidFill>
                  <a:schemeClr val="bg1"/>
                </a:solidFill>
              </a:rPr>
              <a:t>EXAMPLE:</a:t>
            </a:r>
          </a:p>
          <a:p>
            <a:r>
              <a:rPr lang="en-US" sz="2000" dirty="0">
                <a:solidFill>
                  <a:schemeClr val="bg1"/>
                </a:solidFill>
              </a:rPr>
              <a:t>NEW EMPLOYEE</a:t>
            </a:r>
          </a:p>
          <a:p>
            <a:r>
              <a:rPr lang="en-US" sz="2000" dirty="0">
                <a:solidFill>
                  <a:schemeClr val="bg1"/>
                </a:solidFill>
              </a:rPr>
              <a:t>INCLUDING</a:t>
            </a:r>
          </a:p>
          <a:p>
            <a:r>
              <a:rPr lang="en-US" sz="2000" dirty="0">
                <a:solidFill>
                  <a:schemeClr val="bg1"/>
                </a:solidFill>
              </a:rPr>
              <a:t>NAR TO NAC</a:t>
            </a:r>
          </a:p>
        </p:txBody>
      </p:sp>
      <p:sp>
        <p:nvSpPr>
          <p:cNvPr id="8" name="TextBox 7">
            <a:extLst>
              <a:ext uri="{FF2B5EF4-FFF2-40B4-BE49-F238E27FC236}">
                <a16:creationId xmlns:a16="http://schemas.microsoft.com/office/drawing/2014/main" id="{0F865F54-FA9F-DA98-21B3-1E7EB2FAC09F}"/>
              </a:ext>
            </a:extLst>
          </p:cNvPr>
          <p:cNvSpPr txBox="1"/>
          <p:nvPr/>
        </p:nvSpPr>
        <p:spPr>
          <a:xfrm>
            <a:off x="10976021" y="3298373"/>
            <a:ext cx="1118008" cy="1200329"/>
          </a:xfrm>
          <a:prstGeom prst="rect">
            <a:avLst/>
          </a:prstGeom>
          <a:solidFill>
            <a:schemeClr val="bg1"/>
          </a:solidFill>
          <a:ln>
            <a:solidFill>
              <a:srgbClr val="FF0000"/>
            </a:solidFill>
          </a:ln>
        </p:spPr>
        <p:txBody>
          <a:bodyPr wrap="square" rtlCol="0">
            <a:spAutoFit/>
          </a:bodyPr>
          <a:lstStyle/>
          <a:p>
            <a:r>
              <a:rPr lang="en-US" sz="1200" b="1" dirty="0">
                <a:solidFill>
                  <a:srgbClr val="FF0000"/>
                </a:solidFill>
              </a:rPr>
              <a:t>AT LEAST 3 BUSINESS DAYS BEFORE HIRING OR PLACING AS NAC</a:t>
            </a:r>
          </a:p>
        </p:txBody>
      </p:sp>
      <p:cxnSp>
        <p:nvCxnSpPr>
          <p:cNvPr id="10" name="Straight Arrow Connector 9">
            <a:extLst>
              <a:ext uri="{FF2B5EF4-FFF2-40B4-BE49-F238E27FC236}">
                <a16:creationId xmlns:a16="http://schemas.microsoft.com/office/drawing/2014/main" id="{4ABE2768-9462-C1D7-9E45-861B8C600D49}"/>
              </a:ext>
            </a:extLst>
          </p:cNvPr>
          <p:cNvCxnSpPr/>
          <p:nvPr/>
        </p:nvCxnSpPr>
        <p:spPr>
          <a:xfrm flipH="1" flipV="1">
            <a:off x="9993086" y="3222171"/>
            <a:ext cx="1210771" cy="762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5C20DCC-2E9D-A72F-323E-904A7DDC03FE}"/>
              </a:ext>
            </a:extLst>
          </p:cNvPr>
          <p:cNvCxnSpPr>
            <a:cxnSpLocks/>
          </p:cNvCxnSpPr>
          <p:nvPr/>
        </p:nvCxnSpPr>
        <p:spPr>
          <a:xfrm flipH="1">
            <a:off x="9993086" y="4103914"/>
            <a:ext cx="982934"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CE913D5-9785-56CF-A340-BA8DA53ACC8A}"/>
              </a:ext>
            </a:extLst>
          </p:cNvPr>
          <p:cNvCxnSpPr>
            <a:cxnSpLocks/>
          </p:cNvCxnSpPr>
          <p:nvPr/>
        </p:nvCxnSpPr>
        <p:spPr>
          <a:xfrm flipH="1">
            <a:off x="9993086" y="4347377"/>
            <a:ext cx="982934" cy="14187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0261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Inquiry Form – RENEWAL</a:t>
            </a:r>
          </a:p>
        </p:txBody>
      </p:sp>
      <p:sp>
        <p:nvSpPr>
          <p:cNvPr id="3" name="Content Placeholder 2"/>
          <p:cNvSpPr>
            <a:spLocks noGrp="1"/>
          </p:cNvSpPr>
          <p:nvPr>
            <p:ph idx="1"/>
          </p:nvPr>
        </p:nvSpPr>
        <p:spPr>
          <a:xfrm>
            <a:off x="1514475" y="1690688"/>
            <a:ext cx="8635365" cy="1651028"/>
          </a:xfrm>
        </p:spPr>
        <p:txBody>
          <a:bodyPr>
            <a:normAutofit/>
          </a:bodyPr>
          <a:lstStyle/>
          <a:p>
            <a:pPr marL="457200" lvl="1" indent="0">
              <a:buNone/>
            </a:pPr>
            <a:r>
              <a:rPr lang="en-US" sz="2200" dirty="0"/>
              <a:t>WHAT IS A RENEWAL? </a:t>
            </a:r>
          </a:p>
          <a:p>
            <a:pPr marL="457200" lvl="1" indent="0">
              <a:buNone/>
            </a:pPr>
            <a:endParaRPr lang="en-US" sz="2200" dirty="0"/>
          </a:p>
          <a:p>
            <a:pPr marL="457200" lvl="1" indent="0">
              <a:buNone/>
            </a:pPr>
            <a:r>
              <a:rPr lang="en-US" sz="2200" dirty="0"/>
              <a:t>Currently employed NACs approaching their expiration date on the OBRA Registry (need to be re-verified every 24 months).    </a:t>
            </a:r>
          </a:p>
          <a:p>
            <a:pPr marL="457200" lvl="1" indent="0">
              <a:buNone/>
            </a:pPr>
            <a:endParaRPr lang="en-US" sz="2200" dirty="0"/>
          </a:p>
          <a:p>
            <a:pPr marL="457200" lvl="1" indent="0">
              <a:buNone/>
            </a:pPr>
            <a:endParaRPr lang="en-US" sz="2200" dirty="0"/>
          </a:p>
          <a:p>
            <a:pPr marL="457200" lvl="1" indent="0">
              <a:buNone/>
            </a:pPr>
            <a:endParaRPr lang="en-US" sz="2200" b="0" dirty="0"/>
          </a:p>
        </p:txBody>
      </p:sp>
      <p:sp>
        <p:nvSpPr>
          <p:cNvPr id="4" name="Slide Number Placeholder 3"/>
          <p:cNvSpPr>
            <a:spLocks noGrp="1"/>
          </p:cNvSpPr>
          <p:nvPr>
            <p:ph type="sldNum" sz="quarter" idx="4"/>
          </p:nvPr>
        </p:nvSpPr>
        <p:spPr/>
        <p:txBody>
          <a:bodyPr/>
          <a:lstStyle/>
          <a:p>
            <a:pPr algn="l"/>
            <a:fld id="{E758B3B6-934A-42F1-9A28-3B45637A7D57}" type="slidenum">
              <a:rPr lang="en-US" smtClean="0"/>
              <a:pPr algn="l"/>
              <a:t>12</a:t>
            </a:fld>
            <a:endParaRPr lang="en-US" dirty="0"/>
          </a:p>
        </p:txBody>
      </p:sp>
      <p:sp>
        <p:nvSpPr>
          <p:cNvPr id="5" name="Content Placeholder 2"/>
          <p:cNvSpPr txBox="1">
            <a:spLocks/>
          </p:cNvSpPr>
          <p:nvPr/>
        </p:nvSpPr>
        <p:spPr>
          <a:xfrm rot="20926087">
            <a:off x="3483377" y="3007595"/>
            <a:ext cx="6648046" cy="8428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2" indent="0">
              <a:buNone/>
            </a:pPr>
            <a:endParaRPr lang="en-US" i="1" dirty="0">
              <a:solidFill>
                <a:srgbClr val="FF0000"/>
              </a:solidFill>
            </a:endParaRPr>
          </a:p>
          <a:p>
            <a:pPr marL="0" indent="0">
              <a:buNone/>
            </a:pPr>
            <a:r>
              <a:rPr lang="en-US" sz="2000" i="1" dirty="0">
                <a:solidFill>
                  <a:srgbClr val="FF0000"/>
                </a:solidFill>
              </a:rPr>
              <a:t>Provide the original start date as NAC at your facility</a:t>
            </a:r>
          </a:p>
        </p:txBody>
      </p:sp>
    </p:spTree>
    <p:extLst>
      <p:ext uri="{BB962C8B-B14F-4D97-AF65-F5344CB8AC3E}">
        <p14:creationId xmlns:p14="http://schemas.microsoft.com/office/powerpoint/2010/main" val="484785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B0BC2E5-6A6D-758F-2139-C67A3F1F6226}"/>
              </a:ext>
            </a:extLst>
          </p:cNvPr>
          <p:cNvPicPr>
            <a:picLocks noChangeAspect="1"/>
          </p:cNvPicPr>
          <p:nvPr/>
        </p:nvPicPr>
        <p:blipFill>
          <a:blip r:embed="rId2"/>
          <a:stretch>
            <a:fillRect/>
          </a:stretch>
        </p:blipFill>
        <p:spPr>
          <a:xfrm>
            <a:off x="1542414" y="32863"/>
            <a:ext cx="9107171" cy="6792273"/>
          </a:xfrm>
          <a:prstGeom prst="rect">
            <a:avLst/>
          </a:prstGeom>
        </p:spPr>
      </p:pic>
      <p:sp>
        <p:nvSpPr>
          <p:cNvPr id="3" name="Slide Number Placeholder 2"/>
          <p:cNvSpPr>
            <a:spLocks noGrp="1"/>
          </p:cNvSpPr>
          <p:nvPr>
            <p:ph type="sldNum" sz="quarter" idx="4"/>
          </p:nvPr>
        </p:nvSpPr>
        <p:spPr/>
        <p:txBody>
          <a:bodyPr/>
          <a:lstStyle/>
          <a:p>
            <a:pPr algn="l"/>
            <a:fld id="{E758B3B6-934A-42F1-9A28-3B45637A7D57}" type="slidenum">
              <a:rPr lang="en-US" smtClean="0"/>
              <a:pPr algn="l"/>
              <a:t>13</a:t>
            </a:fld>
            <a:endParaRPr lang="en-US" dirty="0"/>
          </a:p>
        </p:txBody>
      </p:sp>
      <p:sp>
        <p:nvSpPr>
          <p:cNvPr id="9" name="Rectangle 8">
            <a:extLst>
              <a:ext uri="{FF2B5EF4-FFF2-40B4-BE49-F238E27FC236}">
                <a16:creationId xmlns:a16="http://schemas.microsoft.com/office/drawing/2014/main" id="{3735A23C-4236-9ADC-FD7B-662AA217D158}"/>
              </a:ext>
            </a:extLst>
          </p:cNvPr>
          <p:cNvSpPr/>
          <p:nvPr/>
        </p:nvSpPr>
        <p:spPr>
          <a:xfrm rot="20858649">
            <a:off x="416187" y="1159442"/>
            <a:ext cx="1506726" cy="707886"/>
          </a:xfrm>
          <a:prstGeom prst="rect">
            <a:avLst/>
          </a:prstGeom>
          <a:solidFill>
            <a:srgbClr val="FF0000"/>
          </a:solidFill>
        </p:spPr>
        <p:txBody>
          <a:bodyPr wrap="square">
            <a:spAutoFit/>
          </a:bodyPr>
          <a:lstStyle/>
          <a:p>
            <a:r>
              <a:rPr lang="en-US" sz="2000" dirty="0">
                <a:solidFill>
                  <a:schemeClr val="bg1"/>
                </a:solidFill>
              </a:rPr>
              <a:t>EXAMPLE:</a:t>
            </a:r>
          </a:p>
          <a:p>
            <a:r>
              <a:rPr lang="en-US" sz="2000" dirty="0">
                <a:solidFill>
                  <a:schemeClr val="bg1"/>
                </a:solidFill>
              </a:rPr>
              <a:t>RENEWALS</a:t>
            </a:r>
          </a:p>
        </p:txBody>
      </p:sp>
      <p:sp>
        <p:nvSpPr>
          <p:cNvPr id="10" name="TextBox 9">
            <a:extLst>
              <a:ext uri="{FF2B5EF4-FFF2-40B4-BE49-F238E27FC236}">
                <a16:creationId xmlns:a16="http://schemas.microsoft.com/office/drawing/2014/main" id="{17C0AF44-5E35-7043-E339-1407A5F966CE}"/>
              </a:ext>
            </a:extLst>
          </p:cNvPr>
          <p:cNvSpPr txBox="1"/>
          <p:nvPr/>
        </p:nvSpPr>
        <p:spPr>
          <a:xfrm>
            <a:off x="9410699" y="3232219"/>
            <a:ext cx="1641231" cy="830997"/>
          </a:xfrm>
          <a:prstGeom prst="rect">
            <a:avLst/>
          </a:prstGeom>
          <a:solidFill>
            <a:schemeClr val="bg1"/>
          </a:solidFill>
          <a:ln>
            <a:solidFill>
              <a:srgbClr val="FF0000"/>
            </a:solidFill>
          </a:ln>
        </p:spPr>
        <p:txBody>
          <a:bodyPr wrap="square" rtlCol="0">
            <a:spAutoFit/>
          </a:bodyPr>
          <a:lstStyle/>
          <a:p>
            <a:r>
              <a:rPr lang="en-US" sz="1200" b="1" dirty="0">
                <a:solidFill>
                  <a:srgbClr val="FF0000"/>
                </a:solidFill>
              </a:rPr>
              <a:t>START DATE IS ORIGINAL FIRST DATE OF HIRE AS AN NAC FOR YOUR FACILITY</a:t>
            </a:r>
          </a:p>
        </p:txBody>
      </p:sp>
    </p:spTree>
    <p:extLst>
      <p:ext uri="{BB962C8B-B14F-4D97-AF65-F5344CB8AC3E}">
        <p14:creationId xmlns:p14="http://schemas.microsoft.com/office/powerpoint/2010/main" val="2800347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Inquiry Form – TERMINATION</a:t>
            </a:r>
          </a:p>
        </p:txBody>
      </p:sp>
      <p:sp>
        <p:nvSpPr>
          <p:cNvPr id="3" name="Content Placeholder 2"/>
          <p:cNvSpPr>
            <a:spLocks noGrp="1"/>
          </p:cNvSpPr>
          <p:nvPr>
            <p:ph idx="1"/>
          </p:nvPr>
        </p:nvSpPr>
        <p:spPr>
          <a:xfrm>
            <a:off x="1579417" y="1622303"/>
            <a:ext cx="8296103" cy="4351338"/>
          </a:xfrm>
        </p:spPr>
        <p:txBody>
          <a:bodyPr>
            <a:normAutofit/>
          </a:bodyPr>
          <a:lstStyle/>
          <a:p>
            <a:pPr marL="457200" lvl="1" indent="0">
              <a:buNone/>
            </a:pPr>
            <a:r>
              <a:rPr lang="en-US" sz="2200" dirty="0"/>
              <a:t>WHAT IS A TERMINATION? </a:t>
            </a:r>
          </a:p>
          <a:p>
            <a:pPr marL="457200" lvl="1" indent="0">
              <a:buNone/>
            </a:pPr>
            <a:endParaRPr lang="en-US" sz="2200" dirty="0"/>
          </a:p>
          <a:p>
            <a:pPr marL="457200" lvl="1" indent="0">
              <a:buNone/>
            </a:pPr>
            <a:r>
              <a:rPr lang="en-US" sz="2200" dirty="0"/>
              <a:t>A current NAC ending employment with your facility, whether voluntary or enforced.</a:t>
            </a:r>
            <a:endParaRPr lang="en-US" sz="2200" b="0" dirty="0"/>
          </a:p>
        </p:txBody>
      </p:sp>
      <p:sp>
        <p:nvSpPr>
          <p:cNvPr id="4" name="Slide Number Placeholder 3"/>
          <p:cNvSpPr>
            <a:spLocks noGrp="1"/>
          </p:cNvSpPr>
          <p:nvPr>
            <p:ph type="sldNum" sz="quarter" idx="4"/>
          </p:nvPr>
        </p:nvSpPr>
        <p:spPr/>
        <p:txBody>
          <a:bodyPr/>
          <a:lstStyle/>
          <a:p>
            <a:pPr algn="l"/>
            <a:fld id="{E758B3B6-934A-42F1-9A28-3B45637A7D57}" type="slidenum">
              <a:rPr lang="en-US" smtClean="0"/>
              <a:pPr algn="l"/>
              <a:t>14</a:t>
            </a:fld>
            <a:endParaRPr lang="en-US" dirty="0"/>
          </a:p>
        </p:txBody>
      </p:sp>
      <p:sp>
        <p:nvSpPr>
          <p:cNvPr id="5" name="Content Placeholder 2"/>
          <p:cNvSpPr txBox="1">
            <a:spLocks/>
          </p:cNvSpPr>
          <p:nvPr/>
        </p:nvSpPr>
        <p:spPr>
          <a:xfrm rot="21053817">
            <a:off x="2576328" y="2758944"/>
            <a:ext cx="7029815" cy="23243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2" indent="0">
              <a:buNone/>
            </a:pPr>
            <a:endParaRPr lang="en-US" i="1" dirty="0">
              <a:solidFill>
                <a:schemeClr val="tx2"/>
              </a:solidFill>
            </a:endParaRPr>
          </a:p>
          <a:p>
            <a:r>
              <a:rPr lang="en-US" sz="2000" b="0" i="1" dirty="0">
                <a:solidFill>
                  <a:srgbClr val="FF0000"/>
                </a:solidFill>
              </a:rPr>
              <a:t>Provide original date of hire as NAC at your facility</a:t>
            </a:r>
          </a:p>
          <a:p>
            <a:r>
              <a:rPr lang="en-US" sz="2000" b="0" i="1" dirty="0">
                <a:solidFill>
                  <a:srgbClr val="FF0000"/>
                </a:solidFill>
              </a:rPr>
              <a:t>Provide last official day of work at your facility</a:t>
            </a:r>
          </a:p>
          <a:p>
            <a:r>
              <a:rPr lang="en-US" sz="2000" b="0" i="1" dirty="0">
                <a:solidFill>
                  <a:srgbClr val="FF0000"/>
                </a:solidFill>
              </a:rPr>
              <a:t>Submit </a:t>
            </a:r>
            <a:r>
              <a:rPr lang="en-US" sz="2000" b="0" i="1" u="sng" dirty="0">
                <a:solidFill>
                  <a:srgbClr val="FF0000"/>
                </a:solidFill>
              </a:rPr>
              <a:t>after</a:t>
            </a:r>
            <a:r>
              <a:rPr lang="en-US" sz="2000" b="0" i="1" dirty="0">
                <a:solidFill>
                  <a:srgbClr val="FF0000"/>
                </a:solidFill>
              </a:rPr>
              <a:t> last official day of work at your facility</a:t>
            </a:r>
          </a:p>
        </p:txBody>
      </p:sp>
    </p:spTree>
    <p:extLst>
      <p:ext uri="{BB962C8B-B14F-4D97-AF65-F5344CB8AC3E}">
        <p14:creationId xmlns:p14="http://schemas.microsoft.com/office/powerpoint/2010/main" val="3748138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C436DA3-AF6B-92B7-45D1-A6168936DE95}"/>
              </a:ext>
            </a:extLst>
          </p:cNvPr>
          <p:cNvPicPr>
            <a:picLocks noChangeAspect="1"/>
          </p:cNvPicPr>
          <p:nvPr/>
        </p:nvPicPr>
        <p:blipFill>
          <a:blip r:embed="rId2"/>
          <a:stretch>
            <a:fillRect/>
          </a:stretch>
        </p:blipFill>
        <p:spPr>
          <a:xfrm>
            <a:off x="1817913" y="159960"/>
            <a:ext cx="8973491" cy="6538079"/>
          </a:xfrm>
          <a:prstGeom prst="rect">
            <a:avLst/>
          </a:prstGeom>
        </p:spPr>
      </p:pic>
      <p:sp>
        <p:nvSpPr>
          <p:cNvPr id="3" name="Slide Number Placeholder 2"/>
          <p:cNvSpPr>
            <a:spLocks noGrp="1"/>
          </p:cNvSpPr>
          <p:nvPr>
            <p:ph type="sldNum" sz="quarter" idx="4"/>
          </p:nvPr>
        </p:nvSpPr>
        <p:spPr/>
        <p:txBody>
          <a:bodyPr/>
          <a:lstStyle/>
          <a:p>
            <a:pPr algn="l"/>
            <a:fld id="{E758B3B6-934A-42F1-9A28-3B45637A7D57}" type="slidenum">
              <a:rPr lang="en-US" smtClean="0"/>
              <a:pPr algn="l"/>
              <a:t>15</a:t>
            </a:fld>
            <a:endParaRPr lang="en-US" dirty="0"/>
          </a:p>
        </p:txBody>
      </p:sp>
      <p:sp>
        <p:nvSpPr>
          <p:cNvPr id="4" name="Rectangle 3">
            <a:extLst>
              <a:ext uri="{FF2B5EF4-FFF2-40B4-BE49-F238E27FC236}">
                <a16:creationId xmlns:a16="http://schemas.microsoft.com/office/drawing/2014/main" id="{D70E5FAD-E857-2378-A925-806309CD22E7}"/>
              </a:ext>
            </a:extLst>
          </p:cNvPr>
          <p:cNvSpPr/>
          <p:nvPr/>
        </p:nvSpPr>
        <p:spPr>
          <a:xfrm rot="20858649">
            <a:off x="410401" y="1105997"/>
            <a:ext cx="2006251" cy="707886"/>
          </a:xfrm>
          <a:prstGeom prst="rect">
            <a:avLst/>
          </a:prstGeom>
          <a:solidFill>
            <a:srgbClr val="FF0000"/>
          </a:solidFill>
        </p:spPr>
        <p:txBody>
          <a:bodyPr wrap="square">
            <a:spAutoFit/>
          </a:bodyPr>
          <a:lstStyle/>
          <a:p>
            <a:r>
              <a:rPr lang="en-US" sz="2000" dirty="0">
                <a:solidFill>
                  <a:schemeClr val="bg1"/>
                </a:solidFill>
              </a:rPr>
              <a:t>EXAMPLE:</a:t>
            </a:r>
          </a:p>
          <a:p>
            <a:r>
              <a:rPr lang="en-US" sz="2000" dirty="0">
                <a:solidFill>
                  <a:schemeClr val="bg1"/>
                </a:solidFill>
              </a:rPr>
              <a:t>TERMINATIONS</a:t>
            </a:r>
          </a:p>
        </p:txBody>
      </p:sp>
      <p:sp>
        <p:nvSpPr>
          <p:cNvPr id="9" name="TextBox 8">
            <a:extLst>
              <a:ext uri="{FF2B5EF4-FFF2-40B4-BE49-F238E27FC236}">
                <a16:creationId xmlns:a16="http://schemas.microsoft.com/office/drawing/2014/main" id="{3FC3EC9F-D377-429C-F7C0-F0CE7CCBCD8C}"/>
              </a:ext>
            </a:extLst>
          </p:cNvPr>
          <p:cNvSpPr txBox="1"/>
          <p:nvPr/>
        </p:nvSpPr>
        <p:spPr>
          <a:xfrm>
            <a:off x="8828312" y="4114800"/>
            <a:ext cx="947058" cy="1200329"/>
          </a:xfrm>
          <a:prstGeom prst="rect">
            <a:avLst/>
          </a:prstGeom>
          <a:solidFill>
            <a:schemeClr val="bg1"/>
          </a:solidFill>
          <a:ln>
            <a:solidFill>
              <a:srgbClr val="FF0000"/>
            </a:solidFill>
          </a:ln>
        </p:spPr>
        <p:txBody>
          <a:bodyPr wrap="square" rtlCol="0">
            <a:spAutoFit/>
          </a:bodyPr>
          <a:lstStyle/>
          <a:p>
            <a:r>
              <a:rPr lang="en-US" sz="1200" b="1" dirty="0">
                <a:solidFill>
                  <a:srgbClr val="FF0000"/>
                </a:solidFill>
              </a:rPr>
              <a:t>ORIGINAL FIRST DATE OF HIRE AS AN NAC FOR YOUR FACILITY</a:t>
            </a:r>
          </a:p>
        </p:txBody>
      </p:sp>
      <p:cxnSp>
        <p:nvCxnSpPr>
          <p:cNvPr id="11" name="Straight Arrow Connector 10">
            <a:extLst>
              <a:ext uri="{FF2B5EF4-FFF2-40B4-BE49-F238E27FC236}">
                <a16:creationId xmlns:a16="http://schemas.microsoft.com/office/drawing/2014/main" id="{E6FED5E3-8890-3E82-10A1-04969F3B4E0D}"/>
              </a:ext>
            </a:extLst>
          </p:cNvPr>
          <p:cNvCxnSpPr>
            <a:stCxn id="9" idx="0"/>
          </p:cNvCxnSpPr>
          <p:nvPr/>
        </p:nvCxnSpPr>
        <p:spPr>
          <a:xfrm flipV="1">
            <a:off x="9301841" y="3918857"/>
            <a:ext cx="0" cy="195943"/>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12" name="TextBox 11">
            <a:extLst>
              <a:ext uri="{FF2B5EF4-FFF2-40B4-BE49-F238E27FC236}">
                <a16:creationId xmlns:a16="http://schemas.microsoft.com/office/drawing/2014/main" id="{D4E3D0DB-6F81-D107-0CB1-8E836F453B43}"/>
              </a:ext>
            </a:extLst>
          </p:cNvPr>
          <p:cNvSpPr txBox="1"/>
          <p:nvPr/>
        </p:nvSpPr>
        <p:spPr>
          <a:xfrm>
            <a:off x="9840683" y="4114800"/>
            <a:ext cx="947058" cy="1754326"/>
          </a:xfrm>
          <a:prstGeom prst="rect">
            <a:avLst/>
          </a:prstGeom>
          <a:solidFill>
            <a:schemeClr val="bg1"/>
          </a:solidFill>
          <a:ln>
            <a:solidFill>
              <a:srgbClr val="FF0000"/>
            </a:solidFill>
          </a:ln>
        </p:spPr>
        <p:txBody>
          <a:bodyPr wrap="square" rtlCol="0">
            <a:spAutoFit/>
          </a:bodyPr>
          <a:lstStyle/>
          <a:p>
            <a:r>
              <a:rPr lang="en-US" sz="1200" b="1" dirty="0">
                <a:solidFill>
                  <a:srgbClr val="FF0000"/>
                </a:solidFill>
              </a:rPr>
              <a:t>OFFICIAL END DATE AS AN NAC FOR YOUR FACILITY</a:t>
            </a:r>
          </a:p>
          <a:p>
            <a:r>
              <a:rPr lang="en-US" sz="1200" b="1" dirty="0">
                <a:solidFill>
                  <a:srgbClr val="FF0000"/>
                </a:solidFill>
              </a:rPr>
              <a:t>(SUBMIT AFTER LAST DATE WORKED) </a:t>
            </a:r>
          </a:p>
        </p:txBody>
      </p:sp>
      <p:cxnSp>
        <p:nvCxnSpPr>
          <p:cNvPr id="13" name="Straight Arrow Connector 12">
            <a:extLst>
              <a:ext uri="{FF2B5EF4-FFF2-40B4-BE49-F238E27FC236}">
                <a16:creationId xmlns:a16="http://schemas.microsoft.com/office/drawing/2014/main" id="{C2AB0B58-0CB0-6999-FA1C-B100779892C1}"/>
              </a:ext>
            </a:extLst>
          </p:cNvPr>
          <p:cNvCxnSpPr/>
          <p:nvPr/>
        </p:nvCxnSpPr>
        <p:spPr>
          <a:xfrm flipV="1">
            <a:off x="10308767" y="3929742"/>
            <a:ext cx="0" cy="195943"/>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293493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Inquiry Form – COMBINING NAMES ON FORMS </a:t>
            </a:r>
          </a:p>
        </p:txBody>
      </p:sp>
      <p:sp>
        <p:nvSpPr>
          <p:cNvPr id="3" name="Content Placeholder 2"/>
          <p:cNvSpPr>
            <a:spLocks noGrp="1"/>
          </p:cNvSpPr>
          <p:nvPr>
            <p:ph idx="1"/>
          </p:nvPr>
        </p:nvSpPr>
        <p:spPr>
          <a:xfrm>
            <a:off x="791309" y="1622303"/>
            <a:ext cx="10295792" cy="4351338"/>
          </a:xfrm>
        </p:spPr>
        <p:txBody>
          <a:bodyPr>
            <a:normAutofit/>
          </a:bodyPr>
          <a:lstStyle/>
          <a:p>
            <a:pPr lvl="1"/>
            <a:r>
              <a:rPr lang="en-US" sz="2200" dirty="0"/>
              <a:t>There is room for up to ten names/lines of information per page.  </a:t>
            </a:r>
          </a:p>
          <a:p>
            <a:pPr lvl="1"/>
            <a:endParaRPr lang="en-US" sz="2200" dirty="0"/>
          </a:p>
          <a:p>
            <a:pPr lvl="1"/>
            <a:r>
              <a:rPr lang="en-US" sz="2200" dirty="0"/>
              <a:t>Use as many lines as needed per person.  </a:t>
            </a:r>
            <a:br>
              <a:rPr lang="en-US" sz="2200" dirty="0"/>
            </a:br>
            <a:endParaRPr lang="en-US" sz="2200" dirty="0"/>
          </a:p>
          <a:p>
            <a:pPr lvl="1"/>
            <a:r>
              <a:rPr lang="en-US" sz="2200" dirty="0"/>
              <a:t>You can include more than one person and one type of action on each form.</a:t>
            </a:r>
          </a:p>
          <a:p>
            <a:pPr lvl="1"/>
            <a:endParaRPr lang="en-US" sz="2200" dirty="0"/>
          </a:p>
          <a:p>
            <a:pPr lvl="1"/>
            <a:r>
              <a:rPr lang="en-US" sz="2200" dirty="0"/>
              <a:t>Do not submit multiple individual forms in a day. They will be returned with a request to combine them. </a:t>
            </a:r>
          </a:p>
          <a:p>
            <a:pPr marL="457200" lvl="1" indent="0">
              <a:buNone/>
            </a:pPr>
            <a:endParaRPr lang="en-US" sz="2200" dirty="0"/>
          </a:p>
          <a:p>
            <a:pPr lvl="1"/>
            <a:r>
              <a:rPr lang="en-US" sz="2200" dirty="0"/>
              <a:t>Combining names helps with processing time and recordkeeping. </a:t>
            </a:r>
          </a:p>
          <a:p>
            <a:pPr marL="457200" lvl="1" indent="0">
              <a:buNone/>
            </a:pPr>
            <a:endParaRPr lang="en-US" sz="2200" dirty="0"/>
          </a:p>
        </p:txBody>
      </p:sp>
      <p:sp>
        <p:nvSpPr>
          <p:cNvPr id="4" name="Slide Number Placeholder 3"/>
          <p:cNvSpPr>
            <a:spLocks noGrp="1"/>
          </p:cNvSpPr>
          <p:nvPr>
            <p:ph type="sldNum" sz="quarter" idx="4"/>
          </p:nvPr>
        </p:nvSpPr>
        <p:spPr/>
        <p:txBody>
          <a:bodyPr/>
          <a:lstStyle/>
          <a:p>
            <a:pPr algn="l"/>
            <a:fld id="{E758B3B6-934A-42F1-9A28-3B45637A7D57}" type="slidenum">
              <a:rPr lang="en-US" smtClean="0"/>
              <a:pPr algn="l"/>
              <a:t>16</a:t>
            </a:fld>
            <a:endParaRPr lang="en-US" dirty="0"/>
          </a:p>
        </p:txBody>
      </p:sp>
    </p:spTree>
    <p:extLst>
      <p:ext uri="{BB962C8B-B14F-4D97-AF65-F5344CB8AC3E}">
        <p14:creationId xmlns:p14="http://schemas.microsoft.com/office/powerpoint/2010/main" val="1304619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E952C30-0160-3AF0-32FF-FC07F3985027}"/>
              </a:ext>
            </a:extLst>
          </p:cNvPr>
          <p:cNvPicPr>
            <a:picLocks noChangeAspect="1"/>
          </p:cNvPicPr>
          <p:nvPr/>
        </p:nvPicPr>
        <p:blipFill>
          <a:blip r:embed="rId2"/>
          <a:stretch>
            <a:fillRect/>
          </a:stretch>
        </p:blipFill>
        <p:spPr>
          <a:xfrm>
            <a:off x="2432280" y="-9268"/>
            <a:ext cx="8945223" cy="6763694"/>
          </a:xfrm>
          <a:prstGeom prst="rect">
            <a:avLst/>
          </a:prstGeom>
        </p:spPr>
      </p:pic>
      <p:sp>
        <p:nvSpPr>
          <p:cNvPr id="3" name="Slide Number Placeholder 2"/>
          <p:cNvSpPr>
            <a:spLocks noGrp="1"/>
          </p:cNvSpPr>
          <p:nvPr>
            <p:ph type="sldNum" sz="quarter" idx="4"/>
          </p:nvPr>
        </p:nvSpPr>
        <p:spPr/>
        <p:txBody>
          <a:bodyPr/>
          <a:lstStyle/>
          <a:p>
            <a:pPr algn="l"/>
            <a:fld id="{E758B3B6-934A-42F1-9A28-3B45637A7D57}" type="slidenum">
              <a:rPr lang="en-US" smtClean="0"/>
              <a:pPr algn="l"/>
              <a:t>17</a:t>
            </a:fld>
            <a:endParaRPr lang="en-US" dirty="0"/>
          </a:p>
        </p:txBody>
      </p:sp>
      <p:sp>
        <p:nvSpPr>
          <p:cNvPr id="4" name="Rectangle 3">
            <a:extLst>
              <a:ext uri="{FF2B5EF4-FFF2-40B4-BE49-F238E27FC236}">
                <a16:creationId xmlns:a16="http://schemas.microsoft.com/office/drawing/2014/main" id="{FDB9190D-5C38-E04D-E798-86A623D18931}"/>
              </a:ext>
            </a:extLst>
          </p:cNvPr>
          <p:cNvSpPr/>
          <p:nvPr/>
        </p:nvSpPr>
        <p:spPr>
          <a:xfrm rot="20858649">
            <a:off x="406968" y="920394"/>
            <a:ext cx="2302676" cy="1015663"/>
          </a:xfrm>
          <a:prstGeom prst="rect">
            <a:avLst/>
          </a:prstGeom>
          <a:solidFill>
            <a:srgbClr val="FF0000"/>
          </a:solidFill>
        </p:spPr>
        <p:txBody>
          <a:bodyPr wrap="square">
            <a:spAutoFit/>
          </a:bodyPr>
          <a:lstStyle/>
          <a:p>
            <a:r>
              <a:rPr lang="en-US" sz="2000" dirty="0">
                <a:solidFill>
                  <a:schemeClr val="bg1"/>
                </a:solidFill>
              </a:rPr>
              <a:t>EXAMPLE:</a:t>
            </a:r>
          </a:p>
          <a:p>
            <a:r>
              <a:rPr lang="en-US" sz="2000" dirty="0">
                <a:solidFill>
                  <a:schemeClr val="bg1"/>
                </a:solidFill>
              </a:rPr>
              <a:t>COMBINING MULTIPLE ACTIONS</a:t>
            </a:r>
          </a:p>
        </p:txBody>
      </p:sp>
    </p:spTree>
    <p:extLst>
      <p:ext uri="{BB962C8B-B14F-4D97-AF65-F5344CB8AC3E}">
        <p14:creationId xmlns:p14="http://schemas.microsoft.com/office/powerpoint/2010/main" val="1080984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3574"/>
            <a:ext cx="12192001" cy="919628"/>
          </a:xfrm>
        </p:spPr>
        <p:txBody>
          <a:bodyPr/>
          <a:lstStyle/>
          <a:p>
            <a:pPr algn="ctr"/>
            <a:r>
              <a:rPr lang="en-US" dirty="0"/>
              <a:t>Employer Information Needed to Complete Form</a:t>
            </a:r>
          </a:p>
        </p:txBody>
      </p:sp>
      <p:sp>
        <p:nvSpPr>
          <p:cNvPr id="4" name="Slide Number Placeholder 3"/>
          <p:cNvSpPr>
            <a:spLocks noGrp="1"/>
          </p:cNvSpPr>
          <p:nvPr>
            <p:ph type="sldNum" sz="quarter" idx="4"/>
          </p:nvPr>
        </p:nvSpPr>
        <p:spPr/>
        <p:txBody>
          <a:bodyPr/>
          <a:lstStyle/>
          <a:p>
            <a:pPr algn="l"/>
            <a:fld id="{E758B3B6-934A-42F1-9A28-3B45637A7D57}" type="slidenum">
              <a:rPr lang="en-US" smtClean="0"/>
              <a:pPr algn="l"/>
              <a:t>18</a:t>
            </a:fld>
            <a:endParaRPr lang="en-US" dirty="0"/>
          </a:p>
        </p:txBody>
      </p:sp>
      <p:sp>
        <p:nvSpPr>
          <p:cNvPr id="6" name="Rectangle 5"/>
          <p:cNvSpPr/>
          <p:nvPr/>
        </p:nvSpPr>
        <p:spPr>
          <a:xfrm>
            <a:off x="0" y="872836"/>
            <a:ext cx="12192000" cy="338554"/>
          </a:xfrm>
          <a:prstGeom prst="rect">
            <a:avLst/>
          </a:prstGeom>
          <a:ln>
            <a:solidFill>
              <a:srgbClr val="FF0000"/>
            </a:solidFill>
          </a:ln>
        </p:spPr>
        <p:txBody>
          <a:bodyPr wrap="square">
            <a:spAutoFit/>
          </a:bodyPr>
          <a:lstStyle/>
          <a:p>
            <a:pPr lvl="1" algn="ctr"/>
            <a:r>
              <a:rPr lang="en-US" sz="1600" i="1" dirty="0">
                <a:solidFill>
                  <a:srgbClr val="FF0000"/>
                </a:solidFill>
              </a:rPr>
              <a:t>IF ANY OF THIS INFORMATION IS INCORRECT OR MISSING, THE INQUIRY WILL BE RETURNED AS INCOMPLETE. </a:t>
            </a:r>
          </a:p>
        </p:txBody>
      </p:sp>
      <p:sp>
        <p:nvSpPr>
          <p:cNvPr id="7" name="TextBox 6"/>
          <p:cNvSpPr txBox="1"/>
          <p:nvPr/>
        </p:nvSpPr>
        <p:spPr>
          <a:xfrm>
            <a:off x="195072" y="1349740"/>
            <a:ext cx="11539728" cy="4708981"/>
          </a:xfrm>
          <a:prstGeom prst="rect">
            <a:avLst/>
          </a:prstGeom>
          <a:noFill/>
        </p:spPr>
        <p:txBody>
          <a:bodyPr wrap="square" rtlCol="0">
            <a:spAutoFit/>
          </a:bodyPr>
          <a:lstStyle/>
          <a:p>
            <a:pPr marL="342900" indent="-342900">
              <a:buFont typeface="Arial" panose="020B0604020202020204" pitchFamily="34" charset="0"/>
              <a:buChar char="•"/>
            </a:pPr>
            <a:r>
              <a:rPr lang="en-US" sz="2000" i="1" dirty="0"/>
              <a:t>Facility/Agency Submitting Form</a:t>
            </a:r>
          </a:p>
          <a:p>
            <a:pPr lvl="1"/>
            <a:r>
              <a:rPr lang="en-US" sz="2000" dirty="0"/>
              <a:t>Organization that is the official employer of the NAC. </a:t>
            </a:r>
            <a:br>
              <a:rPr lang="en-US" sz="2000" dirty="0"/>
            </a:br>
            <a:endParaRPr lang="en-US" sz="2000" dirty="0"/>
          </a:p>
          <a:p>
            <a:pPr marL="342900" indent="-342900">
              <a:buFont typeface="Arial" panose="020B0604020202020204" pitchFamily="34" charset="0"/>
              <a:buChar char="•"/>
            </a:pPr>
            <a:r>
              <a:rPr lang="en-US" sz="2000" i="1" dirty="0"/>
              <a:t>Contact Person</a:t>
            </a:r>
          </a:p>
          <a:p>
            <a:pPr lvl="1"/>
            <a:r>
              <a:rPr lang="en-US" sz="2000" dirty="0"/>
              <a:t>Person completing form and can answer questions about submission.</a:t>
            </a:r>
            <a:br>
              <a:rPr lang="en-US" sz="2000" dirty="0"/>
            </a:br>
            <a:endParaRPr lang="en-US" sz="2000" dirty="0"/>
          </a:p>
          <a:p>
            <a:pPr marL="342900" indent="-342900">
              <a:buFont typeface="Arial" panose="020B0604020202020204" pitchFamily="34" charset="0"/>
              <a:buChar char="•"/>
            </a:pPr>
            <a:r>
              <a:rPr lang="en-US" sz="2000" i="1" dirty="0"/>
              <a:t>Direct Phone Number/Extension </a:t>
            </a:r>
          </a:p>
          <a:p>
            <a:pPr lvl="1"/>
            <a:r>
              <a:rPr lang="en-US" sz="2000" dirty="0"/>
              <a:t>Contact person’s phone number (direct number is preferred, please provide extension number)</a:t>
            </a:r>
            <a:br>
              <a:rPr lang="en-US" sz="2000" dirty="0"/>
            </a:br>
            <a:endParaRPr lang="en-US" sz="2000" dirty="0"/>
          </a:p>
          <a:p>
            <a:pPr marL="342900" indent="-342900">
              <a:buFont typeface="Arial" panose="020B0604020202020204" pitchFamily="34" charset="0"/>
              <a:buChar char="•"/>
            </a:pPr>
            <a:r>
              <a:rPr lang="en-US" sz="2000" i="1" dirty="0"/>
              <a:t>Return E-Mail Address </a:t>
            </a:r>
          </a:p>
          <a:p>
            <a:pPr lvl="1"/>
            <a:r>
              <a:rPr lang="en-US" sz="2000" dirty="0"/>
              <a:t>Only one e-mail per form.  The Registry does not store e-mail addresses, the information provided here is literally copied and pasted for the return response.</a:t>
            </a:r>
            <a:br>
              <a:rPr lang="en-US" sz="2000" dirty="0"/>
            </a:br>
            <a:endParaRPr lang="en-US" sz="2000" dirty="0"/>
          </a:p>
          <a:p>
            <a:pPr marL="342900" indent="-342900">
              <a:buFont typeface="Arial" panose="020B0604020202020204" pitchFamily="34" charset="0"/>
              <a:buChar char="•"/>
            </a:pPr>
            <a:r>
              <a:rPr lang="en-US" sz="2000" i="1" dirty="0"/>
              <a:t>Address </a:t>
            </a:r>
          </a:p>
          <a:p>
            <a:pPr lvl="1"/>
            <a:r>
              <a:rPr lang="en-US" sz="2000" dirty="0"/>
              <a:t>The physical address of the organization employing NAC.</a:t>
            </a:r>
          </a:p>
        </p:txBody>
      </p:sp>
    </p:spTree>
    <p:extLst>
      <p:ext uri="{BB962C8B-B14F-4D97-AF65-F5344CB8AC3E}">
        <p14:creationId xmlns:p14="http://schemas.microsoft.com/office/powerpoint/2010/main" val="1241704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SUBMIT INQUIRY FORMS</a:t>
            </a:r>
          </a:p>
        </p:txBody>
      </p:sp>
      <p:sp>
        <p:nvSpPr>
          <p:cNvPr id="3" name="Content Placeholder 2"/>
          <p:cNvSpPr>
            <a:spLocks noGrp="1"/>
          </p:cNvSpPr>
          <p:nvPr>
            <p:ph idx="1"/>
          </p:nvPr>
        </p:nvSpPr>
        <p:spPr/>
        <p:txBody>
          <a:bodyPr>
            <a:normAutofit/>
          </a:bodyPr>
          <a:lstStyle/>
          <a:p>
            <a:pPr marL="0" indent="0">
              <a:buNone/>
            </a:pPr>
            <a:r>
              <a:rPr lang="en-US" sz="2200" b="0" dirty="0"/>
              <a:t>Inquiry forms must be submitted by e-mail to: </a:t>
            </a:r>
          </a:p>
          <a:p>
            <a:pPr marL="0" indent="0" algn="ctr">
              <a:buNone/>
            </a:pPr>
            <a:r>
              <a:rPr lang="en-US" sz="2200" b="0" dirty="0"/>
              <a:t>OBRARegistry@dshs.wa.gov</a:t>
            </a:r>
          </a:p>
          <a:p>
            <a:pPr marL="0" indent="0">
              <a:buNone/>
            </a:pPr>
            <a:endParaRPr lang="en-US" sz="2200" b="0" dirty="0"/>
          </a:p>
          <a:p>
            <a:pPr marL="0" indent="0">
              <a:buNone/>
            </a:pPr>
            <a:r>
              <a:rPr lang="en-US" sz="2200" b="0" dirty="0"/>
              <a:t>For questions, please contact us at:</a:t>
            </a:r>
          </a:p>
          <a:p>
            <a:pPr marL="3200400" lvl="7" indent="0">
              <a:buNone/>
            </a:pPr>
            <a:r>
              <a:rPr lang="en-US" sz="2200" dirty="0"/>
              <a:t>Message Line:  (360) 725-2597</a:t>
            </a:r>
            <a:br>
              <a:rPr lang="en-US" sz="2200" dirty="0"/>
            </a:br>
            <a:r>
              <a:rPr lang="en-US" sz="2200" dirty="0"/>
              <a:t>E-Mail:  OBRARegistry@dshs.wa.gov</a:t>
            </a:r>
          </a:p>
        </p:txBody>
      </p:sp>
      <p:sp>
        <p:nvSpPr>
          <p:cNvPr id="4" name="Slide Number Placeholder 3"/>
          <p:cNvSpPr>
            <a:spLocks noGrp="1"/>
          </p:cNvSpPr>
          <p:nvPr>
            <p:ph type="sldNum" sz="quarter" idx="4"/>
          </p:nvPr>
        </p:nvSpPr>
        <p:spPr/>
        <p:txBody>
          <a:bodyPr/>
          <a:lstStyle/>
          <a:p>
            <a:pPr algn="l"/>
            <a:fld id="{E758B3B6-934A-42F1-9A28-3B45637A7D57}" type="slidenum">
              <a:rPr lang="en-US" smtClean="0"/>
              <a:pPr algn="l"/>
              <a:t>19</a:t>
            </a:fld>
            <a:endParaRPr lang="en-US" dirty="0"/>
          </a:p>
        </p:txBody>
      </p:sp>
    </p:spTree>
    <p:extLst>
      <p:ext uri="{BB962C8B-B14F-4D97-AF65-F5344CB8AC3E}">
        <p14:creationId xmlns:p14="http://schemas.microsoft.com/office/powerpoint/2010/main" val="3438675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AT THE END OF THIS PRESENTATION, YOU WILL BE ABLE TO</a:t>
            </a:r>
          </a:p>
        </p:txBody>
      </p:sp>
      <p:sp>
        <p:nvSpPr>
          <p:cNvPr id="3" name="Content Placeholder 2"/>
          <p:cNvSpPr>
            <a:spLocks noGrp="1"/>
          </p:cNvSpPr>
          <p:nvPr>
            <p:ph idx="1"/>
          </p:nvPr>
        </p:nvSpPr>
        <p:spPr>
          <a:xfrm>
            <a:off x="2136371" y="1690688"/>
            <a:ext cx="8645236" cy="4351338"/>
          </a:xfrm>
        </p:spPr>
        <p:txBody>
          <a:bodyPr>
            <a:normAutofit/>
          </a:bodyPr>
          <a:lstStyle/>
          <a:p>
            <a:r>
              <a:rPr lang="en-US" sz="2200" dirty="0"/>
              <a:t>Understand the purpose of the OBRA Nurse Aid Registry</a:t>
            </a:r>
          </a:p>
          <a:p>
            <a:endParaRPr lang="en-US" sz="2200" dirty="0"/>
          </a:p>
          <a:p>
            <a:r>
              <a:rPr lang="en-US" sz="2200" dirty="0"/>
              <a:t>Accurately complete and submit a Nursing Assistant Registry Inquiry Form for each type of OBRA Inquiry</a:t>
            </a:r>
          </a:p>
          <a:p>
            <a:endParaRPr lang="en-US" sz="2200" dirty="0"/>
          </a:p>
          <a:p>
            <a:r>
              <a:rPr lang="en-US" sz="2200" dirty="0"/>
              <a:t>When needed, accurately resubmit forms with further information. </a:t>
            </a:r>
          </a:p>
        </p:txBody>
      </p:sp>
      <p:sp>
        <p:nvSpPr>
          <p:cNvPr id="4" name="Slide Number Placeholder 3"/>
          <p:cNvSpPr>
            <a:spLocks noGrp="1"/>
          </p:cNvSpPr>
          <p:nvPr>
            <p:ph type="sldNum" sz="quarter" idx="4"/>
          </p:nvPr>
        </p:nvSpPr>
        <p:spPr/>
        <p:txBody>
          <a:bodyPr/>
          <a:lstStyle/>
          <a:p>
            <a:pPr algn="l"/>
            <a:fld id="{E758B3B6-934A-42F1-9A28-3B45637A7D57}" type="slidenum">
              <a:rPr lang="en-US" smtClean="0"/>
              <a:pPr algn="l"/>
              <a:t>2</a:t>
            </a:fld>
            <a:endParaRPr lang="en-US" dirty="0"/>
          </a:p>
        </p:txBody>
      </p:sp>
    </p:spTree>
    <p:extLst>
      <p:ext uri="{BB962C8B-B14F-4D97-AF65-F5344CB8AC3E}">
        <p14:creationId xmlns:p14="http://schemas.microsoft.com/office/powerpoint/2010/main" val="1985676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1325563"/>
          </a:xfrm>
        </p:spPr>
        <p:txBody>
          <a:bodyPr/>
          <a:lstStyle/>
          <a:p>
            <a:pPr algn="ctr"/>
            <a:r>
              <a:rPr lang="en-US" dirty="0"/>
              <a:t>Employee/NAC Information Needed to Complete Form</a:t>
            </a:r>
          </a:p>
        </p:txBody>
      </p:sp>
      <p:sp>
        <p:nvSpPr>
          <p:cNvPr id="3" name="Content Placeholder 2"/>
          <p:cNvSpPr>
            <a:spLocks noGrp="1"/>
          </p:cNvSpPr>
          <p:nvPr>
            <p:ph idx="1"/>
          </p:nvPr>
        </p:nvSpPr>
        <p:spPr>
          <a:xfrm>
            <a:off x="600075" y="1358506"/>
            <a:ext cx="9857337" cy="1717530"/>
          </a:xfrm>
        </p:spPr>
        <p:txBody>
          <a:bodyPr>
            <a:noAutofit/>
          </a:bodyPr>
          <a:lstStyle/>
          <a:p>
            <a:pPr lvl="1">
              <a:lnSpc>
                <a:spcPct val="150000"/>
              </a:lnSpc>
            </a:pPr>
            <a:r>
              <a:rPr lang="en-US" sz="2200" i="1" dirty="0"/>
              <a:t>Full Name </a:t>
            </a:r>
            <a:r>
              <a:rPr lang="en-US" sz="2200" dirty="0"/>
              <a:t>(last, first, middle initial)</a:t>
            </a:r>
          </a:p>
          <a:p>
            <a:pPr lvl="1">
              <a:lnSpc>
                <a:spcPct val="150000"/>
              </a:lnSpc>
            </a:pPr>
            <a:r>
              <a:rPr lang="en-US" sz="2200" i="1" dirty="0"/>
              <a:t>Birthdate</a:t>
            </a:r>
          </a:p>
          <a:p>
            <a:pPr lvl="1">
              <a:lnSpc>
                <a:spcPct val="150000"/>
              </a:lnSpc>
            </a:pPr>
            <a:r>
              <a:rPr lang="en-US" sz="2200" i="1" dirty="0"/>
              <a:t>Social Security Number</a:t>
            </a:r>
          </a:p>
          <a:p>
            <a:pPr lvl="1">
              <a:lnSpc>
                <a:spcPct val="150000"/>
              </a:lnSpc>
            </a:pPr>
            <a:r>
              <a:rPr lang="en-US" sz="2200" i="1" dirty="0"/>
              <a:t>NAC Credential Number </a:t>
            </a:r>
            <a:r>
              <a:rPr lang="en-US" sz="2200" dirty="0"/>
              <a:t>(not NAR)</a:t>
            </a:r>
          </a:p>
          <a:p>
            <a:pPr lvl="1">
              <a:lnSpc>
                <a:spcPct val="150000"/>
              </a:lnSpc>
            </a:pPr>
            <a:r>
              <a:rPr lang="en-US" sz="2200" i="1" dirty="0"/>
              <a:t>Action Requested </a:t>
            </a:r>
            <a:r>
              <a:rPr lang="en-US" sz="2200" dirty="0"/>
              <a:t>(New Hire, Renewal, or Termination)</a:t>
            </a:r>
          </a:p>
          <a:p>
            <a:pPr lvl="1">
              <a:lnSpc>
                <a:spcPct val="150000"/>
              </a:lnSpc>
            </a:pPr>
            <a:r>
              <a:rPr lang="en-US" sz="2200" i="1" dirty="0"/>
              <a:t>Effective Date of Action</a:t>
            </a:r>
          </a:p>
          <a:p>
            <a:pPr lvl="1">
              <a:lnSpc>
                <a:spcPct val="150000"/>
              </a:lnSpc>
            </a:pPr>
            <a:r>
              <a:rPr lang="en-US" sz="2200" i="1" dirty="0"/>
              <a:t>Work History </a:t>
            </a:r>
            <a:r>
              <a:rPr lang="en-US" sz="2200" dirty="0"/>
              <a:t>(if needed) -  NAC Employer Name(s) and Start/End Dates</a:t>
            </a:r>
          </a:p>
        </p:txBody>
      </p:sp>
      <p:sp>
        <p:nvSpPr>
          <p:cNvPr id="4" name="Slide Number Placeholder 3"/>
          <p:cNvSpPr>
            <a:spLocks noGrp="1"/>
          </p:cNvSpPr>
          <p:nvPr>
            <p:ph type="sldNum" sz="quarter" idx="4"/>
          </p:nvPr>
        </p:nvSpPr>
        <p:spPr/>
        <p:txBody>
          <a:bodyPr/>
          <a:lstStyle/>
          <a:p>
            <a:pPr algn="l"/>
            <a:fld id="{E758B3B6-934A-42F1-9A28-3B45637A7D57}" type="slidenum">
              <a:rPr lang="en-US" smtClean="0"/>
              <a:pPr algn="l"/>
              <a:t>20</a:t>
            </a:fld>
            <a:endParaRPr lang="en-US" dirty="0"/>
          </a:p>
        </p:txBody>
      </p:sp>
      <p:sp>
        <p:nvSpPr>
          <p:cNvPr id="8" name="Rectangle 7"/>
          <p:cNvSpPr/>
          <p:nvPr/>
        </p:nvSpPr>
        <p:spPr>
          <a:xfrm rot="20912320">
            <a:off x="6562402" y="1523312"/>
            <a:ext cx="4632902" cy="923330"/>
          </a:xfrm>
          <a:prstGeom prst="rect">
            <a:avLst/>
          </a:prstGeom>
          <a:ln>
            <a:solidFill>
              <a:srgbClr val="FF0000"/>
            </a:solidFill>
          </a:ln>
        </p:spPr>
        <p:txBody>
          <a:bodyPr wrap="square">
            <a:spAutoFit/>
          </a:bodyPr>
          <a:lstStyle/>
          <a:p>
            <a:pPr lvl="1"/>
            <a:r>
              <a:rPr lang="en-US" i="1" dirty="0">
                <a:solidFill>
                  <a:srgbClr val="FF0000"/>
                </a:solidFill>
              </a:rPr>
              <a:t>IF ANY OF THIS INFORMATION IS INCORRECT OR MISSING, THE INQUIRY WILL BE RETURNED AS INCOMPLETE. </a:t>
            </a:r>
          </a:p>
        </p:txBody>
      </p:sp>
    </p:spTree>
    <p:extLst>
      <p:ext uri="{BB962C8B-B14F-4D97-AF65-F5344CB8AC3E}">
        <p14:creationId xmlns:p14="http://schemas.microsoft.com/office/powerpoint/2010/main" val="33638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dirty="0"/>
              <a:t>WORK HISTORY</a:t>
            </a:r>
          </a:p>
        </p:txBody>
      </p:sp>
      <p:sp>
        <p:nvSpPr>
          <p:cNvPr id="3" name="Slide Number Placeholder 2"/>
          <p:cNvSpPr>
            <a:spLocks noGrp="1"/>
          </p:cNvSpPr>
          <p:nvPr>
            <p:ph type="sldNum" sz="quarter" idx="4"/>
          </p:nvPr>
        </p:nvSpPr>
        <p:spPr/>
        <p:txBody>
          <a:bodyPr/>
          <a:lstStyle/>
          <a:p>
            <a:pPr algn="l"/>
            <a:fld id="{E758B3B6-934A-42F1-9A28-3B45637A7D57}" type="slidenum">
              <a:rPr lang="en-US" smtClean="0"/>
              <a:pPr algn="l"/>
              <a:t>21</a:t>
            </a:fld>
            <a:endParaRPr lang="en-US" dirty="0"/>
          </a:p>
        </p:txBody>
      </p:sp>
      <p:sp>
        <p:nvSpPr>
          <p:cNvPr id="4" name="TextBox 3"/>
          <p:cNvSpPr txBox="1"/>
          <p:nvPr/>
        </p:nvSpPr>
        <p:spPr>
          <a:xfrm>
            <a:off x="775566" y="4186538"/>
            <a:ext cx="6440546" cy="1768176"/>
          </a:xfrm>
          <a:prstGeom prst="rect">
            <a:avLst/>
          </a:prstGeom>
          <a:noFill/>
        </p:spPr>
        <p:txBody>
          <a:bodyPr wrap="none" rtlCol="0">
            <a:spAutoFit/>
          </a:bodyPr>
          <a:lstStyle/>
          <a:p>
            <a:pPr marL="342900" indent="-342900">
              <a:lnSpc>
                <a:spcPct val="110000"/>
              </a:lnSpc>
              <a:buFont typeface="Arial" panose="020B0604020202020204" pitchFamily="34" charset="0"/>
              <a:buChar char="•"/>
            </a:pPr>
            <a:r>
              <a:rPr lang="en-US" sz="2000" dirty="0"/>
              <a:t>Personal hygiene (bathing, dressing, grooming, oral care)</a:t>
            </a:r>
          </a:p>
          <a:p>
            <a:pPr marL="342900" indent="-342900">
              <a:lnSpc>
                <a:spcPct val="110000"/>
              </a:lnSpc>
              <a:buFont typeface="Arial" panose="020B0604020202020204" pitchFamily="34" charset="0"/>
              <a:buChar char="•"/>
            </a:pPr>
            <a:r>
              <a:rPr lang="en-US" sz="2000" dirty="0"/>
              <a:t>Mobility (transfer and ambulation)</a:t>
            </a:r>
          </a:p>
          <a:p>
            <a:pPr marL="342900" indent="-342900">
              <a:lnSpc>
                <a:spcPct val="110000"/>
              </a:lnSpc>
              <a:buFont typeface="Arial" panose="020B0604020202020204" pitchFamily="34" charset="0"/>
              <a:buChar char="•"/>
            </a:pPr>
            <a:r>
              <a:rPr lang="en-US" sz="2000" dirty="0"/>
              <a:t>Continence management</a:t>
            </a:r>
          </a:p>
          <a:p>
            <a:pPr marL="342900" indent="-342900">
              <a:lnSpc>
                <a:spcPct val="110000"/>
              </a:lnSpc>
              <a:buFont typeface="Arial" panose="020B0604020202020204" pitchFamily="34" charset="0"/>
              <a:buChar char="•"/>
            </a:pPr>
            <a:r>
              <a:rPr lang="en-US" sz="2000" dirty="0"/>
              <a:t>Feeding assistance</a:t>
            </a:r>
          </a:p>
          <a:p>
            <a:pPr marL="342900" indent="-342900">
              <a:lnSpc>
                <a:spcPct val="110000"/>
              </a:lnSpc>
              <a:buFont typeface="Arial" panose="020B0604020202020204" pitchFamily="34" charset="0"/>
              <a:buChar char="•"/>
            </a:pPr>
            <a:r>
              <a:rPr lang="en-US" sz="2000" dirty="0"/>
              <a:t>Taking and recording vital signs</a:t>
            </a:r>
          </a:p>
        </p:txBody>
      </p:sp>
      <p:sp>
        <p:nvSpPr>
          <p:cNvPr id="5" name="TextBox 4"/>
          <p:cNvSpPr txBox="1"/>
          <p:nvPr/>
        </p:nvSpPr>
        <p:spPr>
          <a:xfrm>
            <a:off x="284988" y="1007555"/>
            <a:ext cx="11622024" cy="3139321"/>
          </a:xfrm>
          <a:prstGeom prst="rect">
            <a:avLst/>
          </a:prstGeom>
          <a:noFill/>
        </p:spPr>
        <p:txBody>
          <a:bodyPr wrap="square" rtlCol="0">
            <a:spAutoFit/>
          </a:bodyPr>
          <a:lstStyle/>
          <a:p>
            <a:r>
              <a:rPr lang="en-US" sz="2200" dirty="0"/>
              <a:t>A list of previously held employment performing compensated NAC nursing-related duties.</a:t>
            </a:r>
            <a:br>
              <a:rPr lang="en-US" sz="2200" dirty="0"/>
            </a:br>
            <a:endParaRPr lang="en-US" sz="2200" dirty="0"/>
          </a:p>
          <a:p>
            <a:pPr marL="800100" lvl="1" indent="-342900">
              <a:buFont typeface="Arial" panose="020B0604020202020204" pitchFamily="34" charset="0"/>
              <a:buChar char="•"/>
            </a:pPr>
            <a:r>
              <a:rPr lang="en-US" sz="2200" u="sng" dirty="0"/>
              <a:t>For facility</a:t>
            </a:r>
            <a:r>
              <a:rPr lang="en-US" sz="2200" dirty="0"/>
              <a:t>, include: name of facility, and the start and end dates of employment.  </a:t>
            </a:r>
          </a:p>
          <a:p>
            <a:pPr marL="800100" lvl="1" indent="-342900">
              <a:buFont typeface="Arial" panose="020B0604020202020204" pitchFamily="34" charset="0"/>
              <a:buChar char="•"/>
            </a:pPr>
            <a:r>
              <a:rPr lang="en-US" sz="2200" u="sng" dirty="0"/>
              <a:t>For private client</a:t>
            </a:r>
            <a:r>
              <a:rPr lang="en-US" sz="2200" dirty="0"/>
              <a:t>, include: start and end dates of employment, a detailed list of specific nursing-related duties performed, and type of compensation was received.  Do not provide name of client (use Client A, Client B, etc.)</a:t>
            </a:r>
          </a:p>
          <a:p>
            <a:endParaRPr lang="en-US" sz="2200" dirty="0">
              <a:solidFill>
                <a:srgbClr val="FF0000"/>
              </a:solidFill>
            </a:endParaRPr>
          </a:p>
          <a:p>
            <a:r>
              <a:rPr lang="en-US" sz="2200" dirty="0"/>
              <a:t>NAC nursing/nursing-related skills include assisting patient(s) in hospital, adult family homes, private care, etc. with: </a:t>
            </a:r>
          </a:p>
        </p:txBody>
      </p:sp>
      <p:sp>
        <p:nvSpPr>
          <p:cNvPr id="6" name="TextBox 5">
            <a:extLst>
              <a:ext uri="{FF2B5EF4-FFF2-40B4-BE49-F238E27FC236}">
                <a16:creationId xmlns:a16="http://schemas.microsoft.com/office/drawing/2014/main" id="{8E381160-5B2A-40F2-90E1-A4E133131D5C}"/>
              </a:ext>
            </a:extLst>
          </p:cNvPr>
          <p:cNvSpPr txBox="1"/>
          <p:nvPr/>
        </p:nvSpPr>
        <p:spPr>
          <a:xfrm rot="20739865">
            <a:off x="7226143" y="4442074"/>
            <a:ext cx="4064508" cy="923330"/>
          </a:xfrm>
          <a:prstGeom prst="rect">
            <a:avLst/>
          </a:prstGeom>
          <a:noFill/>
        </p:spPr>
        <p:txBody>
          <a:bodyPr wrap="square" rtlCol="0">
            <a:spAutoFit/>
          </a:bodyPr>
          <a:lstStyle/>
          <a:p>
            <a:r>
              <a:rPr lang="en-US" dirty="0">
                <a:solidFill>
                  <a:srgbClr val="FF0000"/>
                </a:solidFill>
              </a:rPr>
              <a:t>Only work performing compensated NAC nursing-related duties qualifies as work history.</a:t>
            </a:r>
          </a:p>
        </p:txBody>
      </p:sp>
    </p:spTree>
    <p:extLst>
      <p:ext uri="{BB962C8B-B14F-4D97-AF65-F5344CB8AC3E}">
        <p14:creationId xmlns:p14="http://schemas.microsoft.com/office/powerpoint/2010/main" val="3035681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REASONS NAC </a:t>
            </a:r>
            <a:br>
              <a:rPr lang="en-US" dirty="0"/>
            </a:br>
            <a:r>
              <a:rPr lang="en-US" dirty="0"/>
              <a:t>INQUIRIES ARE NOT VERIFIED</a:t>
            </a:r>
            <a:br>
              <a:rPr lang="en-US" dirty="0"/>
            </a:br>
            <a:endParaRPr lang="en-US" dirty="0"/>
          </a:p>
        </p:txBody>
      </p:sp>
      <p:sp>
        <p:nvSpPr>
          <p:cNvPr id="3" name="Slide Number Placeholder 2"/>
          <p:cNvSpPr>
            <a:spLocks noGrp="1"/>
          </p:cNvSpPr>
          <p:nvPr>
            <p:ph type="sldNum" sz="quarter" idx="4"/>
          </p:nvPr>
        </p:nvSpPr>
        <p:spPr/>
        <p:txBody>
          <a:bodyPr/>
          <a:lstStyle/>
          <a:p>
            <a:pPr algn="l"/>
            <a:fld id="{E758B3B6-934A-42F1-9A28-3B45637A7D57}" type="slidenum">
              <a:rPr lang="en-US" smtClean="0"/>
              <a:pPr algn="l"/>
              <a:t>22</a:t>
            </a:fld>
            <a:endParaRPr lang="en-US" dirty="0"/>
          </a:p>
        </p:txBody>
      </p:sp>
    </p:spTree>
    <p:extLst>
      <p:ext uri="{BB962C8B-B14F-4D97-AF65-F5344CB8AC3E}">
        <p14:creationId xmlns:p14="http://schemas.microsoft.com/office/powerpoint/2010/main" val="3360180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INQUIRIES WILL BE RETURNED FOR THE FOLLOWING REASONS: </a:t>
            </a:r>
          </a:p>
        </p:txBody>
      </p:sp>
      <p:sp>
        <p:nvSpPr>
          <p:cNvPr id="3" name="Slide Number Placeholder 2"/>
          <p:cNvSpPr>
            <a:spLocks noGrp="1"/>
          </p:cNvSpPr>
          <p:nvPr>
            <p:ph type="sldNum" sz="quarter" idx="4"/>
          </p:nvPr>
        </p:nvSpPr>
        <p:spPr/>
        <p:txBody>
          <a:bodyPr/>
          <a:lstStyle/>
          <a:p>
            <a:pPr algn="l"/>
            <a:fld id="{E758B3B6-934A-42F1-9A28-3B45637A7D57}" type="slidenum">
              <a:rPr lang="en-US" smtClean="0"/>
              <a:pPr algn="l"/>
              <a:t>23</a:t>
            </a:fld>
            <a:endParaRPr lang="en-US" dirty="0"/>
          </a:p>
        </p:txBody>
      </p:sp>
      <p:sp>
        <p:nvSpPr>
          <p:cNvPr id="4" name="TextBox 3"/>
          <p:cNvSpPr txBox="1"/>
          <p:nvPr/>
        </p:nvSpPr>
        <p:spPr>
          <a:xfrm>
            <a:off x="1280680" y="1225689"/>
            <a:ext cx="10528517" cy="5509200"/>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200" dirty="0"/>
              <a:t>Form is incomplete or is handwritten</a:t>
            </a:r>
          </a:p>
          <a:p>
            <a:pPr marL="342900" indent="-342900">
              <a:lnSpc>
                <a:spcPct val="150000"/>
              </a:lnSpc>
              <a:buFont typeface="Arial" panose="020B0604020202020204" pitchFamily="34" charset="0"/>
              <a:buChar char="•"/>
            </a:pPr>
            <a:r>
              <a:rPr lang="en-US" sz="2200" dirty="0"/>
              <a:t>NAC name does not match database (different/misspelled)</a:t>
            </a:r>
          </a:p>
          <a:p>
            <a:pPr marL="342900" indent="-342900">
              <a:lnSpc>
                <a:spcPct val="150000"/>
              </a:lnSpc>
              <a:buFont typeface="Arial" panose="020B0604020202020204" pitchFamily="34" charset="0"/>
              <a:buChar char="•"/>
            </a:pPr>
            <a:r>
              <a:rPr lang="en-US" sz="2200" dirty="0"/>
              <a:t>Social security number does not match database</a:t>
            </a:r>
          </a:p>
          <a:p>
            <a:pPr marL="342900" indent="-342900">
              <a:lnSpc>
                <a:spcPct val="150000"/>
              </a:lnSpc>
              <a:buFont typeface="Arial" panose="020B0604020202020204" pitchFamily="34" charset="0"/>
              <a:buChar char="•"/>
            </a:pPr>
            <a:r>
              <a:rPr lang="en-US" sz="2200" dirty="0"/>
              <a:t>Person has expired from the Registry</a:t>
            </a:r>
          </a:p>
          <a:p>
            <a:pPr marL="342900" indent="-342900">
              <a:lnSpc>
                <a:spcPct val="150000"/>
              </a:lnSpc>
              <a:buFont typeface="Arial" panose="020B0604020202020204" pitchFamily="34" charset="0"/>
              <a:buChar char="•"/>
            </a:pPr>
            <a:r>
              <a:rPr lang="en-US" sz="2200" dirty="0"/>
              <a:t>Work history is needed</a:t>
            </a:r>
          </a:p>
          <a:p>
            <a:pPr marL="342900" indent="-342900">
              <a:lnSpc>
                <a:spcPct val="150000"/>
              </a:lnSpc>
              <a:buFont typeface="Arial" panose="020B0604020202020204" pitchFamily="34" charset="0"/>
              <a:buChar char="•"/>
            </a:pPr>
            <a:r>
              <a:rPr lang="en-US" sz="2200" dirty="0"/>
              <a:t>Work history is not compensated, NAC nursing-related duties</a:t>
            </a:r>
          </a:p>
          <a:p>
            <a:pPr marL="342900" indent="-342900">
              <a:lnSpc>
                <a:spcPct val="150000"/>
              </a:lnSpc>
              <a:buFont typeface="Arial" panose="020B0604020202020204" pitchFamily="34" charset="0"/>
              <a:buChar char="•"/>
            </a:pPr>
            <a:r>
              <a:rPr lang="en-US" sz="2200" dirty="0"/>
              <a:t>Effective date of action is not provided</a:t>
            </a:r>
          </a:p>
          <a:p>
            <a:pPr marL="342900" indent="-342900">
              <a:lnSpc>
                <a:spcPct val="150000"/>
              </a:lnSpc>
              <a:buFont typeface="Arial" panose="020B0604020202020204" pitchFamily="34" charset="0"/>
              <a:buChar char="•"/>
            </a:pPr>
            <a:r>
              <a:rPr lang="en-US" sz="2200" dirty="0"/>
              <a:t>Start date for New Hire is not a future date</a:t>
            </a:r>
          </a:p>
          <a:p>
            <a:endParaRPr lang="en-US" sz="2200" i="1" dirty="0">
              <a:solidFill>
                <a:srgbClr val="FF0000"/>
              </a:solidFill>
            </a:endParaRPr>
          </a:p>
          <a:p>
            <a:r>
              <a:rPr lang="en-US" sz="2200" i="1" dirty="0">
                <a:solidFill>
                  <a:srgbClr val="FF0000"/>
                </a:solidFill>
              </a:rPr>
              <a:t>(continued)</a:t>
            </a:r>
          </a:p>
          <a:p>
            <a:endParaRPr lang="en-US" sz="2200" dirty="0"/>
          </a:p>
          <a:p>
            <a:endParaRPr lang="en-US" sz="2200" dirty="0"/>
          </a:p>
        </p:txBody>
      </p:sp>
    </p:spTree>
    <p:extLst>
      <p:ext uri="{BB962C8B-B14F-4D97-AF65-F5344CB8AC3E}">
        <p14:creationId xmlns:p14="http://schemas.microsoft.com/office/powerpoint/2010/main" val="3570981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INQUIRIES WILL BE RETURNED FOR THE FOLLOWING REASONS:  (continued)</a:t>
            </a:r>
          </a:p>
        </p:txBody>
      </p:sp>
      <p:sp>
        <p:nvSpPr>
          <p:cNvPr id="3" name="Slide Number Placeholder 2"/>
          <p:cNvSpPr>
            <a:spLocks noGrp="1"/>
          </p:cNvSpPr>
          <p:nvPr>
            <p:ph type="sldNum" sz="quarter" idx="4"/>
          </p:nvPr>
        </p:nvSpPr>
        <p:spPr/>
        <p:txBody>
          <a:bodyPr/>
          <a:lstStyle/>
          <a:p>
            <a:pPr algn="l"/>
            <a:fld id="{E758B3B6-934A-42F1-9A28-3B45637A7D57}" type="slidenum">
              <a:rPr lang="en-US" smtClean="0"/>
              <a:pPr algn="l"/>
              <a:t>24</a:t>
            </a:fld>
            <a:endParaRPr lang="en-US" dirty="0"/>
          </a:p>
        </p:txBody>
      </p:sp>
      <p:sp>
        <p:nvSpPr>
          <p:cNvPr id="4" name="Rectangle 3"/>
          <p:cNvSpPr/>
          <p:nvPr/>
        </p:nvSpPr>
        <p:spPr>
          <a:xfrm>
            <a:off x="657225" y="1836484"/>
            <a:ext cx="10877550" cy="2800767"/>
          </a:xfrm>
          <a:prstGeom prst="rect">
            <a:avLst/>
          </a:prstGeom>
        </p:spPr>
        <p:txBody>
          <a:bodyPr wrap="square" anchor="ctr">
            <a:spAutoFit/>
          </a:bodyPr>
          <a:lstStyle/>
          <a:p>
            <a:pPr marL="342900" indent="-342900">
              <a:buFont typeface="Arial" panose="020B0604020202020204" pitchFamily="34" charset="0"/>
              <a:buChar char="•"/>
            </a:pPr>
            <a:r>
              <a:rPr lang="en-US" sz="2200" dirty="0"/>
              <a:t>Inquiry is not for NAC position (the Registry does NOT track NARs)</a:t>
            </a:r>
          </a:p>
          <a:p>
            <a:endParaRPr lang="en-US" sz="2200" dirty="0"/>
          </a:p>
          <a:p>
            <a:pPr marL="342900" indent="-342900">
              <a:buFont typeface="Arial" panose="020B0604020202020204" pitchFamily="34" charset="0"/>
              <a:buChar char="•"/>
            </a:pPr>
            <a:r>
              <a:rPr lang="en-US" sz="2200" dirty="0"/>
              <a:t>NAC is not on the OBRA Registry </a:t>
            </a:r>
          </a:p>
          <a:p>
            <a:endParaRPr lang="en-US" sz="2200" dirty="0"/>
          </a:p>
          <a:p>
            <a:pPr marL="342900" indent="-342900">
              <a:buFont typeface="Arial" panose="020B0604020202020204" pitchFamily="34" charset="0"/>
              <a:buChar char="•"/>
            </a:pPr>
            <a:r>
              <a:rPr lang="en-US" sz="2200" dirty="0"/>
              <a:t>Person was originally hired without an inquiry being submitted for a pre-hire check </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a:t>Multiple forms are submitted within a short time period with only one or two names/lines of information per form</a:t>
            </a:r>
          </a:p>
        </p:txBody>
      </p:sp>
    </p:spTree>
    <p:extLst>
      <p:ext uri="{BB962C8B-B14F-4D97-AF65-F5344CB8AC3E}">
        <p14:creationId xmlns:p14="http://schemas.microsoft.com/office/powerpoint/2010/main" val="2960194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REMEMBER</a:t>
            </a:r>
          </a:p>
        </p:txBody>
      </p:sp>
      <p:sp>
        <p:nvSpPr>
          <p:cNvPr id="3" name="Slide Number Placeholder 2"/>
          <p:cNvSpPr>
            <a:spLocks noGrp="1"/>
          </p:cNvSpPr>
          <p:nvPr>
            <p:ph type="sldNum" sz="quarter" idx="4"/>
          </p:nvPr>
        </p:nvSpPr>
        <p:spPr/>
        <p:txBody>
          <a:bodyPr/>
          <a:lstStyle/>
          <a:p>
            <a:pPr algn="l"/>
            <a:fld id="{E758B3B6-934A-42F1-9A28-3B45637A7D57}" type="slidenum">
              <a:rPr lang="en-US" smtClean="0"/>
              <a:pPr algn="l"/>
              <a:t>25</a:t>
            </a:fld>
            <a:endParaRPr lang="en-US" dirty="0"/>
          </a:p>
        </p:txBody>
      </p:sp>
      <p:sp>
        <p:nvSpPr>
          <p:cNvPr id="4" name="TextBox 3"/>
          <p:cNvSpPr txBox="1"/>
          <p:nvPr/>
        </p:nvSpPr>
        <p:spPr>
          <a:xfrm>
            <a:off x="793503" y="1406878"/>
            <a:ext cx="10604993" cy="4493538"/>
          </a:xfrm>
          <a:prstGeom prst="rect">
            <a:avLst/>
          </a:prstGeom>
          <a:noFill/>
        </p:spPr>
        <p:txBody>
          <a:bodyPr wrap="square" rtlCol="0">
            <a:spAutoFit/>
          </a:bodyPr>
          <a:lstStyle/>
          <a:p>
            <a:pPr marL="342900" indent="-342900">
              <a:buFont typeface="Arial" panose="020B0604020202020204" pitchFamily="34" charset="0"/>
              <a:buChar char="•"/>
            </a:pPr>
            <a:r>
              <a:rPr lang="en-US" sz="2200" dirty="0"/>
              <a:t>NAC must be verified as active on the OBRA Registry in order to work in your facility</a:t>
            </a:r>
            <a:br>
              <a:rPr lang="en-US" sz="2200" dirty="0"/>
            </a:br>
            <a:endParaRPr lang="en-US" sz="2200" dirty="0"/>
          </a:p>
          <a:p>
            <a:pPr marL="342900" indent="-342900">
              <a:buFont typeface="Arial" panose="020B0604020202020204" pitchFamily="34" charset="0"/>
              <a:buChar char="•"/>
            </a:pPr>
            <a:r>
              <a:rPr lang="en-US" sz="2200" dirty="0"/>
              <a:t>NACs are not eligible to work until date verified by the Registry</a:t>
            </a:r>
            <a:br>
              <a:rPr lang="en-US" sz="2200" dirty="0"/>
            </a:br>
            <a:endParaRPr lang="en-US" sz="2200" dirty="0"/>
          </a:p>
          <a:p>
            <a:pPr marL="342900" indent="-342900">
              <a:buFont typeface="Arial" panose="020B0604020202020204" pitchFamily="34" charset="0"/>
              <a:buChar char="•"/>
            </a:pPr>
            <a:r>
              <a:rPr lang="en-US" sz="2200" dirty="0"/>
              <a:t>Inquiries are processed in the order received (no exceptions)</a:t>
            </a:r>
            <a:br>
              <a:rPr lang="en-US" sz="2200" dirty="0"/>
            </a:br>
            <a:endParaRPr lang="en-US" sz="2200" dirty="0"/>
          </a:p>
          <a:p>
            <a:pPr marL="342900" indent="-342900">
              <a:buFont typeface="Arial" panose="020B0604020202020204" pitchFamily="34" charset="0"/>
              <a:buChar char="•"/>
            </a:pPr>
            <a:r>
              <a:rPr lang="en-US" sz="2200" dirty="0"/>
              <a:t>Inquiries are responded to within two working days (contact the Registry if you do not receive a response in that time)</a:t>
            </a:r>
            <a:br>
              <a:rPr lang="en-US" sz="2200" dirty="0"/>
            </a:br>
            <a:endParaRPr lang="en-US" sz="2200" dirty="0"/>
          </a:p>
          <a:p>
            <a:pPr marL="342900" indent="-342900">
              <a:buFont typeface="Arial" panose="020B0604020202020204" pitchFamily="34" charset="0"/>
              <a:buChar char="•"/>
            </a:pPr>
            <a:r>
              <a:rPr lang="en-US" sz="2200" dirty="0"/>
              <a:t>Contact name you provide should be the person able to answer any questions about the inquiry</a:t>
            </a:r>
          </a:p>
          <a:p>
            <a:endParaRPr lang="en-US" sz="2200" dirty="0"/>
          </a:p>
          <a:p>
            <a:pPr marL="342900" indent="-342900">
              <a:buFont typeface="Arial" panose="020B0604020202020204" pitchFamily="34" charset="0"/>
              <a:buChar char="•"/>
            </a:pPr>
            <a:endParaRPr lang="en-US" sz="2200" dirty="0"/>
          </a:p>
        </p:txBody>
      </p:sp>
    </p:spTree>
    <p:extLst>
      <p:ext uri="{BB962C8B-B14F-4D97-AF65-F5344CB8AC3E}">
        <p14:creationId xmlns:p14="http://schemas.microsoft.com/office/powerpoint/2010/main" val="736127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RESUBMITTING INQUIRY FORM FOR A RETURNED UNVERIFIED INQUIRY</a:t>
            </a:r>
            <a:br>
              <a:rPr lang="en-US" dirty="0"/>
            </a:br>
            <a:endParaRPr lang="en-US" dirty="0"/>
          </a:p>
        </p:txBody>
      </p:sp>
      <p:sp>
        <p:nvSpPr>
          <p:cNvPr id="3" name="Slide Number Placeholder 2"/>
          <p:cNvSpPr>
            <a:spLocks noGrp="1"/>
          </p:cNvSpPr>
          <p:nvPr>
            <p:ph type="sldNum" sz="quarter" idx="4"/>
          </p:nvPr>
        </p:nvSpPr>
        <p:spPr/>
        <p:txBody>
          <a:bodyPr/>
          <a:lstStyle/>
          <a:p>
            <a:pPr algn="l"/>
            <a:fld id="{E758B3B6-934A-42F1-9A28-3B45637A7D57}" type="slidenum">
              <a:rPr lang="en-US" smtClean="0"/>
              <a:pPr algn="l"/>
              <a:t>26</a:t>
            </a:fld>
            <a:endParaRPr lang="en-US" dirty="0"/>
          </a:p>
        </p:txBody>
      </p:sp>
    </p:spTree>
    <p:extLst>
      <p:ext uri="{BB962C8B-B14F-4D97-AF65-F5344CB8AC3E}">
        <p14:creationId xmlns:p14="http://schemas.microsoft.com/office/powerpoint/2010/main" val="702456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lgn="l"/>
            <a:fld id="{E758B3B6-934A-42F1-9A28-3B45637A7D57}" type="slidenum">
              <a:rPr lang="en-US" smtClean="0"/>
              <a:pPr algn="l"/>
              <a:t>27</a:t>
            </a:fld>
            <a:endParaRPr lang="en-US" dirty="0"/>
          </a:p>
        </p:txBody>
      </p:sp>
      <p:sp>
        <p:nvSpPr>
          <p:cNvPr id="5" name="Rectangle 4"/>
          <p:cNvSpPr/>
          <p:nvPr/>
        </p:nvSpPr>
        <p:spPr>
          <a:xfrm>
            <a:off x="458598" y="906671"/>
            <a:ext cx="11123802" cy="5509200"/>
          </a:xfrm>
          <a:prstGeom prst="rect">
            <a:avLst/>
          </a:prstGeom>
        </p:spPr>
        <p:txBody>
          <a:bodyPr wrap="square">
            <a:spAutoFit/>
          </a:bodyPr>
          <a:lstStyle/>
          <a:p>
            <a:pPr algn="ctr"/>
            <a:r>
              <a:rPr lang="en-US" sz="2200" b="1" dirty="0">
                <a:solidFill>
                  <a:srgbClr val="FF0000"/>
                </a:solidFill>
                <a:latin typeface="Calibri" panose="020F0502020204030204" pitchFamily="34" charset="0"/>
              </a:rPr>
              <a:t>AN NAC CANNOT WORK IN YOUR FACILITY UNTIL VERIFIED AS ACTIVE  </a:t>
            </a:r>
          </a:p>
          <a:p>
            <a:pPr marL="285750" indent="-285750">
              <a:buFont typeface="Arial" panose="020B0604020202020204" pitchFamily="34" charset="0"/>
              <a:buChar char="•"/>
            </a:pPr>
            <a:endParaRPr lang="en-US" sz="2200" dirty="0">
              <a:solidFill>
                <a:srgbClr val="1F497D"/>
              </a:solidFill>
              <a:latin typeface="Calibri" panose="020F0502020204030204" pitchFamily="34" charset="0"/>
            </a:endParaRPr>
          </a:p>
          <a:p>
            <a:pPr marL="285750" indent="-285750">
              <a:buFont typeface="Arial" panose="020B0604020202020204" pitchFamily="34" charset="0"/>
              <a:buChar char="•"/>
            </a:pPr>
            <a:r>
              <a:rPr lang="en-US" sz="2200" dirty="0">
                <a:solidFill>
                  <a:srgbClr val="1F497D"/>
                </a:solidFill>
                <a:latin typeface="Calibri" panose="020F0502020204030204" pitchFamily="34" charset="0"/>
              </a:rPr>
              <a:t>When you receive an inquiry response, check that the “Registry Status” field says “Active.”</a:t>
            </a:r>
            <a:br>
              <a:rPr lang="en-US" sz="2200" dirty="0">
                <a:solidFill>
                  <a:srgbClr val="1F497D"/>
                </a:solidFill>
                <a:latin typeface="Calibri" panose="020F0502020204030204" pitchFamily="34" charset="0"/>
              </a:rPr>
            </a:br>
            <a:r>
              <a:rPr lang="en-US" sz="2200" dirty="0">
                <a:solidFill>
                  <a:srgbClr val="1F497D"/>
                </a:solidFill>
                <a:latin typeface="Calibri" panose="020F0502020204030204" pitchFamily="34" charset="0"/>
              </a:rPr>
              <a:t>  </a:t>
            </a:r>
          </a:p>
          <a:p>
            <a:pPr marL="285750" indent="-285750">
              <a:buFont typeface="Arial" panose="020B0604020202020204" pitchFamily="34" charset="0"/>
              <a:buChar char="•"/>
            </a:pPr>
            <a:r>
              <a:rPr lang="en-US" sz="2200" dirty="0">
                <a:solidFill>
                  <a:srgbClr val="1F497D"/>
                </a:solidFill>
                <a:latin typeface="Calibri" panose="020F0502020204030204" pitchFamily="34" charset="0"/>
              </a:rPr>
              <a:t>If it is “Active” then your inquiry has been verified and the NAC is eligible to work.  </a:t>
            </a:r>
          </a:p>
          <a:p>
            <a:pPr marL="285750" indent="-285750">
              <a:buFont typeface="Arial" panose="020B0604020202020204" pitchFamily="34" charset="0"/>
              <a:buChar char="•"/>
            </a:pPr>
            <a:endParaRPr lang="en-US" sz="2200" dirty="0">
              <a:solidFill>
                <a:srgbClr val="1F497D"/>
              </a:solidFill>
              <a:latin typeface="Calibri" panose="020F0502020204030204" pitchFamily="34" charset="0"/>
            </a:endParaRPr>
          </a:p>
          <a:p>
            <a:pPr marL="285750" indent="-285750">
              <a:buFont typeface="Arial" panose="020B0604020202020204" pitchFamily="34" charset="0"/>
              <a:buChar char="•"/>
            </a:pPr>
            <a:r>
              <a:rPr lang="en-US" sz="2200" dirty="0">
                <a:solidFill>
                  <a:srgbClr val="1F497D"/>
                </a:solidFill>
                <a:latin typeface="Calibri" panose="020F0502020204030204" pitchFamily="34" charset="0"/>
              </a:rPr>
              <a:t>If it is </a:t>
            </a:r>
            <a:r>
              <a:rPr lang="en-US" sz="2200" u="sng" dirty="0">
                <a:solidFill>
                  <a:srgbClr val="1F497D"/>
                </a:solidFill>
                <a:latin typeface="Calibri" panose="020F0502020204030204" pitchFamily="34" charset="0"/>
              </a:rPr>
              <a:t>not</a:t>
            </a:r>
            <a:r>
              <a:rPr lang="en-US" sz="2200" dirty="0">
                <a:solidFill>
                  <a:srgbClr val="1F497D"/>
                </a:solidFill>
                <a:latin typeface="Calibri" panose="020F0502020204030204" pitchFamily="34" charset="0"/>
              </a:rPr>
              <a:t> “Active” (may read “Not on Registry” or “Expired”), please read the NOTE section for that person.  This note will explain why the person cannot be verified and what action(s) to take to resolve the issue(s). </a:t>
            </a:r>
            <a:br>
              <a:rPr lang="en-US" sz="2200" dirty="0">
                <a:solidFill>
                  <a:srgbClr val="1F497D"/>
                </a:solidFill>
                <a:latin typeface="Calibri" panose="020F0502020204030204" pitchFamily="34" charset="0"/>
              </a:rPr>
            </a:br>
            <a:endParaRPr lang="en-US" sz="2200" dirty="0">
              <a:solidFill>
                <a:srgbClr val="1F497D"/>
              </a:solidFill>
              <a:latin typeface="Calibri" panose="020F0502020204030204" pitchFamily="34" charset="0"/>
            </a:endParaRPr>
          </a:p>
          <a:p>
            <a:pPr marL="285750" indent="-285750">
              <a:buFont typeface="Arial" panose="020B0604020202020204" pitchFamily="34" charset="0"/>
              <a:buChar char="•"/>
            </a:pPr>
            <a:r>
              <a:rPr lang="en-US" sz="2200" dirty="0">
                <a:solidFill>
                  <a:srgbClr val="1F497D"/>
                </a:solidFill>
                <a:latin typeface="Calibri" panose="020F0502020204030204" pitchFamily="34" charset="0"/>
              </a:rPr>
              <a:t>If it is “Ineligible” the person cannot be hired and can never work in a nursing facility/home.</a:t>
            </a:r>
          </a:p>
          <a:p>
            <a:pPr marL="285750" indent="-285750">
              <a:buFont typeface="Arial" panose="020B0604020202020204" pitchFamily="34" charset="0"/>
              <a:buChar char="•"/>
            </a:pPr>
            <a:endParaRPr lang="en-US" sz="2200" dirty="0">
              <a:solidFill>
                <a:srgbClr val="1F497D"/>
              </a:solidFill>
              <a:latin typeface="Calibri" panose="020F0502020204030204" pitchFamily="34" charset="0"/>
            </a:endParaRPr>
          </a:p>
          <a:p>
            <a:pPr marL="285750" indent="-285750">
              <a:buFont typeface="Arial" panose="020B0604020202020204" pitchFamily="34" charset="0"/>
              <a:buChar char="•"/>
            </a:pPr>
            <a:r>
              <a:rPr lang="en-US" sz="2200" dirty="0">
                <a:solidFill>
                  <a:srgbClr val="1F497D"/>
                </a:solidFill>
                <a:latin typeface="Calibri" panose="020F0502020204030204" pitchFamily="34" charset="0"/>
              </a:rPr>
              <a:t>Follow the instructions in the NOTE section exactly by correcting or adding information requested and </a:t>
            </a:r>
            <a:r>
              <a:rPr lang="en-US" sz="2200" u="sng" dirty="0">
                <a:solidFill>
                  <a:srgbClr val="1F497D"/>
                </a:solidFill>
                <a:latin typeface="Calibri" panose="020F0502020204030204" pitchFamily="34" charset="0"/>
              </a:rPr>
              <a:t>resubmitting an updated inquiry form</a:t>
            </a:r>
            <a:r>
              <a:rPr lang="en-US" sz="2200" dirty="0">
                <a:solidFill>
                  <a:srgbClr val="1F497D"/>
                </a:solidFill>
                <a:latin typeface="Calibri" panose="020F0502020204030204" pitchFamily="34" charset="0"/>
              </a:rPr>
              <a:t> along with any requested documentation.</a:t>
            </a:r>
          </a:p>
          <a:p>
            <a:pPr algn="ctr"/>
            <a:r>
              <a:rPr lang="en-US" sz="2200" dirty="0">
                <a:solidFill>
                  <a:srgbClr val="1F497D"/>
                </a:solidFill>
                <a:latin typeface="Calibri" panose="020F0502020204030204" pitchFamily="34" charset="0"/>
              </a:rPr>
              <a:t> </a:t>
            </a:r>
            <a:r>
              <a:rPr lang="en-US" sz="2200" dirty="0">
                <a:solidFill>
                  <a:srgbClr val="FF0000"/>
                </a:solidFill>
                <a:latin typeface="Calibri" panose="020F0502020204030204" pitchFamily="34" charset="0"/>
              </a:rPr>
              <a:t>(CONTINUED)</a:t>
            </a:r>
          </a:p>
        </p:txBody>
      </p:sp>
      <p:sp>
        <p:nvSpPr>
          <p:cNvPr id="2" name="TextBox 1">
            <a:extLst>
              <a:ext uri="{FF2B5EF4-FFF2-40B4-BE49-F238E27FC236}">
                <a16:creationId xmlns:a16="http://schemas.microsoft.com/office/drawing/2014/main" id="{542B0781-A2D9-48D5-866C-0C23925C5896}"/>
              </a:ext>
            </a:extLst>
          </p:cNvPr>
          <p:cNvSpPr txBox="1"/>
          <p:nvPr/>
        </p:nvSpPr>
        <p:spPr>
          <a:xfrm>
            <a:off x="973332" y="322473"/>
            <a:ext cx="9547037" cy="646331"/>
          </a:xfrm>
          <a:prstGeom prst="rect">
            <a:avLst/>
          </a:prstGeom>
          <a:noFill/>
        </p:spPr>
        <p:txBody>
          <a:bodyPr wrap="none" rtlCol="0">
            <a:spAutoFit/>
          </a:bodyPr>
          <a:lstStyle/>
          <a:p>
            <a:r>
              <a:rPr lang="en-US" sz="3600" b="1" dirty="0">
                <a:solidFill>
                  <a:srgbClr val="2C50A3"/>
                </a:solidFill>
                <a:ea typeface="+mj-ea"/>
                <a:cs typeface="+mj-cs"/>
              </a:rPr>
              <a:t>HOW TO READ THE RESPONSE TO YOUR INQUIRY</a:t>
            </a:r>
          </a:p>
        </p:txBody>
      </p:sp>
    </p:spTree>
    <p:extLst>
      <p:ext uri="{BB962C8B-B14F-4D97-AF65-F5344CB8AC3E}">
        <p14:creationId xmlns:p14="http://schemas.microsoft.com/office/powerpoint/2010/main" val="2209962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lgn="l"/>
            <a:fld id="{E758B3B6-934A-42F1-9A28-3B45637A7D57}" type="slidenum">
              <a:rPr lang="en-US" smtClean="0"/>
              <a:pPr algn="l"/>
              <a:t>28</a:t>
            </a:fld>
            <a:endParaRPr lang="en-US" dirty="0"/>
          </a:p>
        </p:txBody>
      </p:sp>
      <p:sp>
        <p:nvSpPr>
          <p:cNvPr id="5" name="Rectangle 4"/>
          <p:cNvSpPr/>
          <p:nvPr/>
        </p:nvSpPr>
        <p:spPr>
          <a:xfrm>
            <a:off x="534099" y="1035916"/>
            <a:ext cx="11123802" cy="5170646"/>
          </a:xfrm>
          <a:prstGeom prst="rect">
            <a:avLst/>
          </a:prstGeom>
        </p:spPr>
        <p:txBody>
          <a:bodyPr wrap="square">
            <a:spAutoFit/>
          </a:bodyPr>
          <a:lstStyle/>
          <a:p>
            <a:r>
              <a:rPr lang="en-US" sz="2200" dirty="0">
                <a:solidFill>
                  <a:srgbClr val="1F497D"/>
                </a:solidFill>
                <a:latin typeface="Calibri" panose="020F0502020204030204" pitchFamily="34" charset="0"/>
              </a:rPr>
              <a:t> </a:t>
            </a:r>
          </a:p>
          <a:p>
            <a:pPr algn="ctr"/>
            <a:r>
              <a:rPr lang="en-US" sz="2200" dirty="0">
                <a:solidFill>
                  <a:srgbClr val="FF0000"/>
                </a:solidFill>
                <a:latin typeface="Calibri" panose="020F0502020204030204" pitchFamily="34" charset="0"/>
              </a:rPr>
              <a:t>(CONTINUED)</a:t>
            </a:r>
          </a:p>
          <a:p>
            <a:endParaRPr lang="en-US" sz="2200" dirty="0">
              <a:solidFill>
                <a:srgbClr val="1F497D"/>
              </a:solidFill>
              <a:latin typeface="Calibri" panose="020F0502020204030204" pitchFamily="34" charset="0"/>
            </a:endParaRPr>
          </a:p>
          <a:p>
            <a:pPr marL="285750" indent="-285750">
              <a:buFont typeface="Arial" panose="020B0604020202020204" pitchFamily="34" charset="0"/>
              <a:buChar char="•"/>
            </a:pPr>
            <a:r>
              <a:rPr lang="en-US" sz="2200" dirty="0">
                <a:solidFill>
                  <a:srgbClr val="1F497D"/>
                </a:solidFill>
                <a:latin typeface="Calibri" panose="020F0502020204030204" pitchFamily="34" charset="0"/>
              </a:rPr>
              <a:t>The original action requested remains on the inquiry form.  (All information regarding a person’s inquiry should be together on one form.)</a:t>
            </a:r>
          </a:p>
          <a:p>
            <a:pPr marL="285750" indent="-285750">
              <a:buFont typeface="Arial" panose="020B0604020202020204" pitchFamily="34" charset="0"/>
              <a:buChar char="•"/>
            </a:pPr>
            <a:endParaRPr lang="en-US" sz="2200" dirty="0">
              <a:solidFill>
                <a:srgbClr val="1F497D"/>
              </a:solidFill>
              <a:latin typeface="Calibri" panose="020F0502020204030204" pitchFamily="34" charset="0"/>
            </a:endParaRPr>
          </a:p>
          <a:p>
            <a:pPr marL="285750" indent="-285750">
              <a:buFont typeface="Arial" panose="020B0604020202020204" pitchFamily="34" charset="0"/>
              <a:buChar char="•"/>
            </a:pPr>
            <a:r>
              <a:rPr lang="en-US" sz="2200" dirty="0">
                <a:solidFill>
                  <a:srgbClr val="1F497D"/>
                </a:solidFill>
                <a:latin typeface="Calibri" panose="020F0502020204030204" pitchFamily="34" charset="0"/>
              </a:rPr>
              <a:t>Any documentation requested in the response </a:t>
            </a:r>
            <a:r>
              <a:rPr lang="en-US" sz="2200" u="sng" dirty="0">
                <a:solidFill>
                  <a:srgbClr val="1F497D"/>
                </a:solidFill>
                <a:latin typeface="Calibri" panose="020F0502020204030204" pitchFamily="34" charset="0"/>
              </a:rPr>
              <a:t>must</a:t>
            </a:r>
            <a:r>
              <a:rPr lang="en-US" sz="2200" dirty="0">
                <a:solidFill>
                  <a:srgbClr val="1F497D"/>
                </a:solidFill>
                <a:latin typeface="Calibri" panose="020F0502020204030204" pitchFamily="34" charset="0"/>
              </a:rPr>
              <a:t> be included with the resubmitted inquiry form.      </a:t>
            </a:r>
          </a:p>
          <a:p>
            <a:pPr marL="285750" indent="-285750">
              <a:buFont typeface="Arial" panose="020B0604020202020204" pitchFamily="34" charset="0"/>
              <a:buChar char="•"/>
            </a:pPr>
            <a:endParaRPr lang="en-US" sz="2200" dirty="0">
              <a:solidFill>
                <a:srgbClr val="1F497D"/>
              </a:solidFill>
              <a:latin typeface="Calibri" panose="020F0502020204030204" pitchFamily="34" charset="0"/>
            </a:endParaRPr>
          </a:p>
          <a:p>
            <a:pPr marL="285750" indent="-285750">
              <a:buFont typeface="Arial" panose="020B0604020202020204" pitchFamily="34" charset="0"/>
              <a:buChar char="•"/>
            </a:pPr>
            <a:r>
              <a:rPr lang="en-US" sz="2200" dirty="0">
                <a:solidFill>
                  <a:srgbClr val="1F497D"/>
                </a:solidFill>
                <a:latin typeface="Calibri" panose="020F0502020204030204" pitchFamily="34" charset="0"/>
              </a:rPr>
              <a:t>The facility is responsible for obtaining and providing the employee’s information. Please do not instruct an employee or potential employee to contact the Registry. </a:t>
            </a:r>
          </a:p>
          <a:p>
            <a:pPr marL="285750" indent="-285750">
              <a:buFont typeface="Arial" panose="020B0604020202020204" pitchFamily="34" charset="0"/>
              <a:buChar char="•"/>
            </a:pPr>
            <a:endParaRPr lang="en-US" sz="2200" dirty="0">
              <a:solidFill>
                <a:srgbClr val="1F497D"/>
              </a:solidFill>
              <a:latin typeface="Calibri" panose="020F0502020204030204" pitchFamily="34" charset="0"/>
            </a:endParaRPr>
          </a:p>
          <a:p>
            <a:pPr algn="ctr"/>
            <a:r>
              <a:rPr lang="en-US" sz="2200" b="1" dirty="0">
                <a:solidFill>
                  <a:srgbClr val="FF0000"/>
                </a:solidFill>
                <a:latin typeface="Calibri" panose="020F0502020204030204" pitchFamily="34" charset="0"/>
              </a:rPr>
              <a:t>A NAC CANNOT WORK IN YOUR FACILITY UNTIL VERIFIED AS ACTIVE  </a:t>
            </a:r>
          </a:p>
          <a:p>
            <a:pPr marL="285750" indent="-285750">
              <a:buFont typeface="Arial" panose="020B0604020202020204" pitchFamily="34" charset="0"/>
              <a:buChar char="•"/>
            </a:pPr>
            <a:endParaRPr lang="en-US" sz="2200" dirty="0">
              <a:solidFill>
                <a:srgbClr val="1F497D"/>
              </a:solidFill>
              <a:latin typeface="Calibri" panose="020F0502020204030204" pitchFamily="34" charset="0"/>
            </a:endParaRPr>
          </a:p>
          <a:p>
            <a:pPr marL="285750" indent="-285750">
              <a:buFont typeface="Arial" panose="020B0604020202020204" pitchFamily="34" charset="0"/>
              <a:buChar char="•"/>
            </a:pPr>
            <a:endParaRPr lang="en-US" sz="2200" dirty="0"/>
          </a:p>
        </p:txBody>
      </p:sp>
      <p:sp>
        <p:nvSpPr>
          <p:cNvPr id="2" name="TextBox 1">
            <a:extLst>
              <a:ext uri="{FF2B5EF4-FFF2-40B4-BE49-F238E27FC236}">
                <a16:creationId xmlns:a16="http://schemas.microsoft.com/office/drawing/2014/main" id="{542B0781-A2D9-48D5-866C-0C23925C5896}"/>
              </a:ext>
            </a:extLst>
          </p:cNvPr>
          <p:cNvSpPr txBox="1"/>
          <p:nvPr/>
        </p:nvSpPr>
        <p:spPr>
          <a:xfrm>
            <a:off x="973332" y="322473"/>
            <a:ext cx="9547037" cy="646331"/>
          </a:xfrm>
          <a:prstGeom prst="rect">
            <a:avLst/>
          </a:prstGeom>
          <a:noFill/>
        </p:spPr>
        <p:txBody>
          <a:bodyPr wrap="none" rtlCol="0">
            <a:spAutoFit/>
          </a:bodyPr>
          <a:lstStyle/>
          <a:p>
            <a:r>
              <a:rPr lang="en-US" sz="3600" b="1" dirty="0">
                <a:solidFill>
                  <a:srgbClr val="2C50A3"/>
                </a:solidFill>
                <a:ea typeface="+mj-ea"/>
                <a:cs typeface="+mj-cs"/>
              </a:rPr>
              <a:t>HOW TO READ THE RESPONSE TO YOUR INQUIRY</a:t>
            </a:r>
          </a:p>
        </p:txBody>
      </p:sp>
    </p:spTree>
    <p:extLst>
      <p:ext uri="{BB962C8B-B14F-4D97-AF65-F5344CB8AC3E}">
        <p14:creationId xmlns:p14="http://schemas.microsoft.com/office/powerpoint/2010/main" val="22403345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lgn="l"/>
            <a:fld id="{E758B3B6-934A-42F1-9A28-3B45637A7D57}" type="slidenum">
              <a:rPr lang="en-US" smtClean="0"/>
              <a:pPr algn="l"/>
              <a:t>29</a:t>
            </a:fld>
            <a:endParaRPr lang="en-US" dirty="0"/>
          </a:p>
        </p:txBody>
      </p:sp>
      <p:sp>
        <p:nvSpPr>
          <p:cNvPr id="4" name="Rectangle 3"/>
          <p:cNvSpPr/>
          <p:nvPr/>
        </p:nvSpPr>
        <p:spPr>
          <a:xfrm>
            <a:off x="756459" y="1512915"/>
            <a:ext cx="10798232" cy="1785104"/>
          </a:xfrm>
          <a:prstGeom prst="rect">
            <a:avLst/>
          </a:prstGeom>
        </p:spPr>
        <p:txBody>
          <a:bodyPr wrap="square">
            <a:spAutoFit/>
          </a:bodyPr>
          <a:lstStyle/>
          <a:p>
            <a:pPr algn="ctr"/>
            <a:r>
              <a:rPr lang="en-US" sz="2200" dirty="0">
                <a:solidFill>
                  <a:schemeClr val="tx2"/>
                </a:solidFill>
              </a:rPr>
              <a:t>IF YOU HAVE ANY QUESTIONS, </a:t>
            </a:r>
          </a:p>
          <a:p>
            <a:pPr algn="ctr"/>
            <a:r>
              <a:rPr lang="en-US" sz="2200" dirty="0">
                <a:solidFill>
                  <a:schemeClr val="tx2"/>
                </a:solidFill>
              </a:rPr>
              <a:t>PLEASE DON’T HESITATE TO CONTACT US</a:t>
            </a:r>
          </a:p>
          <a:p>
            <a:pPr algn="ctr"/>
            <a:br>
              <a:rPr lang="en-US" sz="2200" dirty="0">
                <a:solidFill>
                  <a:schemeClr val="tx2"/>
                </a:solidFill>
              </a:rPr>
            </a:br>
            <a:r>
              <a:rPr lang="en-US" sz="2200" dirty="0">
                <a:solidFill>
                  <a:schemeClr val="tx2"/>
                </a:solidFill>
              </a:rPr>
              <a:t>Message Line:  (360) 725-2597</a:t>
            </a:r>
            <a:br>
              <a:rPr lang="en-US" sz="2200" dirty="0">
                <a:solidFill>
                  <a:schemeClr val="tx2"/>
                </a:solidFill>
              </a:rPr>
            </a:br>
            <a:r>
              <a:rPr lang="en-US" sz="2200" dirty="0">
                <a:solidFill>
                  <a:schemeClr val="tx2"/>
                </a:solidFill>
              </a:rPr>
              <a:t>E-Mail:  OBRARegistry@dshs.wa.gov</a:t>
            </a:r>
          </a:p>
        </p:txBody>
      </p:sp>
    </p:spTree>
    <p:extLst>
      <p:ext uri="{BB962C8B-B14F-4D97-AF65-F5344CB8AC3E}">
        <p14:creationId xmlns:p14="http://schemas.microsoft.com/office/powerpoint/2010/main" val="59975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7407-EC4A-6B05-4444-A6B71D8294F5}"/>
              </a:ext>
            </a:extLst>
          </p:cNvPr>
          <p:cNvSpPr>
            <a:spLocks noGrp="1"/>
          </p:cNvSpPr>
          <p:nvPr>
            <p:ph type="title"/>
          </p:nvPr>
        </p:nvSpPr>
        <p:spPr>
          <a:xfrm>
            <a:off x="326136" y="1094948"/>
            <a:ext cx="10972800" cy="1325563"/>
          </a:xfrm>
        </p:spPr>
        <p:txBody>
          <a:bodyPr/>
          <a:lstStyle/>
          <a:p>
            <a:r>
              <a:rPr lang="en-US" dirty="0"/>
              <a:t>OBRA Nurse Aide Registry</a:t>
            </a:r>
          </a:p>
        </p:txBody>
      </p:sp>
      <p:sp>
        <p:nvSpPr>
          <p:cNvPr id="3" name="Slide Number Placeholder 2">
            <a:extLst>
              <a:ext uri="{FF2B5EF4-FFF2-40B4-BE49-F238E27FC236}">
                <a16:creationId xmlns:a16="http://schemas.microsoft.com/office/drawing/2014/main" id="{CECB4644-2B96-BC00-F9F1-E7F6BC7CE471}"/>
              </a:ext>
            </a:extLst>
          </p:cNvPr>
          <p:cNvSpPr>
            <a:spLocks noGrp="1"/>
          </p:cNvSpPr>
          <p:nvPr>
            <p:ph type="sldNum" sz="quarter" idx="4"/>
          </p:nvPr>
        </p:nvSpPr>
        <p:spPr/>
        <p:txBody>
          <a:bodyPr/>
          <a:lstStyle/>
          <a:p>
            <a:pPr algn="l"/>
            <a:fld id="{E758B3B6-934A-42F1-9A28-3B45637A7D57}" type="slidenum">
              <a:rPr lang="en-US" smtClean="0"/>
              <a:pPr algn="l"/>
              <a:t>3</a:t>
            </a:fld>
            <a:endParaRPr lang="en-US" dirty="0"/>
          </a:p>
        </p:txBody>
      </p:sp>
      <p:sp>
        <p:nvSpPr>
          <p:cNvPr id="4" name="TextBox 3">
            <a:extLst>
              <a:ext uri="{FF2B5EF4-FFF2-40B4-BE49-F238E27FC236}">
                <a16:creationId xmlns:a16="http://schemas.microsoft.com/office/drawing/2014/main" id="{69CB260B-E20A-098F-AFC7-2B136AA9F77A}"/>
              </a:ext>
            </a:extLst>
          </p:cNvPr>
          <p:cNvSpPr txBox="1"/>
          <p:nvPr/>
        </p:nvSpPr>
        <p:spPr>
          <a:xfrm>
            <a:off x="1458687" y="2420511"/>
            <a:ext cx="9100456" cy="2677656"/>
          </a:xfrm>
          <a:prstGeom prst="rect">
            <a:avLst/>
          </a:prstGeom>
          <a:noFill/>
        </p:spPr>
        <p:txBody>
          <a:bodyPr wrap="square" rtlCol="0">
            <a:spAutoFit/>
          </a:bodyPr>
          <a:lstStyle/>
          <a:p>
            <a:pPr algn="ctr"/>
            <a:r>
              <a:rPr lang="en-US" sz="2200" dirty="0"/>
              <a:t>Open weekdays from 8:00 a.m. to 5:00 p.m.</a:t>
            </a:r>
          </a:p>
          <a:p>
            <a:pPr algn="ctr"/>
            <a:r>
              <a:rPr lang="en-US" sz="2200" dirty="0"/>
              <a:t>Closed Saturdays and Sundays</a:t>
            </a:r>
          </a:p>
          <a:p>
            <a:pPr algn="ctr"/>
            <a:r>
              <a:rPr lang="en-US" sz="2200" dirty="0"/>
              <a:t>Closed State Holidays*</a:t>
            </a:r>
          </a:p>
          <a:p>
            <a:pPr algn="ctr"/>
            <a:r>
              <a:rPr lang="en-US" sz="2200" dirty="0"/>
              <a:t>E-Mail:  </a:t>
            </a:r>
            <a:r>
              <a:rPr lang="en-US" sz="2200" dirty="0">
                <a:hlinkClick r:id="rId2"/>
              </a:rPr>
              <a:t>OBRARegistry@dshs.wa.gov</a:t>
            </a:r>
            <a:endParaRPr lang="en-US" sz="2200" dirty="0"/>
          </a:p>
          <a:p>
            <a:pPr algn="ctr"/>
            <a:r>
              <a:rPr lang="en-US" sz="2200" dirty="0"/>
              <a:t>Message Phone:  (360) 725-2597</a:t>
            </a:r>
          </a:p>
          <a:p>
            <a:pPr algn="ctr"/>
            <a:endParaRPr lang="en-US" sz="2200" dirty="0"/>
          </a:p>
          <a:p>
            <a:pPr algn="ctr"/>
            <a:r>
              <a:rPr lang="en-US" i="1" dirty="0"/>
              <a:t>* Inquiries received after 5:00 p.m. on the business day before a holiday will be processed beginning the business day after the holiday. Normal procedures for effective dates still apply. </a:t>
            </a:r>
          </a:p>
        </p:txBody>
      </p:sp>
    </p:spTree>
    <p:extLst>
      <p:ext uri="{BB962C8B-B14F-4D97-AF65-F5344CB8AC3E}">
        <p14:creationId xmlns:p14="http://schemas.microsoft.com/office/powerpoint/2010/main" val="1254829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What is the OBRA Nurse Aide Registry?</a:t>
            </a:r>
          </a:p>
        </p:txBody>
      </p:sp>
      <p:sp>
        <p:nvSpPr>
          <p:cNvPr id="3" name="Slide Number Placeholder 2"/>
          <p:cNvSpPr>
            <a:spLocks noGrp="1"/>
          </p:cNvSpPr>
          <p:nvPr>
            <p:ph type="sldNum" sz="quarter" idx="4"/>
          </p:nvPr>
        </p:nvSpPr>
        <p:spPr/>
        <p:txBody>
          <a:bodyPr/>
          <a:lstStyle/>
          <a:p>
            <a:pPr algn="l"/>
            <a:fld id="{E758B3B6-934A-42F1-9A28-3B45637A7D57}" type="slidenum">
              <a:rPr lang="en-US" smtClean="0"/>
              <a:pPr algn="l"/>
              <a:t>4</a:t>
            </a:fld>
            <a:endParaRPr lang="en-US" dirty="0"/>
          </a:p>
        </p:txBody>
      </p:sp>
    </p:spTree>
    <p:extLst>
      <p:ext uri="{BB962C8B-B14F-4D97-AF65-F5344CB8AC3E}">
        <p14:creationId xmlns:p14="http://schemas.microsoft.com/office/powerpoint/2010/main" val="4151521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66" y="990790"/>
            <a:ext cx="10894868" cy="876580"/>
          </a:xfrm>
        </p:spPr>
        <p:txBody>
          <a:bodyPr>
            <a:noAutofit/>
          </a:bodyPr>
          <a:lstStyle/>
          <a:p>
            <a:pPr algn="l"/>
            <a:r>
              <a:rPr lang="en-US" sz="2000" dirty="0"/>
              <a:t>The OBRA Nurse Aide Registry ensures NACs working in nursing homes do not go longer than </a:t>
            </a:r>
            <a:r>
              <a:rPr lang="en-US" sz="2000" dirty="0">
                <a:solidFill>
                  <a:srgbClr val="FF0000"/>
                </a:solidFill>
              </a:rPr>
              <a:t>24 months</a:t>
            </a:r>
            <a:r>
              <a:rPr lang="en-US" sz="2000" dirty="0"/>
              <a:t> without at least </a:t>
            </a:r>
            <a:r>
              <a:rPr lang="en-US" sz="2000" dirty="0">
                <a:solidFill>
                  <a:srgbClr val="FF0000"/>
                </a:solidFill>
              </a:rPr>
              <a:t>one shift </a:t>
            </a:r>
            <a:r>
              <a:rPr lang="en-US" sz="2000" dirty="0"/>
              <a:t>of </a:t>
            </a:r>
            <a:r>
              <a:rPr lang="en-US" sz="2000" dirty="0">
                <a:solidFill>
                  <a:srgbClr val="FF0000"/>
                </a:solidFill>
              </a:rPr>
              <a:t>compensated,</a:t>
            </a:r>
            <a:r>
              <a:rPr lang="en-US" sz="2000" dirty="0"/>
              <a:t> </a:t>
            </a:r>
            <a:r>
              <a:rPr lang="en-US" sz="2000" dirty="0">
                <a:solidFill>
                  <a:srgbClr val="FF0000"/>
                </a:solidFill>
              </a:rPr>
              <a:t>NAC nursing-related</a:t>
            </a:r>
            <a:r>
              <a:rPr lang="en-US" sz="2000" dirty="0"/>
              <a:t> duties. </a:t>
            </a:r>
          </a:p>
        </p:txBody>
      </p:sp>
      <p:sp>
        <p:nvSpPr>
          <p:cNvPr id="3" name="Slide Number Placeholder 2"/>
          <p:cNvSpPr>
            <a:spLocks noGrp="1"/>
          </p:cNvSpPr>
          <p:nvPr>
            <p:ph type="sldNum" sz="quarter" idx="4"/>
          </p:nvPr>
        </p:nvSpPr>
        <p:spPr/>
        <p:txBody>
          <a:bodyPr/>
          <a:lstStyle/>
          <a:p>
            <a:pPr algn="l"/>
            <a:fld id="{E758B3B6-934A-42F1-9A28-3B45637A7D57}" type="slidenum">
              <a:rPr lang="en-US" smtClean="0"/>
              <a:pPr algn="l"/>
              <a:t>5</a:t>
            </a:fld>
            <a:endParaRPr lang="en-US" dirty="0"/>
          </a:p>
        </p:txBody>
      </p:sp>
      <p:sp>
        <p:nvSpPr>
          <p:cNvPr id="5" name="TextBox 4">
            <a:extLst>
              <a:ext uri="{FF2B5EF4-FFF2-40B4-BE49-F238E27FC236}">
                <a16:creationId xmlns:a16="http://schemas.microsoft.com/office/drawing/2014/main" id="{F4A00953-45CF-C352-2F50-84714E3D3EAD}"/>
              </a:ext>
            </a:extLst>
          </p:cNvPr>
          <p:cNvSpPr txBox="1"/>
          <p:nvPr/>
        </p:nvSpPr>
        <p:spPr>
          <a:xfrm>
            <a:off x="0" y="219730"/>
            <a:ext cx="12192000" cy="769441"/>
          </a:xfrm>
          <a:prstGeom prst="rect">
            <a:avLst/>
          </a:prstGeom>
          <a:noFill/>
        </p:spPr>
        <p:txBody>
          <a:bodyPr wrap="square">
            <a:spAutoFit/>
          </a:bodyPr>
          <a:lstStyle/>
          <a:p>
            <a:pPr algn="ctr"/>
            <a:r>
              <a:rPr lang="en-US" sz="2200" b="1" dirty="0">
                <a:solidFill>
                  <a:schemeClr val="tx2"/>
                </a:solidFill>
              </a:rPr>
              <a:t>ESTABLISHED BY FEDERAL REGULATION 42 CFR § 483.12  </a:t>
            </a:r>
          </a:p>
          <a:p>
            <a:pPr algn="ctr"/>
            <a:r>
              <a:rPr lang="en-US" sz="2200" b="1" dirty="0">
                <a:solidFill>
                  <a:schemeClr val="tx2"/>
                </a:solidFill>
              </a:rPr>
              <a:t>“FREEDOM FROM ABUSE, NEGLECT, AND EXPLOITATION”</a:t>
            </a:r>
          </a:p>
        </p:txBody>
      </p:sp>
      <p:sp>
        <p:nvSpPr>
          <p:cNvPr id="4" name="Content Placeholder 2">
            <a:extLst>
              <a:ext uri="{FF2B5EF4-FFF2-40B4-BE49-F238E27FC236}">
                <a16:creationId xmlns:a16="http://schemas.microsoft.com/office/drawing/2014/main" id="{623FD28F-EAD8-BBEB-CE29-E3ED101E4A61}"/>
              </a:ext>
            </a:extLst>
          </p:cNvPr>
          <p:cNvSpPr txBox="1">
            <a:spLocks/>
          </p:cNvSpPr>
          <p:nvPr/>
        </p:nvSpPr>
        <p:spPr>
          <a:xfrm>
            <a:off x="1435608" y="1756499"/>
            <a:ext cx="10107826" cy="415842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solidFill>
                  <a:srgbClr val="FF0000"/>
                </a:solidFill>
              </a:rPr>
              <a:t>at least one shift</a:t>
            </a:r>
          </a:p>
          <a:p>
            <a:r>
              <a:rPr lang="en-US" sz="2000" b="1" dirty="0">
                <a:solidFill>
                  <a:srgbClr val="FF0000"/>
                </a:solidFill>
              </a:rPr>
              <a:t>every 24 months</a:t>
            </a:r>
          </a:p>
          <a:p>
            <a:r>
              <a:rPr lang="en-US" sz="2000" b="1" dirty="0">
                <a:solidFill>
                  <a:srgbClr val="FF0000"/>
                </a:solidFill>
              </a:rPr>
              <a:t>for compensation </a:t>
            </a:r>
          </a:p>
          <a:p>
            <a:pPr lvl="1">
              <a:lnSpc>
                <a:spcPct val="100000"/>
              </a:lnSpc>
            </a:pPr>
            <a:r>
              <a:rPr lang="en-US" sz="2000" dirty="0"/>
              <a:t>money, transportation costs (gas, bus fare, etc.), meals, lodging, etc. </a:t>
            </a:r>
          </a:p>
          <a:p>
            <a:r>
              <a:rPr lang="en-US" sz="2000" b="1" dirty="0">
                <a:solidFill>
                  <a:srgbClr val="FF0000"/>
                </a:solidFill>
              </a:rPr>
              <a:t>providing qualifying NAC nursing/nursing related services </a:t>
            </a:r>
          </a:p>
          <a:p>
            <a:pPr marL="457200" lvl="1" indent="0">
              <a:lnSpc>
                <a:spcPct val="110000"/>
              </a:lnSpc>
              <a:buNone/>
            </a:pPr>
            <a:r>
              <a:rPr lang="en-US" sz="2000" dirty="0"/>
              <a:t>Can be in hospital, home health, adult family homes, assisted living, private care, etc.: </a:t>
            </a:r>
          </a:p>
          <a:p>
            <a:pPr lvl="1">
              <a:lnSpc>
                <a:spcPct val="110000"/>
              </a:lnSpc>
            </a:pPr>
            <a:r>
              <a:rPr lang="en-US" sz="2000" dirty="0"/>
              <a:t>Personal hygiene (bathing, dressing, grooming, oral care)</a:t>
            </a:r>
          </a:p>
          <a:p>
            <a:pPr lvl="1">
              <a:lnSpc>
                <a:spcPct val="110000"/>
              </a:lnSpc>
            </a:pPr>
            <a:r>
              <a:rPr lang="en-US" sz="2000" dirty="0"/>
              <a:t>Mobility (transfer and ambulation)</a:t>
            </a:r>
          </a:p>
          <a:p>
            <a:pPr lvl="1">
              <a:lnSpc>
                <a:spcPct val="110000"/>
              </a:lnSpc>
            </a:pPr>
            <a:r>
              <a:rPr lang="en-US" sz="2000" dirty="0"/>
              <a:t>Continence management</a:t>
            </a:r>
          </a:p>
          <a:p>
            <a:pPr lvl="1">
              <a:lnSpc>
                <a:spcPct val="110000"/>
              </a:lnSpc>
            </a:pPr>
            <a:r>
              <a:rPr lang="en-US" sz="2000" dirty="0"/>
              <a:t>Feeding assistance</a:t>
            </a:r>
          </a:p>
          <a:p>
            <a:pPr lvl="3"/>
            <a:endParaRPr lang="en-US" sz="2000" dirty="0"/>
          </a:p>
          <a:p>
            <a:pPr marL="0" indent="0">
              <a:buFont typeface="Arial" panose="020B0604020202020204" pitchFamily="34" charset="0"/>
              <a:buNone/>
            </a:pPr>
            <a:endParaRPr lang="en-US" sz="2000" b="0" dirty="0"/>
          </a:p>
        </p:txBody>
      </p:sp>
    </p:spTree>
    <p:extLst>
      <p:ext uri="{BB962C8B-B14F-4D97-AF65-F5344CB8AC3E}">
        <p14:creationId xmlns:p14="http://schemas.microsoft.com/office/powerpoint/2010/main" val="364612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904" y="2103437"/>
            <a:ext cx="11207496" cy="1325563"/>
          </a:xfrm>
        </p:spPr>
        <p:txBody>
          <a:bodyPr>
            <a:noAutofit/>
          </a:bodyPr>
          <a:lstStyle/>
          <a:p>
            <a:r>
              <a:rPr lang="en-US" sz="4800" dirty="0"/>
              <a:t>What the OBRA Nurse Aide Registry IS NOT</a:t>
            </a:r>
          </a:p>
        </p:txBody>
      </p:sp>
      <p:sp>
        <p:nvSpPr>
          <p:cNvPr id="3" name="Slide Number Placeholder 2"/>
          <p:cNvSpPr>
            <a:spLocks noGrp="1"/>
          </p:cNvSpPr>
          <p:nvPr>
            <p:ph type="sldNum" sz="quarter" idx="4"/>
          </p:nvPr>
        </p:nvSpPr>
        <p:spPr/>
        <p:txBody>
          <a:bodyPr/>
          <a:lstStyle/>
          <a:p>
            <a:pPr algn="l"/>
            <a:fld id="{E758B3B6-934A-42F1-9A28-3B45637A7D57}" type="slidenum">
              <a:rPr lang="en-US" smtClean="0"/>
              <a:pPr algn="l"/>
              <a:t>6</a:t>
            </a:fld>
            <a:endParaRPr lang="en-US" dirty="0"/>
          </a:p>
        </p:txBody>
      </p:sp>
    </p:spTree>
    <p:extLst>
      <p:ext uri="{BB962C8B-B14F-4D97-AF65-F5344CB8AC3E}">
        <p14:creationId xmlns:p14="http://schemas.microsoft.com/office/powerpoint/2010/main" val="4222482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283" y="635085"/>
            <a:ext cx="10991850" cy="3521279"/>
          </a:xfrm>
        </p:spPr>
        <p:txBody>
          <a:bodyPr>
            <a:noAutofit/>
          </a:bodyPr>
          <a:lstStyle/>
          <a:p>
            <a:pPr lvl="1"/>
            <a:endParaRPr lang="en-US" sz="2200" dirty="0"/>
          </a:p>
          <a:p>
            <a:pPr lvl="1"/>
            <a:r>
              <a:rPr lang="en-US" sz="2200" dirty="0">
                <a:solidFill>
                  <a:schemeClr val="tx2"/>
                </a:solidFill>
              </a:rPr>
              <a:t>The OBRA Registry is </a:t>
            </a:r>
            <a:r>
              <a:rPr lang="en-US" sz="2200" u="sng" dirty="0">
                <a:solidFill>
                  <a:schemeClr val="tx2"/>
                </a:solidFill>
              </a:rPr>
              <a:t>NOT</a:t>
            </a:r>
            <a:r>
              <a:rPr lang="en-US" sz="2200" dirty="0">
                <a:solidFill>
                  <a:schemeClr val="tx2"/>
                </a:solidFill>
              </a:rPr>
              <a:t> involved in the licensing, credentialing, or testing of NACs. </a:t>
            </a:r>
          </a:p>
          <a:p>
            <a:pPr marL="457200" lvl="1" indent="0">
              <a:buNone/>
            </a:pPr>
            <a:endParaRPr lang="en-US" sz="2200" dirty="0">
              <a:solidFill>
                <a:schemeClr val="tx2"/>
              </a:solidFill>
            </a:endParaRPr>
          </a:p>
          <a:p>
            <a:pPr lvl="1"/>
            <a:r>
              <a:rPr lang="en-US" sz="2200" dirty="0">
                <a:solidFill>
                  <a:schemeClr val="tx2"/>
                </a:solidFill>
              </a:rPr>
              <a:t>The OBRA Registry is </a:t>
            </a:r>
            <a:r>
              <a:rPr lang="en-US" sz="2200" u="sng" dirty="0">
                <a:solidFill>
                  <a:schemeClr val="tx2"/>
                </a:solidFill>
              </a:rPr>
              <a:t>NOT</a:t>
            </a:r>
            <a:r>
              <a:rPr lang="en-US" sz="2200" dirty="0">
                <a:solidFill>
                  <a:schemeClr val="tx2"/>
                </a:solidFill>
              </a:rPr>
              <a:t> part of the Department of Health or their licensing/credentialing function.</a:t>
            </a:r>
          </a:p>
          <a:p>
            <a:pPr lvl="1"/>
            <a:endParaRPr lang="en-US" sz="2200" dirty="0">
              <a:solidFill>
                <a:schemeClr val="tx2"/>
              </a:solidFill>
            </a:endParaRPr>
          </a:p>
          <a:p>
            <a:pPr lvl="1"/>
            <a:r>
              <a:rPr lang="en-US" sz="2200" dirty="0">
                <a:solidFill>
                  <a:schemeClr val="tx2"/>
                </a:solidFill>
              </a:rPr>
              <a:t>The status of an NAC on the OBRA Registry is </a:t>
            </a:r>
            <a:r>
              <a:rPr lang="en-US" sz="2200" u="sng" dirty="0">
                <a:solidFill>
                  <a:schemeClr val="tx2"/>
                </a:solidFill>
              </a:rPr>
              <a:t>NOT</a:t>
            </a:r>
            <a:r>
              <a:rPr lang="en-US" sz="2200" dirty="0">
                <a:solidFill>
                  <a:schemeClr val="tx2"/>
                </a:solidFill>
              </a:rPr>
              <a:t> influenced by the status of their license/credential at the Department of Health, and vice-versa.</a:t>
            </a:r>
          </a:p>
          <a:p>
            <a:pPr marL="457200" lvl="1" indent="0">
              <a:buNone/>
            </a:pPr>
            <a:r>
              <a:rPr lang="en-US" sz="2200" dirty="0"/>
              <a:t> </a:t>
            </a:r>
          </a:p>
        </p:txBody>
      </p:sp>
      <p:sp>
        <p:nvSpPr>
          <p:cNvPr id="4" name="Slide Number Placeholder 3"/>
          <p:cNvSpPr>
            <a:spLocks noGrp="1"/>
          </p:cNvSpPr>
          <p:nvPr>
            <p:ph type="sldNum" sz="quarter" idx="4"/>
          </p:nvPr>
        </p:nvSpPr>
        <p:spPr/>
        <p:txBody>
          <a:bodyPr/>
          <a:lstStyle/>
          <a:p>
            <a:pPr algn="l"/>
            <a:r>
              <a:rPr lang="en-US" dirty="0"/>
              <a:t>I</a:t>
            </a:r>
          </a:p>
        </p:txBody>
      </p:sp>
    </p:spTree>
    <p:extLst>
      <p:ext uri="{BB962C8B-B14F-4D97-AF65-F5344CB8AC3E}">
        <p14:creationId xmlns:p14="http://schemas.microsoft.com/office/powerpoint/2010/main" val="439077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034" y="837925"/>
            <a:ext cx="10972800" cy="1325563"/>
          </a:xfrm>
        </p:spPr>
        <p:txBody>
          <a:bodyPr>
            <a:noAutofit/>
          </a:bodyPr>
          <a:lstStyle/>
          <a:p>
            <a:r>
              <a:rPr lang="en-US" sz="3200" dirty="0"/>
              <a:t>THE NURSING ASSISTANT </a:t>
            </a:r>
            <a:br>
              <a:rPr lang="en-US" sz="3200" dirty="0"/>
            </a:br>
            <a:r>
              <a:rPr lang="en-US" sz="3200" dirty="0"/>
              <a:t>REGISTRY INQUIRY FORM</a:t>
            </a:r>
            <a:br>
              <a:rPr lang="en-US" sz="3200" dirty="0"/>
            </a:br>
            <a:r>
              <a:rPr lang="en-US" sz="3200" dirty="0"/>
              <a:t>(Inquiry Form)</a:t>
            </a:r>
          </a:p>
        </p:txBody>
      </p:sp>
      <p:sp>
        <p:nvSpPr>
          <p:cNvPr id="3" name="Slide Number Placeholder 2"/>
          <p:cNvSpPr>
            <a:spLocks noGrp="1"/>
          </p:cNvSpPr>
          <p:nvPr>
            <p:ph type="sldNum" sz="quarter" idx="4"/>
          </p:nvPr>
        </p:nvSpPr>
        <p:spPr/>
        <p:txBody>
          <a:bodyPr/>
          <a:lstStyle/>
          <a:p>
            <a:pPr algn="l"/>
            <a:fld id="{E758B3B6-934A-42F1-9A28-3B45637A7D57}" type="slidenum">
              <a:rPr lang="en-US" smtClean="0"/>
              <a:pPr algn="l"/>
              <a:t>8</a:t>
            </a:fld>
            <a:endParaRPr lang="en-US" dirty="0"/>
          </a:p>
        </p:txBody>
      </p:sp>
      <p:sp>
        <p:nvSpPr>
          <p:cNvPr id="4" name="Content Placeholder 2"/>
          <p:cNvSpPr txBox="1">
            <a:spLocks/>
          </p:cNvSpPr>
          <p:nvPr/>
        </p:nvSpPr>
        <p:spPr>
          <a:xfrm>
            <a:off x="1517187" y="2753931"/>
            <a:ext cx="9057767" cy="2424589"/>
          </a:xfrm>
          <a:prstGeom prst="rect">
            <a:avLst/>
          </a:prstGeom>
          <a:ln>
            <a:no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0" dirty="0">
                <a:solidFill>
                  <a:srgbClr val="2C50A3"/>
                </a:solidFill>
              </a:rPr>
              <a:t>Allow at least two business days for a response to your submission.</a:t>
            </a:r>
          </a:p>
          <a:p>
            <a:r>
              <a:rPr lang="en-US" sz="2200" b="0" dirty="0">
                <a:solidFill>
                  <a:srgbClr val="2C50A3"/>
                </a:solidFill>
              </a:rPr>
              <a:t>It is against federal regulations for an NAC to be hired as an NAC without an inquiry being submitted and verification being received as active on the OBRA Registry.  </a:t>
            </a:r>
          </a:p>
          <a:p>
            <a:r>
              <a:rPr lang="en-US" sz="2200" b="0" dirty="0">
                <a:solidFill>
                  <a:srgbClr val="2C50A3"/>
                </a:solidFill>
              </a:rPr>
              <a:t>An employee cannot begin working for a facility until the date verified by the OBRA Registry.  There is NO provisional employment allowed in nursing facilities/homes.  </a:t>
            </a:r>
          </a:p>
        </p:txBody>
      </p:sp>
    </p:spTree>
    <p:extLst>
      <p:ext uri="{BB962C8B-B14F-4D97-AF65-F5344CB8AC3E}">
        <p14:creationId xmlns:p14="http://schemas.microsoft.com/office/powerpoint/2010/main" val="3777971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59" y="365125"/>
            <a:ext cx="11561523" cy="1325563"/>
          </a:xfrm>
        </p:spPr>
        <p:txBody>
          <a:bodyPr>
            <a:noAutofit/>
          </a:bodyPr>
          <a:lstStyle/>
          <a:p>
            <a:pPr algn="ctr"/>
            <a:r>
              <a:rPr lang="en-US" sz="3200" dirty="0"/>
              <a:t>THE FACILITY MUST SUBMIT AN </a:t>
            </a:r>
            <a:br>
              <a:rPr lang="en-US" sz="3200" dirty="0"/>
            </a:br>
            <a:r>
              <a:rPr lang="en-US" sz="3200" dirty="0"/>
              <a:t>INQUIRY FORM FOR</a:t>
            </a:r>
          </a:p>
        </p:txBody>
      </p:sp>
      <p:sp>
        <p:nvSpPr>
          <p:cNvPr id="4" name="Slide Number Placeholder 3"/>
          <p:cNvSpPr>
            <a:spLocks noGrp="1"/>
          </p:cNvSpPr>
          <p:nvPr>
            <p:ph type="sldNum" sz="quarter" idx="4"/>
          </p:nvPr>
        </p:nvSpPr>
        <p:spPr/>
        <p:txBody>
          <a:bodyPr/>
          <a:lstStyle/>
          <a:p>
            <a:pPr algn="l"/>
            <a:fld id="{E758B3B6-934A-42F1-9A28-3B45637A7D57}" type="slidenum">
              <a:rPr lang="en-US" smtClean="0"/>
              <a:pPr algn="l"/>
              <a:t>9</a:t>
            </a:fld>
            <a:endParaRPr lang="en-US" dirty="0"/>
          </a:p>
        </p:txBody>
      </p:sp>
      <p:sp>
        <p:nvSpPr>
          <p:cNvPr id="5" name="Content Placeholder 4"/>
          <p:cNvSpPr>
            <a:spLocks noGrp="1"/>
          </p:cNvSpPr>
          <p:nvPr>
            <p:ph idx="1"/>
          </p:nvPr>
        </p:nvSpPr>
        <p:spPr>
          <a:xfrm>
            <a:off x="4370397" y="2269848"/>
            <a:ext cx="6645946" cy="3257262"/>
          </a:xfrm>
        </p:spPr>
        <p:txBody>
          <a:bodyPr>
            <a:normAutofit/>
          </a:bodyPr>
          <a:lstStyle/>
          <a:p>
            <a:r>
              <a:rPr lang="en-US" sz="3200" b="0" dirty="0"/>
              <a:t>New Employee</a:t>
            </a:r>
          </a:p>
          <a:p>
            <a:r>
              <a:rPr lang="en-US" sz="3200" b="0" dirty="0"/>
              <a:t>Employee Renewal</a:t>
            </a:r>
          </a:p>
          <a:p>
            <a:r>
              <a:rPr lang="en-US" sz="3200" b="0" dirty="0"/>
              <a:t>Employee Termination</a:t>
            </a:r>
          </a:p>
        </p:txBody>
      </p:sp>
    </p:spTree>
    <p:extLst>
      <p:ext uri="{BB962C8B-B14F-4D97-AF65-F5344CB8AC3E}">
        <p14:creationId xmlns:p14="http://schemas.microsoft.com/office/powerpoint/2010/main" val="279653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_New_Template_2019.potx [Read-Only]" id="{208C5A62-48E7-4086-B55F-1033AF0E449F}" vid="{D84C9297-C89C-461D-BE6C-F72E32A88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40B348BA97D84AABF8AA67B69E8C75" ma:contentTypeVersion="0" ma:contentTypeDescription="Create a new document." ma:contentTypeScope="" ma:versionID="6fbf52b506206150957e955d93f82fd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5DAB90-49E4-4BA3-923C-88B175CD39A0}">
  <ds:schemaRefs>
    <ds:schemaRef ds:uri="http://www.w3.org/XML/1998/namespace"/>
    <ds:schemaRef ds:uri="http://schemas.microsoft.com/office/2006/metadata/properties"/>
    <ds:schemaRef ds:uri="http://schemas.openxmlformats.org/package/2006/metadata/core-properties"/>
    <ds:schemaRef ds:uri="http://schemas.microsoft.com/office/2006/documentManagement/types"/>
    <ds:schemaRef ds:uri="http://purl.org/dc/dcmitype/"/>
    <ds:schemaRef ds:uri="http://purl.org/dc/elements/1.1/"/>
    <ds:schemaRef ds:uri="http://purl.org/dc/terms/"/>
    <ds:schemaRef ds:uri="http://schemas.microsoft.com/office/infopath/2007/PartnerControls"/>
  </ds:schemaRefs>
</ds:datastoreItem>
</file>

<file path=customXml/itemProps2.xml><?xml version="1.0" encoding="utf-8"?>
<ds:datastoreItem xmlns:ds="http://schemas.openxmlformats.org/officeDocument/2006/customXml" ds:itemID="{46FD9BBC-6A26-4EA8-9FFB-C816B1868899}">
  <ds:schemaRefs>
    <ds:schemaRef ds:uri="http://schemas.microsoft.com/sharepoint/v3/contenttype/forms"/>
  </ds:schemaRefs>
</ds:datastoreItem>
</file>

<file path=customXml/itemProps3.xml><?xml version="1.0" encoding="utf-8"?>
<ds:datastoreItem xmlns:ds="http://schemas.openxmlformats.org/officeDocument/2006/customXml" ds:itemID="{270E3633-8E5F-4777-BD8A-4B4762E1B1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DSHS_PowerPoint_Template_2019</Template>
  <TotalTime>1683</TotalTime>
  <Words>1676</Words>
  <Application>Microsoft Office PowerPoint</Application>
  <PresentationFormat>Widescreen</PresentationFormat>
  <Paragraphs>213</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OBRA NURSE AIDE REGISTRY</vt:lpstr>
      <vt:lpstr>AT THE END OF THIS PRESENTATION, YOU WILL BE ABLE TO</vt:lpstr>
      <vt:lpstr>OBRA Nurse Aide Registry</vt:lpstr>
      <vt:lpstr>What is the OBRA Nurse Aide Registry?</vt:lpstr>
      <vt:lpstr>The OBRA Nurse Aide Registry ensures NACs working in nursing homes do not go longer than 24 months without at least one shift of compensated, NAC nursing-related duties. </vt:lpstr>
      <vt:lpstr>What the OBRA Nurse Aide Registry IS NOT</vt:lpstr>
      <vt:lpstr>PowerPoint Presentation</vt:lpstr>
      <vt:lpstr>THE NURSING ASSISTANT  REGISTRY INQUIRY FORM (Inquiry Form)</vt:lpstr>
      <vt:lpstr>THE FACILITY MUST SUBMIT AN  INQUIRY FORM FOR</vt:lpstr>
      <vt:lpstr>Inquiry Form – NEW EMPLOYEE</vt:lpstr>
      <vt:lpstr>PowerPoint Presentation</vt:lpstr>
      <vt:lpstr>Inquiry Form – RENEWAL</vt:lpstr>
      <vt:lpstr>PowerPoint Presentation</vt:lpstr>
      <vt:lpstr>Inquiry Form – TERMINATION</vt:lpstr>
      <vt:lpstr>PowerPoint Presentation</vt:lpstr>
      <vt:lpstr>Inquiry Form – COMBINING NAMES ON FORMS </vt:lpstr>
      <vt:lpstr>PowerPoint Presentation</vt:lpstr>
      <vt:lpstr>Employer Information Needed to Complete Form</vt:lpstr>
      <vt:lpstr>WHERE TO SUBMIT INQUIRY FORMS</vt:lpstr>
      <vt:lpstr>Employee/NAC Information Needed to Complete Form</vt:lpstr>
      <vt:lpstr>WORK HISTORY</vt:lpstr>
      <vt:lpstr>COMMON REASONS NAC  INQUIRIES ARE NOT VERIFIED </vt:lpstr>
      <vt:lpstr>INQUIRIES WILL BE RETURNED FOR THE FOLLOWING REASONS: </vt:lpstr>
      <vt:lpstr>INQUIRIES WILL BE RETURNED FOR THE FOLLOWING REASONS:  (continued)</vt:lpstr>
      <vt:lpstr>THINGS TO REMEMBER</vt:lpstr>
      <vt:lpstr>RESUBMITTING INQUIRY FORM FOR A RETURNED UNVERIFIED INQUIRY </vt:lpstr>
      <vt:lpstr>PowerPoint Presentation</vt:lpstr>
      <vt:lpstr>PowerPoint Presentation</vt:lpstr>
      <vt:lpstr>PowerPoint Presentation</vt:lpstr>
    </vt:vector>
  </TitlesOfParts>
  <Company>Washington State DSHS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Richter, Anne G (DSHS/ALTSA/RCS)</dc:creator>
  <cp:lastModifiedBy>Dickey, Pamela J (DSHS/ALTSA/RCS)</cp:lastModifiedBy>
  <cp:revision>98</cp:revision>
  <dcterms:created xsi:type="dcterms:W3CDTF">2021-04-21T18:49:18Z</dcterms:created>
  <dcterms:modified xsi:type="dcterms:W3CDTF">2023-04-21T21:55:12Z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0x0101006D40B348BA97D84AABF8AA67B69E8C75</vt:lpwstr>
  </property>
</Properties>
</file>