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9" r:id="rId4"/>
    <p:sldId id="262" r:id="rId5"/>
    <p:sldId id="263" r:id="rId6"/>
    <p:sldId id="270" r:id="rId7"/>
    <p:sldId id="264" r:id="rId8"/>
    <p:sldId id="265" r:id="rId9"/>
    <p:sldId id="267" r:id="rId10"/>
    <p:sldId id="266" r:id="rId11"/>
    <p:sldId id="268" r:id="rId12"/>
    <p:sldId id="269" r:id="rId13"/>
    <p:sldId id="271" r:id="rId14"/>
    <p:sldId id="260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19C"/>
    <a:srgbClr val="5986A1"/>
    <a:srgbClr val="5A88A4"/>
    <a:srgbClr val="6490AA"/>
    <a:srgbClr val="799BC5"/>
    <a:srgbClr val="648CBC"/>
    <a:srgbClr val="6E93C0"/>
    <a:srgbClr val="6F7CBF"/>
    <a:srgbClr val="4771A3"/>
    <a:srgbClr val="446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2015 Baseline IISP Sample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summary'!$A$25:$A$27</c:f>
              <c:strCache>
                <c:ptCount val="3"/>
                <c:pt idx="0">
                  <c:v>Total IISP Sample</c:v>
                </c:pt>
                <c:pt idx="1">
                  <c:v>IISPs submitted</c:v>
                </c:pt>
                <c:pt idx="2">
                  <c:v>Summary of goal progress/habilitation submitted</c:v>
                </c:pt>
              </c:strCache>
            </c:strRef>
          </c:cat>
          <c:val>
            <c:numRef>
              <c:f>'Data summary'!$B$25:$B$27</c:f>
              <c:numCache>
                <c:formatCode>General</c:formatCode>
                <c:ptCount val="3"/>
                <c:pt idx="0">
                  <c:v>340</c:v>
                </c:pt>
                <c:pt idx="1">
                  <c:v>293</c:v>
                </c:pt>
                <c:pt idx="2">
                  <c:v>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691184"/>
        <c:axId val="2072694992"/>
      </c:barChart>
      <c:catAx>
        <c:axId val="207269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2694992"/>
        <c:crosses val="autoZero"/>
        <c:auto val="1"/>
        <c:lblAlgn val="ctr"/>
        <c:lblOffset val="100"/>
        <c:noMultiLvlLbl val="0"/>
      </c:catAx>
      <c:valAx>
        <c:axId val="2072694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72691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2015 Baseline Habilitative</a:t>
            </a:r>
            <a:r>
              <a:rPr lang="en-US" baseline="0"/>
              <a:t> Goal Activity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1"/>
              </a:solidFill>
            </a:ln>
          </c:spPr>
          <c:invertIfNegative val="0"/>
          <c:dPt>
            <c:idx val="3"/>
            <c:invertIfNegative val="0"/>
            <c:bubble3D val="0"/>
            <c:spPr>
              <a:pattFill prst="smGrid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summary'!$A$29:$A$31</c:f>
              <c:strCache>
                <c:ptCount val="3"/>
                <c:pt idx="0">
                  <c:v>Submissions including evidence of habilitation without measurable activity</c:v>
                </c:pt>
                <c:pt idx="1">
                  <c:v>Sample size demonstrating measurable habilitative goal activity</c:v>
                </c:pt>
                <c:pt idx="2">
                  <c:v>Submissions demonstrating measurable habilitative goal activity</c:v>
                </c:pt>
              </c:strCache>
            </c:strRef>
          </c:cat>
          <c:val>
            <c:numRef>
              <c:f>'Data summary'!$B$29:$B$31</c:f>
              <c:numCache>
                <c:formatCode>0%</c:formatCode>
                <c:ptCount val="3"/>
                <c:pt idx="0">
                  <c:v>0.56387665198237891</c:v>
                </c:pt>
                <c:pt idx="1">
                  <c:v>0.31</c:v>
                </c:pt>
                <c:pt idx="2">
                  <c:v>0.40088105726872247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693904"/>
        <c:axId val="2072697712"/>
      </c:barChart>
      <c:catAx>
        <c:axId val="207269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2697712"/>
        <c:crosses val="autoZero"/>
        <c:auto val="1"/>
        <c:lblAlgn val="ctr"/>
        <c:lblOffset val="100"/>
        <c:noMultiLvlLbl val="0"/>
      </c:catAx>
      <c:valAx>
        <c:axId val="20726977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0726939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Progress Necessary to </a:t>
            </a:r>
            <a:r>
              <a:rPr lang="en-US" dirty="0" smtClean="0"/>
              <a:t>Meet</a:t>
            </a:r>
            <a:r>
              <a:rPr lang="en-US" baseline="0" dirty="0" smtClean="0"/>
              <a:t> Goal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pattFill prst="smGrid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1750">
                <a:prstDash val="dashDot"/>
                <a:tailEnd type="triangle"/>
              </a:ln>
            </c:spPr>
            <c:trendlineType val="linear"/>
            <c:dispRSqr val="0"/>
            <c:dispEq val="0"/>
          </c:trendline>
          <c:cat>
            <c:strRef>
              <c:f>'Data summary'!$A$31:$A$32</c:f>
              <c:strCache>
                <c:ptCount val="2"/>
                <c:pt idx="0">
                  <c:v>Submissions demonstrating measurable habilitative goal activity</c:v>
                </c:pt>
                <c:pt idx="1">
                  <c:v>Strategic Objective Goal</c:v>
                </c:pt>
              </c:strCache>
            </c:strRef>
          </c:cat>
          <c:val>
            <c:numRef>
              <c:f>'Data summary'!$B$31:$B$32</c:f>
              <c:numCache>
                <c:formatCode>0%</c:formatCode>
                <c:ptCount val="2"/>
                <c:pt idx="0">
                  <c:v>0.40088105726872247</c:v>
                </c:pt>
                <c:pt idx="1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698256"/>
        <c:axId val="2072699888"/>
      </c:barChart>
      <c:catAx>
        <c:axId val="207269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2699888"/>
        <c:crosses val="autoZero"/>
        <c:auto val="1"/>
        <c:lblAlgn val="ctr"/>
        <c:lblOffset val="100"/>
        <c:noMultiLvlLbl val="0"/>
      </c:catAx>
      <c:valAx>
        <c:axId val="20726998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072698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IISP Training as of 3/10/16</a:t>
            </a:r>
          </a:p>
          <a:p>
            <a:pPr>
              <a:defRPr/>
            </a:pPr>
            <a:endParaRPr lang="en-US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'Training Summary'!$F$3:$F$5</c:f>
              <c:strCache>
                <c:ptCount val="3"/>
                <c:pt idx="0">
                  <c:v>Agencies with at least 1 staff trained </c:v>
                </c:pt>
                <c:pt idx="1">
                  <c:v>Agencies with at least 1 staff registered to be trained</c:v>
                </c:pt>
                <c:pt idx="2">
                  <c:v>Agencies not yet trained / registered</c:v>
                </c:pt>
              </c:strCache>
            </c:strRef>
          </c:cat>
          <c:val>
            <c:numRef>
              <c:f>'Training Summary'!$G$3:$G$5</c:f>
              <c:numCache>
                <c:formatCode>General</c:formatCode>
                <c:ptCount val="3"/>
                <c:pt idx="0">
                  <c:v>93</c:v>
                </c:pt>
                <c:pt idx="1">
                  <c:v>1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Template</a:t>
            </a:r>
            <a:r>
              <a:rPr lang="en-US" baseline="0" dirty="0"/>
              <a:t> </a:t>
            </a:r>
            <a:r>
              <a:rPr lang="en-US" baseline="0" dirty="0" smtClean="0"/>
              <a:t>utilization </a:t>
            </a:r>
            <a:r>
              <a:rPr lang="en-US" baseline="0" dirty="0"/>
              <a:t>and Training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'Data summary'!$A$20:$A$23</c:f>
              <c:strCache>
                <c:ptCount val="4"/>
                <c:pt idx="0">
                  <c:v>IISPs using template / no training</c:v>
                </c:pt>
                <c:pt idx="1">
                  <c:v>Author attended training prior to writing plan</c:v>
                </c:pt>
                <c:pt idx="2">
                  <c:v>Author attended training prior to writing plan &amp; used template</c:v>
                </c:pt>
                <c:pt idx="3">
                  <c:v>No training attended prior to plan written and no template used </c:v>
                </c:pt>
              </c:strCache>
            </c:strRef>
          </c:cat>
          <c:val>
            <c:numRef>
              <c:f>'Data summary'!$B$20:$B$23</c:f>
              <c:numCache>
                <c:formatCode>General</c:formatCode>
                <c:ptCount val="4"/>
                <c:pt idx="0">
                  <c:v>31</c:v>
                </c:pt>
                <c:pt idx="1">
                  <c:v>15</c:v>
                </c:pt>
                <c:pt idx="2">
                  <c:v>10</c:v>
                </c:pt>
                <c:pt idx="3">
                  <c:v>237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166666666666672"/>
          <c:y val="0.23060914260717411"/>
          <c:w val="0.34722222222222221"/>
          <c:h val="0.6821843102945465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Effect of Template use and Training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summary'!$G$2</c:f>
              <c:strCache>
                <c:ptCount val="1"/>
                <c:pt idx="0">
                  <c:v>Total % compliant</c:v>
                </c:pt>
              </c:strCache>
            </c:strRef>
          </c:tx>
          <c:invertIfNegative val="0"/>
          <c:cat>
            <c:strRef>
              <c:f>'Data summary'!$A$5:$A$10</c:f>
              <c:strCache>
                <c:ptCount val="6"/>
                <c:pt idx="0">
                  <c:v>At least 4 of 5 goal requirements met (score 1 or more) </c:v>
                </c:pt>
                <c:pt idx="1">
                  <c:v>Included an assment of risk (score 1 or more)</c:v>
                </c:pt>
                <c:pt idx="2">
                  <c:v>One Page risk summary (not required until 1/1/16) (score 2 or more)</c:v>
                </c:pt>
                <c:pt idx="3">
                  <c:v>Current &amp; included required basic info (score 2 or more)</c:v>
                </c:pt>
                <c:pt idx="4">
                  <c:v>Included required description elements (score 2 or more)</c:v>
                </c:pt>
                <c:pt idx="5">
                  <c:v>Client/legal rep participation or agreement (score 1 or more)</c:v>
                </c:pt>
              </c:strCache>
            </c:strRef>
          </c:cat>
          <c:val>
            <c:numRef>
              <c:f>'Data summary'!$G$5:$G$10</c:f>
              <c:numCache>
                <c:formatCode>0%</c:formatCode>
                <c:ptCount val="6"/>
                <c:pt idx="0">
                  <c:v>0.56313993174061439</c:v>
                </c:pt>
                <c:pt idx="1">
                  <c:v>0.55631399317406138</c:v>
                </c:pt>
                <c:pt idx="2">
                  <c:v>0.10580204778156997</c:v>
                </c:pt>
                <c:pt idx="3">
                  <c:v>0.39590443686006827</c:v>
                </c:pt>
                <c:pt idx="4">
                  <c:v>0.47781569965870307</c:v>
                </c:pt>
                <c:pt idx="5">
                  <c:v>0.80204778156996592</c:v>
                </c:pt>
              </c:numCache>
            </c:numRef>
          </c:val>
        </c:ser>
        <c:ser>
          <c:idx val="1"/>
          <c:order val="1"/>
          <c:tx>
            <c:strRef>
              <c:f>'Data summary'!$H$2</c:f>
              <c:strCache>
                <c:ptCount val="1"/>
                <c:pt idx="0">
                  <c:v>% of those using template</c:v>
                </c:pt>
              </c:strCache>
            </c:strRef>
          </c:tx>
          <c:invertIfNegative val="0"/>
          <c:cat>
            <c:strRef>
              <c:f>'Data summary'!$A$5:$A$10</c:f>
              <c:strCache>
                <c:ptCount val="6"/>
                <c:pt idx="0">
                  <c:v>At least 4 of 5 goal requirements met (score 1 or more) </c:v>
                </c:pt>
                <c:pt idx="1">
                  <c:v>Included an assment of risk (score 1 or more)</c:v>
                </c:pt>
                <c:pt idx="2">
                  <c:v>One Page risk summary (not required until 1/1/16) (score 2 or more)</c:v>
                </c:pt>
                <c:pt idx="3">
                  <c:v>Current &amp; included required basic info (score 2 or more)</c:v>
                </c:pt>
                <c:pt idx="4">
                  <c:v>Included required description elements (score 2 or more)</c:v>
                </c:pt>
                <c:pt idx="5">
                  <c:v>Client/legal rep participation or agreement (score 1 or more)</c:v>
                </c:pt>
              </c:strCache>
            </c:strRef>
          </c:cat>
          <c:val>
            <c:numRef>
              <c:f>'Data summary'!$H$5:$H$10</c:f>
              <c:numCache>
                <c:formatCode>0%</c:formatCode>
                <c:ptCount val="6"/>
                <c:pt idx="0">
                  <c:v>0.967741935483871</c:v>
                </c:pt>
                <c:pt idx="1">
                  <c:v>0.93548387096774188</c:v>
                </c:pt>
                <c:pt idx="2">
                  <c:v>0.70967741935483875</c:v>
                </c:pt>
                <c:pt idx="3">
                  <c:v>1</c:v>
                </c:pt>
                <c:pt idx="4">
                  <c:v>1</c:v>
                </c:pt>
                <c:pt idx="5">
                  <c:v>0.967741935483871</c:v>
                </c:pt>
              </c:numCache>
            </c:numRef>
          </c:val>
        </c:ser>
        <c:ser>
          <c:idx val="2"/>
          <c:order val="2"/>
          <c:tx>
            <c:strRef>
              <c:f>'Data summary'!$I$2</c:f>
              <c:strCache>
                <c:ptCount val="1"/>
                <c:pt idx="0">
                  <c:v>% of those template &amp; training</c:v>
                </c:pt>
              </c:strCache>
            </c:strRef>
          </c:tx>
          <c:invertIfNegative val="0"/>
          <c:cat>
            <c:strRef>
              <c:f>'Data summary'!$A$5:$A$10</c:f>
              <c:strCache>
                <c:ptCount val="6"/>
                <c:pt idx="0">
                  <c:v>At least 4 of 5 goal requirements met (score 1 or more) </c:v>
                </c:pt>
                <c:pt idx="1">
                  <c:v>Included an assment of risk (score 1 or more)</c:v>
                </c:pt>
                <c:pt idx="2">
                  <c:v>One Page risk summary (not required until 1/1/16) (score 2 or more)</c:v>
                </c:pt>
                <c:pt idx="3">
                  <c:v>Current &amp; included required basic info (score 2 or more)</c:v>
                </c:pt>
                <c:pt idx="4">
                  <c:v>Included required description elements (score 2 or more)</c:v>
                </c:pt>
                <c:pt idx="5">
                  <c:v>Client/legal rep participation or agreement (score 1 or more)</c:v>
                </c:pt>
              </c:strCache>
            </c:strRef>
          </c:cat>
          <c:val>
            <c:numRef>
              <c:f>'Data summary'!$I$5:$I$10</c:f>
              <c:numCache>
                <c:formatCode>0%</c:formatCode>
                <c:ptCount val="6"/>
                <c:pt idx="0">
                  <c:v>1</c:v>
                </c:pt>
                <c:pt idx="1">
                  <c:v>0.9</c:v>
                </c:pt>
                <c:pt idx="2">
                  <c:v>0.9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322176"/>
        <c:axId val="197318912"/>
      </c:barChart>
      <c:catAx>
        <c:axId val="19732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318912"/>
        <c:crosses val="autoZero"/>
        <c:auto val="1"/>
        <c:lblAlgn val="ctr"/>
        <c:lblOffset val="100"/>
        <c:noMultiLvlLbl val="0"/>
      </c:catAx>
      <c:valAx>
        <c:axId val="1973189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73221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days within 7 day</a:t>
            </a:r>
            <a:r>
              <a:rPr lang="en-US" baseline="0"/>
              <a:t> period client accessed their community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summary'!$A$66:$A$73</c:f>
              <c:strCache>
                <c:ptCount val="8"/>
                <c:pt idx="0">
                  <c:v>0 days</c:v>
                </c:pt>
                <c:pt idx="1">
                  <c:v>1 day</c:v>
                </c:pt>
                <c:pt idx="2">
                  <c:v>2 days</c:v>
                </c:pt>
                <c:pt idx="3">
                  <c:v>3 days</c:v>
                </c:pt>
                <c:pt idx="4">
                  <c:v>4 days</c:v>
                </c:pt>
                <c:pt idx="5">
                  <c:v>5 days</c:v>
                </c:pt>
                <c:pt idx="6">
                  <c:v>6 days</c:v>
                </c:pt>
                <c:pt idx="7">
                  <c:v>7 days</c:v>
                </c:pt>
              </c:strCache>
            </c:strRef>
          </c:cat>
          <c:val>
            <c:numRef>
              <c:f>'Data summary'!$B$66:$B$73</c:f>
              <c:numCache>
                <c:formatCode>General</c:formatCode>
                <c:ptCount val="8"/>
                <c:pt idx="0">
                  <c:v>13</c:v>
                </c:pt>
                <c:pt idx="1">
                  <c:v>11</c:v>
                </c:pt>
                <c:pt idx="2">
                  <c:v>16</c:v>
                </c:pt>
                <c:pt idx="3">
                  <c:v>41</c:v>
                </c:pt>
                <c:pt idx="4">
                  <c:v>48</c:v>
                </c:pt>
                <c:pt idx="5">
                  <c:v>68</c:v>
                </c:pt>
                <c:pt idx="6">
                  <c:v>50</c:v>
                </c:pt>
                <c:pt idx="7">
                  <c:v>53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323264"/>
        <c:axId val="197323808"/>
      </c:barChart>
      <c:catAx>
        <c:axId val="19732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323808"/>
        <c:crosses val="autoZero"/>
        <c:auto val="1"/>
        <c:lblAlgn val="ctr"/>
        <c:lblOffset val="100"/>
        <c:noMultiLvlLbl val="0"/>
      </c:catAx>
      <c:valAx>
        <c:axId val="19732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323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ED8C7-F06E-43AA-8776-3EA3A9B2D79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606C8-CD46-4E66-9E7E-BBEA9C9FF872}">
      <dgm:prSet phldrT="[Text]" custT="1"/>
      <dgm:spPr/>
      <dgm:t>
        <a:bodyPr/>
        <a:lstStyle/>
        <a:p>
          <a:r>
            <a:rPr lang="en-US" sz="1200" b="1" dirty="0" smtClean="0"/>
            <a:t>Lack of Interest</a:t>
          </a:r>
        </a:p>
        <a:p>
          <a:r>
            <a:rPr lang="en-US" sz="1200" b="1" dirty="0" smtClean="0"/>
            <a:t>68%</a:t>
          </a:r>
          <a:endParaRPr lang="en-US" sz="1200" b="1" dirty="0"/>
        </a:p>
      </dgm:t>
    </dgm:pt>
    <dgm:pt modelId="{C71A7879-1C53-4F88-A903-879F1956F691}" type="parTrans" cxnId="{4E225754-BFEB-45D0-828A-2DCBC54ED449}">
      <dgm:prSet/>
      <dgm:spPr/>
      <dgm:t>
        <a:bodyPr/>
        <a:lstStyle/>
        <a:p>
          <a:endParaRPr lang="en-US"/>
        </a:p>
      </dgm:t>
    </dgm:pt>
    <dgm:pt modelId="{2B235DE7-7DC4-42D6-BC82-2876CD4BB3EC}" type="sibTrans" cxnId="{4E225754-BFEB-45D0-828A-2DCBC54ED449}">
      <dgm:prSet/>
      <dgm:spPr/>
      <dgm:t>
        <a:bodyPr/>
        <a:lstStyle/>
        <a:p>
          <a:endParaRPr lang="en-US"/>
        </a:p>
      </dgm:t>
    </dgm:pt>
    <dgm:pt modelId="{84309B7E-FAFB-450F-8B82-EC65F4A452EB}">
      <dgm:prSet phldrT="[Text]" custT="1"/>
      <dgm:spPr/>
      <dgm:t>
        <a:bodyPr/>
        <a:lstStyle/>
        <a:p>
          <a:r>
            <a:rPr lang="en-US" sz="1100" b="1" dirty="0" smtClean="0"/>
            <a:t>Transportation</a:t>
          </a:r>
        </a:p>
        <a:p>
          <a:r>
            <a:rPr lang="en-US" sz="1200" b="1" dirty="0" smtClean="0"/>
            <a:t>3%</a:t>
          </a:r>
          <a:endParaRPr lang="en-US" sz="1200" b="1" dirty="0"/>
        </a:p>
      </dgm:t>
    </dgm:pt>
    <dgm:pt modelId="{854BB8DC-E765-4D74-802C-82B1F09D1AD7}" type="parTrans" cxnId="{C947367F-4000-4FE4-B674-34B96CF4871F}">
      <dgm:prSet/>
      <dgm:spPr/>
      <dgm:t>
        <a:bodyPr/>
        <a:lstStyle/>
        <a:p>
          <a:endParaRPr lang="en-US"/>
        </a:p>
      </dgm:t>
    </dgm:pt>
    <dgm:pt modelId="{67CA4AAA-E559-4876-B98E-45A8802288CC}" type="sibTrans" cxnId="{C947367F-4000-4FE4-B674-34B96CF4871F}">
      <dgm:prSet/>
      <dgm:spPr/>
      <dgm:t>
        <a:bodyPr/>
        <a:lstStyle/>
        <a:p>
          <a:endParaRPr lang="en-US"/>
        </a:p>
      </dgm:t>
    </dgm:pt>
    <dgm:pt modelId="{6CBFD200-1A97-4356-8748-4F7FE61E1E05}">
      <dgm:prSet phldrT="[Text]" custT="1"/>
      <dgm:spPr/>
      <dgm:t>
        <a:bodyPr/>
        <a:lstStyle/>
        <a:p>
          <a:r>
            <a:rPr lang="en-US" sz="1200" b="1" dirty="0" smtClean="0"/>
            <a:t>None identified / other</a:t>
          </a:r>
        </a:p>
        <a:p>
          <a:r>
            <a:rPr lang="en-US" sz="1200" b="1" dirty="0" smtClean="0"/>
            <a:t>20%</a:t>
          </a:r>
          <a:endParaRPr lang="en-US" sz="1200" b="1" dirty="0"/>
        </a:p>
      </dgm:t>
    </dgm:pt>
    <dgm:pt modelId="{F6E88D96-5875-4A92-862F-7CE4E02ACFF9}" type="parTrans" cxnId="{2D104B34-D755-4AB1-8399-20137958D1E4}">
      <dgm:prSet/>
      <dgm:spPr/>
      <dgm:t>
        <a:bodyPr/>
        <a:lstStyle/>
        <a:p>
          <a:endParaRPr lang="en-US"/>
        </a:p>
      </dgm:t>
    </dgm:pt>
    <dgm:pt modelId="{8B6DB46E-EC36-4D77-B12B-D53E9A4A8C47}" type="sibTrans" cxnId="{2D104B34-D755-4AB1-8399-20137958D1E4}">
      <dgm:prSet/>
      <dgm:spPr/>
      <dgm:t>
        <a:bodyPr/>
        <a:lstStyle/>
        <a:p>
          <a:endParaRPr lang="en-US"/>
        </a:p>
      </dgm:t>
    </dgm:pt>
    <dgm:pt modelId="{6EC043BF-1030-46BB-BC49-C8EBF68F07F9}">
      <dgm:prSet custT="1"/>
      <dgm:spPr/>
      <dgm:t>
        <a:bodyPr/>
        <a:lstStyle/>
        <a:p>
          <a:r>
            <a:rPr lang="en-US" sz="1200" b="1" dirty="0" smtClean="0"/>
            <a:t>Lack of Staffing</a:t>
          </a:r>
        </a:p>
        <a:p>
          <a:r>
            <a:rPr lang="en-US" sz="1200" b="1" dirty="0" smtClean="0"/>
            <a:t>18%</a:t>
          </a:r>
          <a:endParaRPr lang="en-US" sz="1200" b="1" dirty="0"/>
        </a:p>
      </dgm:t>
    </dgm:pt>
    <dgm:pt modelId="{3C9F3D05-C272-4E16-ADF1-980B56E29344}" type="parTrans" cxnId="{563D2D56-B4F7-42E5-B4AF-5D1FAC46123A}">
      <dgm:prSet/>
      <dgm:spPr/>
      <dgm:t>
        <a:bodyPr/>
        <a:lstStyle/>
        <a:p>
          <a:endParaRPr lang="en-US"/>
        </a:p>
      </dgm:t>
    </dgm:pt>
    <dgm:pt modelId="{408F2F4E-EEB1-4745-BFC3-06B49750E821}" type="sibTrans" cxnId="{563D2D56-B4F7-42E5-B4AF-5D1FAC46123A}">
      <dgm:prSet/>
      <dgm:spPr/>
      <dgm:t>
        <a:bodyPr/>
        <a:lstStyle/>
        <a:p>
          <a:endParaRPr lang="en-US"/>
        </a:p>
      </dgm:t>
    </dgm:pt>
    <dgm:pt modelId="{CA45915B-A237-4C41-ABD0-CDC202128C36}">
      <dgm:prSet custT="1"/>
      <dgm:spPr/>
      <dgm:t>
        <a:bodyPr/>
        <a:lstStyle/>
        <a:p>
          <a:r>
            <a:rPr lang="en-US" sz="1200" b="1" dirty="0" smtClean="0"/>
            <a:t>Physically Unable</a:t>
          </a:r>
        </a:p>
        <a:p>
          <a:r>
            <a:rPr lang="en-US" sz="1200" b="1" dirty="0" smtClean="0"/>
            <a:t>17%</a:t>
          </a:r>
          <a:endParaRPr lang="en-US" sz="1200" b="1" dirty="0"/>
        </a:p>
      </dgm:t>
    </dgm:pt>
    <dgm:pt modelId="{FC08DF94-FCF9-4CC1-A3CE-5FCFE5C06753}" type="parTrans" cxnId="{4B5A3ACA-7416-480B-9697-3E37159530DC}">
      <dgm:prSet/>
      <dgm:spPr/>
      <dgm:t>
        <a:bodyPr/>
        <a:lstStyle/>
        <a:p>
          <a:endParaRPr lang="en-US"/>
        </a:p>
      </dgm:t>
    </dgm:pt>
    <dgm:pt modelId="{268EC01F-DEB6-4D94-BE63-4234310E291C}" type="sibTrans" cxnId="{4B5A3ACA-7416-480B-9697-3E37159530DC}">
      <dgm:prSet/>
      <dgm:spPr/>
      <dgm:t>
        <a:bodyPr/>
        <a:lstStyle/>
        <a:p>
          <a:endParaRPr lang="en-US"/>
        </a:p>
      </dgm:t>
    </dgm:pt>
    <dgm:pt modelId="{572CA17C-0A81-4E76-B285-08B48267B506}" type="pres">
      <dgm:prSet presAssocID="{E3AED8C7-F06E-43AA-8776-3EA3A9B2D79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491D0-FD69-4DE4-829E-3B4507CC8D69}" type="pres">
      <dgm:prSet presAssocID="{E3AED8C7-F06E-43AA-8776-3EA3A9B2D79C}" presName="cycle" presStyleCnt="0"/>
      <dgm:spPr/>
    </dgm:pt>
    <dgm:pt modelId="{7863B9DC-4D16-489A-8B93-8BF2E7AEFFFE}" type="pres">
      <dgm:prSet presAssocID="{E3AED8C7-F06E-43AA-8776-3EA3A9B2D79C}" presName="centerShape" presStyleCnt="0"/>
      <dgm:spPr/>
    </dgm:pt>
    <dgm:pt modelId="{BCFE4177-2FF6-45B2-B210-6002713921C7}" type="pres">
      <dgm:prSet presAssocID="{E3AED8C7-F06E-43AA-8776-3EA3A9B2D79C}" presName="connSite" presStyleLbl="node1" presStyleIdx="0" presStyleCnt="6"/>
      <dgm:spPr/>
    </dgm:pt>
    <dgm:pt modelId="{5803F644-EC02-40F3-8F33-6FC00BDC65D1}" type="pres">
      <dgm:prSet presAssocID="{E3AED8C7-F06E-43AA-8776-3EA3A9B2D79C}" presName="visible" presStyleLbl="node1" presStyleIdx="0" presStyleCnt="6" custScaleX="171510" custScaleY="171510" custLinFactNeighborX="-52834" custLinFactNeighborY="-1085"/>
      <dgm:spPr>
        <a:solidFill>
          <a:schemeClr val="accent1">
            <a:hueOff val="0"/>
            <a:satOff val="0"/>
            <a:lumOff val="0"/>
            <a:alpha val="27000"/>
          </a:schemeClr>
        </a:solidFill>
      </dgm:spPr>
    </dgm:pt>
    <dgm:pt modelId="{B716F8D4-1216-4D96-AC6F-660B39C3F4C1}" type="pres">
      <dgm:prSet presAssocID="{C71A7879-1C53-4F88-A903-879F1956F691}" presName="Name25" presStyleLbl="parChTrans1D1" presStyleIdx="0" presStyleCnt="5"/>
      <dgm:spPr/>
      <dgm:t>
        <a:bodyPr/>
        <a:lstStyle/>
        <a:p>
          <a:endParaRPr lang="en-US"/>
        </a:p>
      </dgm:t>
    </dgm:pt>
    <dgm:pt modelId="{A26171B9-38F7-469F-B2EF-C48395ACD513}" type="pres">
      <dgm:prSet presAssocID="{D15606C8-CD46-4E66-9E7E-BBEA9C9FF872}" presName="node" presStyleCnt="0"/>
      <dgm:spPr/>
    </dgm:pt>
    <dgm:pt modelId="{C51922BB-C212-4EA8-A8C5-EBD85C332437}" type="pres">
      <dgm:prSet presAssocID="{D15606C8-CD46-4E66-9E7E-BBEA9C9FF872}" presName="parentNode" presStyleLbl="node1" presStyleIdx="1" presStyleCnt="6" custScaleX="130582" custScaleY="1364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CCFBF-BA0A-4AED-A610-9EB1BBB9DC9C}" type="pres">
      <dgm:prSet presAssocID="{D15606C8-CD46-4E66-9E7E-BBEA9C9FF87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B1079-C8F4-44F6-9A8F-8DA3B60C5DA6}" type="pres">
      <dgm:prSet presAssocID="{3C9F3D05-C272-4E16-ADF1-980B56E29344}" presName="Name25" presStyleLbl="parChTrans1D1" presStyleIdx="1" presStyleCnt="5"/>
      <dgm:spPr/>
      <dgm:t>
        <a:bodyPr/>
        <a:lstStyle/>
        <a:p>
          <a:endParaRPr lang="en-US"/>
        </a:p>
      </dgm:t>
    </dgm:pt>
    <dgm:pt modelId="{022E9A30-1382-4954-AAC7-8333CE6F1F0D}" type="pres">
      <dgm:prSet presAssocID="{6EC043BF-1030-46BB-BC49-C8EBF68F07F9}" presName="node" presStyleCnt="0"/>
      <dgm:spPr/>
    </dgm:pt>
    <dgm:pt modelId="{BB601EA2-D72E-4FB5-8D41-9DC8BAE129F4}" type="pres">
      <dgm:prSet presAssocID="{6EC043BF-1030-46BB-BC49-C8EBF68F07F9}" presName="parentNode" presStyleLbl="node1" presStyleIdx="2" presStyleCnt="6" custScaleX="135495" custScaleY="135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55922-D917-4D35-9D75-9341C9997C8F}" type="pres">
      <dgm:prSet presAssocID="{6EC043BF-1030-46BB-BC49-C8EBF68F07F9}" presName="childNode" presStyleLbl="revTx" presStyleIdx="0" presStyleCnt="0">
        <dgm:presLayoutVars>
          <dgm:bulletEnabled val="1"/>
        </dgm:presLayoutVars>
      </dgm:prSet>
      <dgm:spPr/>
    </dgm:pt>
    <dgm:pt modelId="{B8E0199A-53FE-4AF9-8193-AD4C5743511C}" type="pres">
      <dgm:prSet presAssocID="{FC08DF94-FCF9-4CC1-A3CE-5FCFE5C06753}" presName="Name25" presStyleLbl="parChTrans1D1" presStyleIdx="2" presStyleCnt="5"/>
      <dgm:spPr/>
      <dgm:t>
        <a:bodyPr/>
        <a:lstStyle/>
        <a:p>
          <a:endParaRPr lang="en-US"/>
        </a:p>
      </dgm:t>
    </dgm:pt>
    <dgm:pt modelId="{1B1B3FE2-3746-47A2-AFDC-6F85CF1C8100}" type="pres">
      <dgm:prSet presAssocID="{CA45915B-A237-4C41-ABD0-CDC202128C36}" presName="node" presStyleCnt="0"/>
      <dgm:spPr/>
    </dgm:pt>
    <dgm:pt modelId="{D4DEDB25-A672-4EEA-85CA-D2D8FF16F0C5}" type="pres">
      <dgm:prSet presAssocID="{CA45915B-A237-4C41-ABD0-CDC202128C36}" presName="parentNode" presStyleLbl="node1" presStyleIdx="3" presStyleCnt="6" custScaleX="124117" custScaleY="1277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365C2-E462-4521-BC13-B35F1DEDD7C1}" type="pres">
      <dgm:prSet presAssocID="{CA45915B-A237-4C41-ABD0-CDC202128C36}" presName="childNode" presStyleLbl="revTx" presStyleIdx="0" presStyleCnt="0">
        <dgm:presLayoutVars>
          <dgm:bulletEnabled val="1"/>
        </dgm:presLayoutVars>
      </dgm:prSet>
      <dgm:spPr/>
    </dgm:pt>
    <dgm:pt modelId="{56D7117A-4431-4864-86D8-24B9D6A6646B}" type="pres">
      <dgm:prSet presAssocID="{854BB8DC-E765-4D74-802C-82B1F09D1AD7}" presName="Name25" presStyleLbl="parChTrans1D1" presStyleIdx="3" presStyleCnt="5"/>
      <dgm:spPr/>
      <dgm:t>
        <a:bodyPr/>
        <a:lstStyle/>
        <a:p>
          <a:endParaRPr lang="en-US"/>
        </a:p>
      </dgm:t>
    </dgm:pt>
    <dgm:pt modelId="{C9265A5C-2713-4C16-B0FA-71EDCA742AC4}" type="pres">
      <dgm:prSet presAssocID="{84309B7E-FAFB-450F-8B82-EC65F4A452EB}" presName="node" presStyleCnt="0"/>
      <dgm:spPr/>
    </dgm:pt>
    <dgm:pt modelId="{5DFB2ECA-80C8-449F-8A3F-75365AED4E9C}" type="pres">
      <dgm:prSet presAssocID="{84309B7E-FAFB-450F-8B82-EC65F4A452EB}" presName="parentNode" presStyleLbl="node1" presStyleIdx="4" presStyleCnt="6" custScaleX="140732" custScaleY="124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2201C-0993-407D-92C9-E7D652FA7331}" type="pres">
      <dgm:prSet presAssocID="{84309B7E-FAFB-450F-8B82-EC65F4A452E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FFEBC-8018-4411-A7E3-C5DC43001E56}" type="pres">
      <dgm:prSet presAssocID="{F6E88D96-5875-4A92-862F-7CE4E02ACFF9}" presName="Name25" presStyleLbl="parChTrans1D1" presStyleIdx="4" presStyleCnt="5"/>
      <dgm:spPr/>
      <dgm:t>
        <a:bodyPr/>
        <a:lstStyle/>
        <a:p>
          <a:endParaRPr lang="en-US"/>
        </a:p>
      </dgm:t>
    </dgm:pt>
    <dgm:pt modelId="{C802B068-5CFC-4CA1-BC3A-6D88FD6BE486}" type="pres">
      <dgm:prSet presAssocID="{6CBFD200-1A97-4356-8748-4F7FE61E1E05}" presName="node" presStyleCnt="0"/>
      <dgm:spPr/>
    </dgm:pt>
    <dgm:pt modelId="{3A70456C-6414-408E-AB69-CD8893C3F374}" type="pres">
      <dgm:prSet presAssocID="{6CBFD200-1A97-4356-8748-4F7FE61E1E05}" presName="parentNode" presStyleLbl="node1" presStyleIdx="5" presStyleCnt="6" custScaleX="108777" custScaleY="110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93D18-616E-4E94-883D-04BD6B1E4251}" type="pres">
      <dgm:prSet presAssocID="{6CBFD200-1A97-4356-8748-4F7FE61E1E0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3FEF6A-9792-44F6-A5E6-2DDF30831430}" type="presOf" srcId="{3C9F3D05-C272-4E16-ADF1-980B56E29344}" destId="{78EB1079-C8F4-44F6-9A8F-8DA3B60C5DA6}" srcOrd="0" destOrd="0" presId="urn:microsoft.com/office/officeart/2005/8/layout/radial2"/>
    <dgm:cxn modelId="{F78DE314-5457-4DA4-AAAC-010473624B5E}" type="presOf" srcId="{CA45915B-A237-4C41-ABD0-CDC202128C36}" destId="{D4DEDB25-A672-4EEA-85CA-D2D8FF16F0C5}" srcOrd="0" destOrd="0" presId="urn:microsoft.com/office/officeart/2005/8/layout/radial2"/>
    <dgm:cxn modelId="{A73C8475-CF58-48CC-89FC-A7A6EAF4143F}" type="presOf" srcId="{E3AED8C7-F06E-43AA-8776-3EA3A9B2D79C}" destId="{572CA17C-0A81-4E76-B285-08B48267B506}" srcOrd="0" destOrd="0" presId="urn:microsoft.com/office/officeart/2005/8/layout/radial2"/>
    <dgm:cxn modelId="{E0B5F189-8470-420B-A52A-AC045F3CFB68}" type="presOf" srcId="{FC08DF94-FCF9-4CC1-A3CE-5FCFE5C06753}" destId="{B8E0199A-53FE-4AF9-8193-AD4C5743511C}" srcOrd="0" destOrd="0" presId="urn:microsoft.com/office/officeart/2005/8/layout/radial2"/>
    <dgm:cxn modelId="{CD5DFD92-42C4-4925-BEC5-4734241C1D8A}" type="presOf" srcId="{854BB8DC-E765-4D74-802C-82B1F09D1AD7}" destId="{56D7117A-4431-4864-86D8-24B9D6A6646B}" srcOrd="0" destOrd="0" presId="urn:microsoft.com/office/officeart/2005/8/layout/radial2"/>
    <dgm:cxn modelId="{06683201-230B-4E64-85C3-92828F5AF5D1}" type="presOf" srcId="{84309B7E-FAFB-450F-8B82-EC65F4A452EB}" destId="{5DFB2ECA-80C8-449F-8A3F-75365AED4E9C}" srcOrd="0" destOrd="0" presId="urn:microsoft.com/office/officeart/2005/8/layout/radial2"/>
    <dgm:cxn modelId="{4B5A3ACA-7416-480B-9697-3E37159530DC}" srcId="{E3AED8C7-F06E-43AA-8776-3EA3A9B2D79C}" destId="{CA45915B-A237-4C41-ABD0-CDC202128C36}" srcOrd="2" destOrd="0" parTransId="{FC08DF94-FCF9-4CC1-A3CE-5FCFE5C06753}" sibTransId="{268EC01F-DEB6-4D94-BE63-4234310E291C}"/>
    <dgm:cxn modelId="{9C67328E-50B9-4CE4-B005-7FDEAEC3D55D}" type="presOf" srcId="{6CBFD200-1A97-4356-8748-4F7FE61E1E05}" destId="{3A70456C-6414-408E-AB69-CD8893C3F374}" srcOrd="0" destOrd="0" presId="urn:microsoft.com/office/officeart/2005/8/layout/radial2"/>
    <dgm:cxn modelId="{4E225754-BFEB-45D0-828A-2DCBC54ED449}" srcId="{E3AED8C7-F06E-43AA-8776-3EA3A9B2D79C}" destId="{D15606C8-CD46-4E66-9E7E-BBEA9C9FF872}" srcOrd="0" destOrd="0" parTransId="{C71A7879-1C53-4F88-A903-879F1956F691}" sibTransId="{2B235DE7-7DC4-42D6-BC82-2876CD4BB3EC}"/>
    <dgm:cxn modelId="{563D2D56-B4F7-42E5-B4AF-5D1FAC46123A}" srcId="{E3AED8C7-F06E-43AA-8776-3EA3A9B2D79C}" destId="{6EC043BF-1030-46BB-BC49-C8EBF68F07F9}" srcOrd="1" destOrd="0" parTransId="{3C9F3D05-C272-4E16-ADF1-980B56E29344}" sibTransId="{408F2F4E-EEB1-4745-BFC3-06B49750E821}"/>
    <dgm:cxn modelId="{0A76CB7D-7DEE-4B8D-AF2B-F32F706F3028}" type="presOf" srcId="{F6E88D96-5875-4A92-862F-7CE4E02ACFF9}" destId="{6A7FFEBC-8018-4411-A7E3-C5DC43001E56}" srcOrd="0" destOrd="0" presId="urn:microsoft.com/office/officeart/2005/8/layout/radial2"/>
    <dgm:cxn modelId="{7BB331DB-4529-49A8-ABA3-069F3DB9B1AC}" type="presOf" srcId="{6EC043BF-1030-46BB-BC49-C8EBF68F07F9}" destId="{BB601EA2-D72E-4FB5-8D41-9DC8BAE129F4}" srcOrd="0" destOrd="0" presId="urn:microsoft.com/office/officeart/2005/8/layout/radial2"/>
    <dgm:cxn modelId="{4D719B47-4F07-4A11-8A06-0216E035794D}" type="presOf" srcId="{C71A7879-1C53-4F88-A903-879F1956F691}" destId="{B716F8D4-1216-4D96-AC6F-660B39C3F4C1}" srcOrd="0" destOrd="0" presId="urn:microsoft.com/office/officeart/2005/8/layout/radial2"/>
    <dgm:cxn modelId="{C947367F-4000-4FE4-B674-34B96CF4871F}" srcId="{E3AED8C7-F06E-43AA-8776-3EA3A9B2D79C}" destId="{84309B7E-FAFB-450F-8B82-EC65F4A452EB}" srcOrd="3" destOrd="0" parTransId="{854BB8DC-E765-4D74-802C-82B1F09D1AD7}" sibTransId="{67CA4AAA-E559-4876-B98E-45A8802288CC}"/>
    <dgm:cxn modelId="{B9300EBC-2629-432C-B6D6-5070148F9592}" type="presOf" srcId="{D15606C8-CD46-4E66-9E7E-BBEA9C9FF872}" destId="{C51922BB-C212-4EA8-A8C5-EBD85C332437}" srcOrd="0" destOrd="0" presId="urn:microsoft.com/office/officeart/2005/8/layout/radial2"/>
    <dgm:cxn modelId="{2D104B34-D755-4AB1-8399-20137958D1E4}" srcId="{E3AED8C7-F06E-43AA-8776-3EA3A9B2D79C}" destId="{6CBFD200-1A97-4356-8748-4F7FE61E1E05}" srcOrd="4" destOrd="0" parTransId="{F6E88D96-5875-4A92-862F-7CE4E02ACFF9}" sibTransId="{8B6DB46E-EC36-4D77-B12B-D53E9A4A8C47}"/>
    <dgm:cxn modelId="{6C0B8D35-0725-47F4-A6BD-02E960FB168E}" type="presParOf" srcId="{572CA17C-0A81-4E76-B285-08B48267B506}" destId="{D95491D0-FD69-4DE4-829E-3B4507CC8D69}" srcOrd="0" destOrd="0" presId="urn:microsoft.com/office/officeart/2005/8/layout/radial2"/>
    <dgm:cxn modelId="{FC98C8D1-4563-44C4-A80A-8F554479A286}" type="presParOf" srcId="{D95491D0-FD69-4DE4-829E-3B4507CC8D69}" destId="{7863B9DC-4D16-489A-8B93-8BF2E7AEFFFE}" srcOrd="0" destOrd="0" presId="urn:microsoft.com/office/officeart/2005/8/layout/radial2"/>
    <dgm:cxn modelId="{5270B4E1-5524-4BD1-B8D9-02CA7438AEAD}" type="presParOf" srcId="{7863B9DC-4D16-489A-8B93-8BF2E7AEFFFE}" destId="{BCFE4177-2FF6-45B2-B210-6002713921C7}" srcOrd="0" destOrd="0" presId="urn:microsoft.com/office/officeart/2005/8/layout/radial2"/>
    <dgm:cxn modelId="{07882D3C-8129-4F6E-9B9B-9249247735A9}" type="presParOf" srcId="{7863B9DC-4D16-489A-8B93-8BF2E7AEFFFE}" destId="{5803F644-EC02-40F3-8F33-6FC00BDC65D1}" srcOrd="1" destOrd="0" presId="urn:microsoft.com/office/officeart/2005/8/layout/radial2"/>
    <dgm:cxn modelId="{8F2869DC-27C2-4C0C-8203-622E33899799}" type="presParOf" srcId="{D95491D0-FD69-4DE4-829E-3B4507CC8D69}" destId="{B716F8D4-1216-4D96-AC6F-660B39C3F4C1}" srcOrd="1" destOrd="0" presId="urn:microsoft.com/office/officeart/2005/8/layout/radial2"/>
    <dgm:cxn modelId="{A8400C7B-A6B7-48B8-87BF-C9DC65BB40C5}" type="presParOf" srcId="{D95491D0-FD69-4DE4-829E-3B4507CC8D69}" destId="{A26171B9-38F7-469F-B2EF-C48395ACD513}" srcOrd="2" destOrd="0" presId="urn:microsoft.com/office/officeart/2005/8/layout/radial2"/>
    <dgm:cxn modelId="{28867DDF-D221-4EBE-B762-6006EE1C79E3}" type="presParOf" srcId="{A26171B9-38F7-469F-B2EF-C48395ACD513}" destId="{C51922BB-C212-4EA8-A8C5-EBD85C332437}" srcOrd="0" destOrd="0" presId="urn:microsoft.com/office/officeart/2005/8/layout/radial2"/>
    <dgm:cxn modelId="{08EDB925-5C7D-4B78-B300-1145A3FFA6EA}" type="presParOf" srcId="{A26171B9-38F7-469F-B2EF-C48395ACD513}" destId="{00CCCFBF-BA0A-4AED-A610-9EB1BBB9DC9C}" srcOrd="1" destOrd="0" presId="urn:microsoft.com/office/officeart/2005/8/layout/radial2"/>
    <dgm:cxn modelId="{6FC465A7-EFBF-474F-9EF6-0E11BAA67F75}" type="presParOf" srcId="{D95491D0-FD69-4DE4-829E-3B4507CC8D69}" destId="{78EB1079-C8F4-44F6-9A8F-8DA3B60C5DA6}" srcOrd="3" destOrd="0" presId="urn:microsoft.com/office/officeart/2005/8/layout/radial2"/>
    <dgm:cxn modelId="{A37939B5-6782-4FCE-AD82-F367487F036B}" type="presParOf" srcId="{D95491D0-FD69-4DE4-829E-3B4507CC8D69}" destId="{022E9A30-1382-4954-AAC7-8333CE6F1F0D}" srcOrd="4" destOrd="0" presId="urn:microsoft.com/office/officeart/2005/8/layout/radial2"/>
    <dgm:cxn modelId="{BFA8AAF9-81F7-4B9B-A775-1E9D071439DE}" type="presParOf" srcId="{022E9A30-1382-4954-AAC7-8333CE6F1F0D}" destId="{BB601EA2-D72E-4FB5-8D41-9DC8BAE129F4}" srcOrd="0" destOrd="0" presId="urn:microsoft.com/office/officeart/2005/8/layout/radial2"/>
    <dgm:cxn modelId="{0EC1C101-E048-4FB9-ACFC-FBA02061CE45}" type="presParOf" srcId="{022E9A30-1382-4954-AAC7-8333CE6F1F0D}" destId="{66355922-D917-4D35-9D75-9341C9997C8F}" srcOrd="1" destOrd="0" presId="urn:microsoft.com/office/officeart/2005/8/layout/radial2"/>
    <dgm:cxn modelId="{27EEC07D-0737-466C-897A-1FDFEC1464AF}" type="presParOf" srcId="{D95491D0-FD69-4DE4-829E-3B4507CC8D69}" destId="{B8E0199A-53FE-4AF9-8193-AD4C5743511C}" srcOrd="5" destOrd="0" presId="urn:microsoft.com/office/officeart/2005/8/layout/radial2"/>
    <dgm:cxn modelId="{275010F1-7A0D-4B44-8306-7EBC51BF885D}" type="presParOf" srcId="{D95491D0-FD69-4DE4-829E-3B4507CC8D69}" destId="{1B1B3FE2-3746-47A2-AFDC-6F85CF1C8100}" srcOrd="6" destOrd="0" presId="urn:microsoft.com/office/officeart/2005/8/layout/radial2"/>
    <dgm:cxn modelId="{9B37D0EB-4E41-4289-BB06-4E418961E6D2}" type="presParOf" srcId="{1B1B3FE2-3746-47A2-AFDC-6F85CF1C8100}" destId="{D4DEDB25-A672-4EEA-85CA-D2D8FF16F0C5}" srcOrd="0" destOrd="0" presId="urn:microsoft.com/office/officeart/2005/8/layout/radial2"/>
    <dgm:cxn modelId="{61300D63-9171-435C-B627-3D867E8ADC23}" type="presParOf" srcId="{1B1B3FE2-3746-47A2-AFDC-6F85CF1C8100}" destId="{28A365C2-E462-4521-BC13-B35F1DEDD7C1}" srcOrd="1" destOrd="0" presId="urn:microsoft.com/office/officeart/2005/8/layout/radial2"/>
    <dgm:cxn modelId="{A17E634F-4C52-4799-BA17-66F09C58B00D}" type="presParOf" srcId="{D95491D0-FD69-4DE4-829E-3B4507CC8D69}" destId="{56D7117A-4431-4864-86D8-24B9D6A6646B}" srcOrd="7" destOrd="0" presId="urn:microsoft.com/office/officeart/2005/8/layout/radial2"/>
    <dgm:cxn modelId="{1F7F7CB5-F313-4ECB-A41D-3289009CBE24}" type="presParOf" srcId="{D95491D0-FD69-4DE4-829E-3B4507CC8D69}" destId="{C9265A5C-2713-4C16-B0FA-71EDCA742AC4}" srcOrd="8" destOrd="0" presId="urn:microsoft.com/office/officeart/2005/8/layout/radial2"/>
    <dgm:cxn modelId="{D97F2670-EA95-46B8-AC84-33FB85FD8C77}" type="presParOf" srcId="{C9265A5C-2713-4C16-B0FA-71EDCA742AC4}" destId="{5DFB2ECA-80C8-449F-8A3F-75365AED4E9C}" srcOrd="0" destOrd="0" presId="urn:microsoft.com/office/officeart/2005/8/layout/radial2"/>
    <dgm:cxn modelId="{A62384FB-4790-47CF-A10C-D45229EE6BE9}" type="presParOf" srcId="{C9265A5C-2713-4C16-B0FA-71EDCA742AC4}" destId="{3AF2201C-0993-407D-92C9-E7D652FA7331}" srcOrd="1" destOrd="0" presId="urn:microsoft.com/office/officeart/2005/8/layout/radial2"/>
    <dgm:cxn modelId="{4DDB15AE-0FFE-4BB1-ABF6-563DEF22EEB1}" type="presParOf" srcId="{D95491D0-FD69-4DE4-829E-3B4507CC8D69}" destId="{6A7FFEBC-8018-4411-A7E3-C5DC43001E56}" srcOrd="9" destOrd="0" presId="urn:microsoft.com/office/officeart/2005/8/layout/radial2"/>
    <dgm:cxn modelId="{99757AE0-3453-432D-B304-AE06222F692C}" type="presParOf" srcId="{D95491D0-FD69-4DE4-829E-3B4507CC8D69}" destId="{C802B068-5CFC-4CA1-BC3A-6D88FD6BE486}" srcOrd="10" destOrd="0" presId="urn:microsoft.com/office/officeart/2005/8/layout/radial2"/>
    <dgm:cxn modelId="{7A80D92E-C173-41FF-830D-1B0990C52AA8}" type="presParOf" srcId="{C802B068-5CFC-4CA1-BC3A-6D88FD6BE486}" destId="{3A70456C-6414-408E-AB69-CD8893C3F374}" srcOrd="0" destOrd="0" presId="urn:microsoft.com/office/officeart/2005/8/layout/radial2"/>
    <dgm:cxn modelId="{C9CEEA5E-4FEC-4AE7-92E5-C728938C92A4}" type="presParOf" srcId="{C802B068-5CFC-4CA1-BC3A-6D88FD6BE486}" destId="{0EC93D18-616E-4E94-883D-04BD6B1E425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6DA0F-3510-4C34-A128-4A9031951E4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0B14B-851B-4B91-A79D-CFF67F34994B}">
      <dgm:prSet phldrT="[Text]"/>
      <dgm:spPr/>
      <dgm:t>
        <a:bodyPr/>
        <a:lstStyle/>
        <a:p>
          <a:r>
            <a:rPr lang="en-US" dirty="0" smtClean="0"/>
            <a:t>IISPs</a:t>
          </a:r>
          <a:endParaRPr lang="en-US" dirty="0"/>
        </a:p>
      </dgm:t>
    </dgm:pt>
    <dgm:pt modelId="{73B37875-A00F-409B-A8BE-DFFD660D57D3}" type="parTrans" cxnId="{A344E30B-9B5B-4C43-B492-76E472D052D5}">
      <dgm:prSet/>
      <dgm:spPr/>
      <dgm:t>
        <a:bodyPr/>
        <a:lstStyle/>
        <a:p>
          <a:endParaRPr lang="en-US"/>
        </a:p>
      </dgm:t>
    </dgm:pt>
    <dgm:pt modelId="{29E8D834-88EE-4388-BEF3-07EC2679A072}" type="sibTrans" cxnId="{A344E30B-9B5B-4C43-B492-76E472D052D5}">
      <dgm:prSet/>
      <dgm:spPr/>
      <dgm:t>
        <a:bodyPr/>
        <a:lstStyle/>
        <a:p>
          <a:endParaRPr lang="en-US"/>
        </a:p>
      </dgm:t>
    </dgm:pt>
    <dgm:pt modelId="{0E2D021F-199C-435E-B85E-A197C5DE91C5}">
      <dgm:prSet phldrT="[Text]"/>
      <dgm:spPr/>
      <dgm:t>
        <a:bodyPr/>
        <a:lstStyle/>
        <a:p>
          <a:r>
            <a:rPr lang="en-US" dirty="0" smtClean="0"/>
            <a:t>Writing IISP training planned to be offered quarterly per region for next year</a:t>
          </a:r>
          <a:endParaRPr lang="en-US" dirty="0"/>
        </a:p>
      </dgm:t>
    </dgm:pt>
    <dgm:pt modelId="{C6AA0002-9351-4001-A406-0EDD132C764D}" type="parTrans" cxnId="{9E36E4CF-30AD-4146-BB17-D5DEF2C91F86}">
      <dgm:prSet/>
      <dgm:spPr/>
      <dgm:t>
        <a:bodyPr/>
        <a:lstStyle/>
        <a:p>
          <a:endParaRPr lang="en-US"/>
        </a:p>
      </dgm:t>
    </dgm:pt>
    <dgm:pt modelId="{56F5C104-3D6A-42B0-BC8F-9E00AD6E9F42}" type="sibTrans" cxnId="{9E36E4CF-30AD-4146-BB17-D5DEF2C91F86}">
      <dgm:prSet/>
      <dgm:spPr/>
      <dgm:t>
        <a:bodyPr/>
        <a:lstStyle/>
        <a:p>
          <a:endParaRPr lang="en-US"/>
        </a:p>
      </dgm:t>
    </dgm:pt>
    <dgm:pt modelId="{9D960B0B-31D4-428C-B32F-279202B076B4}">
      <dgm:prSet phldrT="[Text]"/>
      <dgm:spPr/>
      <dgm:t>
        <a:bodyPr/>
        <a:lstStyle/>
        <a:p>
          <a:r>
            <a:rPr lang="en-US" dirty="0" smtClean="0"/>
            <a:t>IISPs</a:t>
          </a:r>
          <a:endParaRPr lang="en-US" dirty="0"/>
        </a:p>
      </dgm:t>
    </dgm:pt>
    <dgm:pt modelId="{57D45AC4-7825-4F5F-94E7-F5332B49641F}" type="parTrans" cxnId="{699C1B75-D44D-4E64-A4BD-D5D772C335F1}">
      <dgm:prSet/>
      <dgm:spPr/>
      <dgm:t>
        <a:bodyPr/>
        <a:lstStyle/>
        <a:p>
          <a:endParaRPr lang="en-US"/>
        </a:p>
      </dgm:t>
    </dgm:pt>
    <dgm:pt modelId="{4CF3DF85-216D-4623-BA42-B43DE4361D91}" type="sibTrans" cxnId="{699C1B75-D44D-4E64-A4BD-D5D772C335F1}">
      <dgm:prSet/>
      <dgm:spPr/>
      <dgm:t>
        <a:bodyPr/>
        <a:lstStyle/>
        <a:p>
          <a:endParaRPr lang="en-US"/>
        </a:p>
      </dgm:t>
    </dgm:pt>
    <dgm:pt modelId="{10B268F5-7FEA-46EC-BA2D-204E62E8CEED}">
      <dgm:prSet phldrT="[Text]"/>
      <dgm:spPr/>
      <dgm:t>
        <a:bodyPr/>
        <a:lstStyle/>
        <a:p>
          <a:r>
            <a:rPr lang="en-US" dirty="0" smtClean="0"/>
            <a:t>CE Curriculum for Direct Support Professionals on how to follow IISP under development</a:t>
          </a:r>
          <a:endParaRPr lang="en-US" dirty="0"/>
        </a:p>
      </dgm:t>
    </dgm:pt>
    <dgm:pt modelId="{EABC46EC-8980-4B84-A000-D079D0DE405A}" type="parTrans" cxnId="{114C1DD2-5FA4-4802-8A2F-90429092D9E8}">
      <dgm:prSet/>
      <dgm:spPr/>
      <dgm:t>
        <a:bodyPr/>
        <a:lstStyle/>
        <a:p>
          <a:endParaRPr lang="en-US"/>
        </a:p>
      </dgm:t>
    </dgm:pt>
    <dgm:pt modelId="{0731EC2D-CE20-41A0-B5E5-6C678DE0F365}" type="sibTrans" cxnId="{114C1DD2-5FA4-4802-8A2F-90429092D9E8}">
      <dgm:prSet/>
      <dgm:spPr/>
      <dgm:t>
        <a:bodyPr/>
        <a:lstStyle/>
        <a:p>
          <a:endParaRPr lang="en-US"/>
        </a:p>
      </dgm:t>
    </dgm:pt>
    <dgm:pt modelId="{9B05DE06-A3AB-4122-893F-CD36B504E723}">
      <dgm:prSet phldrT="[Text]"/>
      <dgm:spPr/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719718E0-F578-44FB-A96B-62EA6EA8C23D}" type="parTrans" cxnId="{588000F6-29BD-42DC-B1D2-E8EFB7A6E0C3}">
      <dgm:prSet/>
      <dgm:spPr/>
      <dgm:t>
        <a:bodyPr/>
        <a:lstStyle/>
        <a:p>
          <a:endParaRPr lang="en-US"/>
        </a:p>
      </dgm:t>
    </dgm:pt>
    <dgm:pt modelId="{43BCFABA-D7C1-40A7-A3BB-ABDD761A6043}" type="sibTrans" cxnId="{588000F6-29BD-42DC-B1D2-E8EFB7A6E0C3}">
      <dgm:prSet/>
      <dgm:spPr/>
      <dgm:t>
        <a:bodyPr/>
        <a:lstStyle/>
        <a:p>
          <a:endParaRPr lang="en-US"/>
        </a:p>
      </dgm:t>
    </dgm:pt>
    <dgm:pt modelId="{5A1A40AE-CFFB-435A-8B4F-CAB97E49872A}">
      <dgm:prSet phldrT="[Text]"/>
      <dgm:spPr/>
      <dgm:t>
        <a:bodyPr/>
        <a:lstStyle/>
        <a:p>
          <a:r>
            <a:rPr lang="en-US" dirty="0" smtClean="0"/>
            <a:t>CE Curriculum on how to find and develop  community integration interest under development</a:t>
          </a:r>
          <a:endParaRPr lang="en-US" dirty="0"/>
        </a:p>
      </dgm:t>
    </dgm:pt>
    <dgm:pt modelId="{12AE1505-70BB-4371-840A-F77A31EFEB1C}" type="parTrans" cxnId="{2A24A695-5739-49D9-88EB-5241B1274D62}">
      <dgm:prSet/>
      <dgm:spPr/>
      <dgm:t>
        <a:bodyPr/>
        <a:lstStyle/>
        <a:p>
          <a:endParaRPr lang="en-US"/>
        </a:p>
      </dgm:t>
    </dgm:pt>
    <dgm:pt modelId="{A3821320-966A-4E97-B685-0F306175D466}" type="sibTrans" cxnId="{2A24A695-5739-49D9-88EB-5241B1274D62}">
      <dgm:prSet/>
      <dgm:spPr/>
      <dgm:t>
        <a:bodyPr/>
        <a:lstStyle/>
        <a:p>
          <a:endParaRPr lang="en-US"/>
        </a:p>
      </dgm:t>
    </dgm:pt>
    <dgm:pt modelId="{7D9EB318-66DC-46F7-A51F-555C244C110F}">
      <dgm:prSet/>
      <dgm:spPr/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E6E3021D-E8FB-4C6E-A61D-D84F4235A409}" type="parTrans" cxnId="{2D9E1AEE-1D5C-44DA-8DAD-759E97D8867B}">
      <dgm:prSet/>
      <dgm:spPr/>
      <dgm:t>
        <a:bodyPr/>
        <a:lstStyle/>
        <a:p>
          <a:endParaRPr lang="en-US"/>
        </a:p>
      </dgm:t>
    </dgm:pt>
    <dgm:pt modelId="{8A798750-04B4-471E-88DB-81924134DADB}" type="sibTrans" cxnId="{2D9E1AEE-1D5C-44DA-8DAD-759E97D8867B}">
      <dgm:prSet/>
      <dgm:spPr/>
      <dgm:t>
        <a:bodyPr/>
        <a:lstStyle/>
        <a:p>
          <a:endParaRPr lang="en-US"/>
        </a:p>
      </dgm:t>
    </dgm:pt>
    <dgm:pt modelId="{CE108BCB-5D05-4FFD-A81E-373F9FEA0D17}">
      <dgm:prSet/>
      <dgm:spPr/>
      <dgm:t>
        <a:bodyPr/>
        <a:lstStyle/>
        <a:p>
          <a:r>
            <a:rPr lang="en-US" dirty="0" smtClean="0"/>
            <a:t>Staff turnover project under way</a:t>
          </a:r>
          <a:endParaRPr lang="en-US" dirty="0"/>
        </a:p>
      </dgm:t>
    </dgm:pt>
    <dgm:pt modelId="{1B0C35E6-523C-4E80-8E1C-0FA342CD870F}" type="parTrans" cxnId="{FC7A9A4F-895F-46E5-91FA-C4087EA5458B}">
      <dgm:prSet/>
      <dgm:spPr/>
      <dgm:t>
        <a:bodyPr/>
        <a:lstStyle/>
        <a:p>
          <a:endParaRPr lang="en-US"/>
        </a:p>
      </dgm:t>
    </dgm:pt>
    <dgm:pt modelId="{CBD81974-5F93-4977-B048-A6735596B347}" type="sibTrans" cxnId="{FC7A9A4F-895F-46E5-91FA-C4087EA5458B}">
      <dgm:prSet/>
      <dgm:spPr/>
      <dgm:t>
        <a:bodyPr/>
        <a:lstStyle/>
        <a:p>
          <a:endParaRPr lang="en-US"/>
        </a:p>
      </dgm:t>
    </dgm:pt>
    <dgm:pt modelId="{55AFEB30-C088-4BD2-B91E-BE34918A6044}">
      <dgm:prSet/>
      <dgm:spPr/>
      <dgm:t>
        <a:bodyPr/>
        <a:lstStyle/>
        <a:p>
          <a:r>
            <a:rPr lang="en-US" dirty="0" smtClean="0"/>
            <a:t>Actions / curriculum TBD based on outcomes</a:t>
          </a:r>
          <a:endParaRPr lang="en-US" dirty="0"/>
        </a:p>
      </dgm:t>
    </dgm:pt>
    <dgm:pt modelId="{2E3AEDC4-921F-4E5A-B3E8-2127FEE75667}" type="parTrans" cxnId="{E2731930-34A2-43E6-BCDC-E39729A9A2F7}">
      <dgm:prSet/>
      <dgm:spPr/>
      <dgm:t>
        <a:bodyPr/>
        <a:lstStyle/>
        <a:p>
          <a:endParaRPr lang="en-US"/>
        </a:p>
      </dgm:t>
    </dgm:pt>
    <dgm:pt modelId="{4DF7D4BF-E811-40F3-A22A-45B46B9B9400}" type="sibTrans" cxnId="{E2731930-34A2-43E6-BCDC-E39729A9A2F7}">
      <dgm:prSet/>
      <dgm:spPr/>
      <dgm:t>
        <a:bodyPr/>
        <a:lstStyle/>
        <a:p>
          <a:endParaRPr lang="en-US"/>
        </a:p>
      </dgm:t>
    </dgm:pt>
    <dgm:pt modelId="{1C45D743-4F27-4A5B-A2DA-ACD2B7548932}">
      <dgm:prSet/>
      <dgm:spPr/>
      <dgm:t>
        <a:bodyPr/>
        <a:lstStyle/>
        <a:p>
          <a:r>
            <a:rPr lang="en-US" dirty="0" smtClean="0"/>
            <a:t>QA</a:t>
          </a:r>
          <a:endParaRPr lang="en-US" dirty="0"/>
        </a:p>
      </dgm:t>
    </dgm:pt>
    <dgm:pt modelId="{8CDCA873-6ACC-4341-8A77-2D916CFF7199}" type="parTrans" cxnId="{9EF9FF14-5235-4425-86DD-E6736FB92D81}">
      <dgm:prSet/>
      <dgm:spPr/>
      <dgm:t>
        <a:bodyPr/>
        <a:lstStyle/>
        <a:p>
          <a:endParaRPr lang="en-US"/>
        </a:p>
      </dgm:t>
    </dgm:pt>
    <dgm:pt modelId="{52418EBE-C34C-40D7-A586-0B6701C6A558}" type="sibTrans" cxnId="{9EF9FF14-5235-4425-86DD-E6736FB92D81}">
      <dgm:prSet/>
      <dgm:spPr/>
      <dgm:t>
        <a:bodyPr/>
        <a:lstStyle/>
        <a:p>
          <a:endParaRPr lang="en-US"/>
        </a:p>
      </dgm:t>
    </dgm:pt>
    <dgm:pt modelId="{AA6EC4CE-7E19-41D6-B084-C1B18D5330B7}">
      <dgm:prSet/>
      <dgm:spPr/>
      <dgm:t>
        <a:bodyPr/>
        <a:lstStyle/>
        <a:p>
          <a:r>
            <a:rPr lang="en-US" dirty="0" smtClean="0"/>
            <a:t>Next QA samples 3</a:t>
          </a:r>
          <a:r>
            <a:rPr lang="en-US" baseline="30000" dirty="0" smtClean="0"/>
            <a:t>rd</a:t>
          </a:r>
          <a:r>
            <a:rPr lang="en-US" dirty="0" smtClean="0"/>
            <a:t> qtr. 2016</a:t>
          </a:r>
          <a:endParaRPr lang="en-US" dirty="0"/>
        </a:p>
      </dgm:t>
    </dgm:pt>
    <dgm:pt modelId="{6A716514-D31F-484A-BB87-9301D19BCCA5}" type="parTrans" cxnId="{0765B590-2D52-4611-B77B-2F1584AE53A8}">
      <dgm:prSet/>
      <dgm:spPr/>
      <dgm:t>
        <a:bodyPr/>
        <a:lstStyle/>
        <a:p>
          <a:endParaRPr lang="en-US"/>
        </a:p>
      </dgm:t>
    </dgm:pt>
    <dgm:pt modelId="{AB7AA851-CA88-4BE7-9BFE-40F8B00BAC02}" type="sibTrans" cxnId="{0765B590-2D52-4611-B77B-2F1584AE53A8}">
      <dgm:prSet/>
      <dgm:spPr/>
      <dgm:t>
        <a:bodyPr/>
        <a:lstStyle/>
        <a:p>
          <a:endParaRPr lang="en-US"/>
        </a:p>
      </dgm:t>
    </dgm:pt>
    <dgm:pt modelId="{DCB09E01-0671-4ACC-AE60-93E7BEC37254}" type="pres">
      <dgm:prSet presAssocID="{8BF6DA0F-3510-4C34-A128-4A9031951E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07411-F69A-42AA-95D5-806060B273AA}" type="pres">
      <dgm:prSet presAssocID="{0660B14B-851B-4B91-A79D-CFF67F34994B}" presName="composite" presStyleCnt="0"/>
      <dgm:spPr/>
    </dgm:pt>
    <dgm:pt modelId="{D4CA60B9-CACB-448C-90F7-C504DA60F9DB}" type="pres">
      <dgm:prSet presAssocID="{0660B14B-851B-4B91-A79D-CFF67F34994B}" presName="parentText" presStyleLbl="alignNode1" presStyleIdx="0" presStyleCnt="5" custLinFactNeighborX="-22002" custLinFactNeighborY="-1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F81EB-C746-4657-8587-AC4BF66A3FC4}" type="pres">
      <dgm:prSet presAssocID="{0660B14B-851B-4B91-A79D-CFF67F34994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28588-D15F-4C41-9D11-7F99253C25E5}" type="pres">
      <dgm:prSet presAssocID="{29E8D834-88EE-4388-BEF3-07EC2679A072}" presName="sp" presStyleCnt="0"/>
      <dgm:spPr/>
    </dgm:pt>
    <dgm:pt modelId="{C4C68F35-A59B-46CD-8754-DBCECEA6FBE9}" type="pres">
      <dgm:prSet presAssocID="{9D960B0B-31D4-428C-B32F-279202B076B4}" presName="composite" presStyleCnt="0"/>
      <dgm:spPr/>
    </dgm:pt>
    <dgm:pt modelId="{F55BED5B-65CD-4201-8F6D-0CF4552908C8}" type="pres">
      <dgm:prSet presAssocID="{9D960B0B-31D4-428C-B32F-279202B076B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1DCDA-66FA-4247-BC25-91F4A30432CB}" type="pres">
      <dgm:prSet presAssocID="{9D960B0B-31D4-428C-B32F-279202B076B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4183E-360E-4D40-A305-E2BAF1A2A7D4}" type="pres">
      <dgm:prSet presAssocID="{4CF3DF85-216D-4623-BA42-B43DE4361D91}" presName="sp" presStyleCnt="0"/>
      <dgm:spPr/>
    </dgm:pt>
    <dgm:pt modelId="{148135BC-5CED-40E3-9035-16B1EE3EC5AC}" type="pres">
      <dgm:prSet presAssocID="{9B05DE06-A3AB-4122-893F-CD36B504E723}" presName="composite" presStyleCnt="0"/>
      <dgm:spPr/>
    </dgm:pt>
    <dgm:pt modelId="{E13CFA2D-5AFE-4737-9F64-9F327BF4C405}" type="pres">
      <dgm:prSet presAssocID="{9B05DE06-A3AB-4122-893F-CD36B504E72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DECFE-407F-4B6D-BBF1-5F1FBAE52CA8}" type="pres">
      <dgm:prSet presAssocID="{9B05DE06-A3AB-4122-893F-CD36B504E72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C5BC4-19C0-4CB7-B477-E362F441D36C}" type="pres">
      <dgm:prSet presAssocID="{43BCFABA-D7C1-40A7-A3BB-ABDD761A6043}" presName="sp" presStyleCnt="0"/>
      <dgm:spPr/>
    </dgm:pt>
    <dgm:pt modelId="{5E6E4EAD-C50D-4152-9134-D7261B614AEA}" type="pres">
      <dgm:prSet presAssocID="{7D9EB318-66DC-46F7-A51F-555C244C110F}" presName="composite" presStyleCnt="0"/>
      <dgm:spPr/>
    </dgm:pt>
    <dgm:pt modelId="{F95E4B88-781D-4E4E-A88D-36EA40284C69}" type="pres">
      <dgm:prSet presAssocID="{7D9EB318-66DC-46F7-A51F-555C244C110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3280D-A191-4016-A853-DF45BD2E6423}" type="pres">
      <dgm:prSet presAssocID="{7D9EB318-66DC-46F7-A51F-555C244C110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B1923-AF47-498A-9DC1-F3019C59F61F}" type="pres">
      <dgm:prSet presAssocID="{8A798750-04B4-471E-88DB-81924134DADB}" presName="sp" presStyleCnt="0"/>
      <dgm:spPr/>
    </dgm:pt>
    <dgm:pt modelId="{54BE5337-F4BD-44FD-9626-22F315B9EA13}" type="pres">
      <dgm:prSet presAssocID="{1C45D743-4F27-4A5B-A2DA-ACD2B7548932}" presName="composite" presStyleCnt="0"/>
      <dgm:spPr/>
    </dgm:pt>
    <dgm:pt modelId="{8486E3FD-7703-4DB6-BDCA-3F3A54619B62}" type="pres">
      <dgm:prSet presAssocID="{1C45D743-4F27-4A5B-A2DA-ACD2B754893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7FFD6-6E12-4F3A-9679-3DE3E5DE86D2}" type="pres">
      <dgm:prSet presAssocID="{1C45D743-4F27-4A5B-A2DA-ACD2B754893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9138B-EA76-4147-AE86-283B002E66B4}" type="presOf" srcId="{8BF6DA0F-3510-4C34-A128-4A9031951E4E}" destId="{DCB09E01-0671-4ACC-AE60-93E7BEC37254}" srcOrd="0" destOrd="0" presId="urn:microsoft.com/office/officeart/2005/8/layout/chevron2"/>
    <dgm:cxn modelId="{E2731930-34A2-43E6-BCDC-E39729A9A2F7}" srcId="{7D9EB318-66DC-46F7-A51F-555C244C110F}" destId="{55AFEB30-C088-4BD2-B91E-BE34918A6044}" srcOrd="1" destOrd="0" parTransId="{2E3AEDC4-921F-4E5A-B3E8-2127FEE75667}" sibTransId="{4DF7D4BF-E811-40F3-A22A-45B46B9B9400}"/>
    <dgm:cxn modelId="{DCE250F6-9E13-4B03-B2EE-EC72C5F794FD}" type="presOf" srcId="{9D960B0B-31D4-428C-B32F-279202B076B4}" destId="{F55BED5B-65CD-4201-8F6D-0CF4552908C8}" srcOrd="0" destOrd="0" presId="urn:microsoft.com/office/officeart/2005/8/layout/chevron2"/>
    <dgm:cxn modelId="{4E6A8EC1-E8EC-4519-B9BD-871AFAF6F247}" type="presOf" srcId="{55AFEB30-C088-4BD2-B91E-BE34918A6044}" destId="{79E3280D-A191-4016-A853-DF45BD2E6423}" srcOrd="0" destOrd="1" presId="urn:microsoft.com/office/officeart/2005/8/layout/chevron2"/>
    <dgm:cxn modelId="{9E36E4CF-30AD-4146-BB17-D5DEF2C91F86}" srcId="{0660B14B-851B-4B91-A79D-CFF67F34994B}" destId="{0E2D021F-199C-435E-B85E-A197C5DE91C5}" srcOrd="0" destOrd="0" parTransId="{C6AA0002-9351-4001-A406-0EDD132C764D}" sibTransId="{56F5C104-3D6A-42B0-BC8F-9E00AD6E9F42}"/>
    <dgm:cxn modelId="{699C1B75-D44D-4E64-A4BD-D5D772C335F1}" srcId="{8BF6DA0F-3510-4C34-A128-4A9031951E4E}" destId="{9D960B0B-31D4-428C-B32F-279202B076B4}" srcOrd="1" destOrd="0" parTransId="{57D45AC4-7825-4F5F-94E7-F5332B49641F}" sibTransId="{4CF3DF85-216D-4623-BA42-B43DE4361D91}"/>
    <dgm:cxn modelId="{E8DD6E51-93AC-4DF1-848C-BAE1F3F1E5D6}" type="presOf" srcId="{5A1A40AE-CFFB-435A-8B4F-CAB97E49872A}" destId="{000DECFE-407F-4B6D-BBF1-5F1FBAE52CA8}" srcOrd="0" destOrd="0" presId="urn:microsoft.com/office/officeart/2005/8/layout/chevron2"/>
    <dgm:cxn modelId="{2D9E1AEE-1D5C-44DA-8DAD-759E97D8867B}" srcId="{8BF6DA0F-3510-4C34-A128-4A9031951E4E}" destId="{7D9EB318-66DC-46F7-A51F-555C244C110F}" srcOrd="3" destOrd="0" parTransId="{E6E3021D-E8FB-4C6E-A61D-D84F4235A409}" sibTransId="{8A798750-04B4-471E-88DB-81924134DADB}"/>
    <dgm:cxn modelId="{9EF9FF14-5235-4425-86DD-E6736FB92D81}" srcId="{8BF6DA0F-3510-4C34-A128-4A9031951E4E}" destId="{1C45D743-4F27-4A5B-A2DA-ACD2B7548932}" srcOrd="4" destOrd="0" parTransId="{8CDCA873-6ACC-4341-8A77-2D916CFF7199}" sibTransId="{52418EBE-C34C-40D7-A586-0B6701C6A558}"/>
    <dgm:cxn modelId="{588000F6-29BD-42DC-B1D2-E8EFB7A6E0C3}" srcId="{8BF6DA0F-3510-4C34-A128-4A9031951E4E}" destId="{9B05DE06-A3AB-4122-893F-CD36B504E723}" srcOrd="2" destOrd="0" parTransId="{719718E0-F578-44FB-A96B-62EA6EA8C23D}" sibTransId="{43BCFABA-D7C1-40A7-A3BB-ABDD761A6043}"/>
    <dgm:cxn modelId="{8D47E0AB-38BC-4118-913F-360F4153EC08}" type="presOf" srcId="{AA6EC4CE-7E19-41D6-B084-C1B18D5330B7}" destId="{D8B7FFD6-6E12-4F3A-9679-3DE3E5DE86D2}" srcOrd="0" destOrd="0" presId="urn:microsoft.com/office/officeart/2005/8/layout/chevron2"/>
    <dgm:cxn modelId="{42B2661A-8A4B-4D0D-971D-9B5EA4117B92}" type="presOf" srcId="{1C45D743-4F27-4A5B-A2DA-ACD2B7548932}" destId="{8486E3FD-7703-4DB6-BDCA-3F3A54619B62}" srcOrd="0" destOrd="0" presId="urn:microsoft.com/office/officeart/2005/8/layout/chevron2"/>
    <dgm:cxn modelId="{49DD8847-7AA4-4D4F-9626-4231F6A92E84}" type="presOf" srcId="{9B05DE06-A3AB-4122-893F-CD36B504E723}" destId="{E13CFA2D-5AFE-4737-9F64-9F327BF4C405}" srcOrd="0" destOrd="0" presId="urn:microsoft.com/office/officeart/2005/8/layout/chevron2"/>
    <dgm:cxn modelId="{A344E30B-9B5B-4C43-B492-76E472D052D5}" srcId="{8BF6DA0F-3510-4C34-A128-4A9031951E4E}" destId="{0660B14B-851B-4B91-A79D-CFF67F34994B}" srcOrd="0" destOrd="0" parTransId="{73B37875-A00F-409B-A8BE-DFFD660D57D3}" sibTransId="{29E8D834-88EE-4388-BEF3-07EC2679A072}"/>
    <dgm:cxn modelId="{365A0221-B977-4F41-88A3-6A6EE93089B8}" type="presOf" srcId="{0E2D021F-199C-435E-B85E-A197C5DE91C5}" destId="{DF1F81EB-C746-4657-8587-AC4BF66A3FC4}" srcOrd="0" destOrd="0" presId="urn:microsoft.com/office/officeart/2005/8/layout/chevron2"/>
    <dgm:cxn modelId="{C1197437-AAA2-4C6B-A6C2-86D31316A2B2}" type="presOf" srcId="{10B268F5-7FEA-46EC-BA2D-204E62E8CEED}" destId="{E581DCDA-66FA-4247-BC25-91F4A30432CB}" srcOrd="0" destOrd="0" presId="urn:microsoft.com/office/officeart/2005/8/layout/chevron2"/>
    <dgm:cxn modelId="{0765B590-2D52-4611-B77B-2F1584AE53A8}" srcId="{1C45D743-4F27-4A5B-A2DA-ACD2B7548932}" destId="{AA6EC4CE-7E19-41D6-B084-C1B18D5330B7}" srcOrd="0" destOrd="0" parTransId="{6A716514-D31F-484A-BB87-9301D19BCCA5}" sibTransId="{AB7AA851-CA88-4BE7-9BFE-40F8B00BAC02}"/>
    <dgm:cxn modelId="{BD8FC9C2-2C72-43DF-A6E4-4929F01EE8FF}" type="presOf" srcId="{7D9EB318-66DC-46F7-A51F-555C244C110F}" destId="{F95E4B88-781D-4E4E-A88D-36EA40284C69}" srcOrd="0" destOrd="0" presId="urn:microsoft.com/office/officeart/2005/8/layout/chevron2"/>
    <dgm:cxn modelId="{5D0F16BE-3E90-433D-857B-03A6B6D23ADE}" type="presOf" srcId="{0660B14B-851B-4B91-A79D-CFF67F34994B}" destId="{D4CA60B9-CACB-448C-90F7-C504DA60F9DB}" srcOrd="0" destOrd="0" presId="urn:microsoft.com/office/officeart/2005/8/layout/chevron2"/>
    <dgm:cxn modelId="{FC7A9A4F-895F-46E5-91FA-C4087EA5458B}" srcId="{7D9EB318-66DC-46F7-A51F-555C244C110F}" destId="{CE108BCB-5D05-4FFD-A81E-373F9FEA0D17}" srcOrd="0" destOrd="0" parTransId="{1B0C35E6-523C-4E80-8E1C-0FA342CD870F}" sibTransId="{CBD81974-5F93-4977-B048-A6735596B347}"/>
    <dgm:cxn modelId="{2A24A695-5739-49D9-88EB-5241B1274D62}" srcId="{9B05DE06-A3AB-4122-893F-CD36B504E723}" destId="{5A1A40AE-CFFB-435A-8B4F-CAB97E49872A}" srcOrd="0" destOrd="0" parTransId="{12AE1505-70BB-4371-840A-F77A31EFEB1C}" sibTransId="{A3821320-966A-4E97-B685-0F306175D466}"/>
    <dgm:cxn modelId="{488DFF4F-E7DE-4361-899C-63617252A9F7}" type="presOf" srcId="{CE108BCB-5D05-4FFD-A81E-373F9FEA0D17}" destId="{79E3280D-A191-4016-A853-DF45BD2E6423}" srcOrd="0" destOrd="0" presId="urn:microsoft.com/office/officeart/2005/8/layout/chevron2"/>
    <dgm:cxn modelId="{114C1DD2-5FA4-4802-8A2F-90429092D9E8}" srcId="{9D960B0B-31D4-428C-B32F-279202B076B4}" destId="{10B268F5-7FEA-46EC-BA2D-204E62E8CEED}" srcOrd="0" destOrd="0" parTransId="{EABC46EC-8980-4B84-A000-D079D0DE405A}" sibTransId="{0731EC2D-CE20-41A0-B5E5-6C678DE0F365}"/>
    <dgm:cxn modelId="{BD0BECB5-C3A5-4A9D-9779-21235DC117B5}" type="presParOf" srcId="{DCB09E01-0671-4ACC-AE60-93E7BEC37254}" destId="{58F07411-F69A-42AA-95D5-806060B273AA}" srcOrd="0" destOrd="0" presId="urn:microsoft.com/office/officeart/2005/8/layout/chevron2"/>
    <dgm:cxn modelId="{3A45AD0C-A655-45AF-AE46-FAE24278684B}" type="presParOf" srcId="{58F07411-F69A-42AA-95D5-806060B273AA}" destId="{D4CA60B9-CACB-448C-90F7-C504DA60F9DB}" srcOrd="0" destOrd="0" presId="urn:microsoft.com/office/officeart/2005/8/layout/chevron2"/>
    <dgm:cxn modelId="{76524596-2449-4078-9F6F-558831ECB623}" type="presParOf" srcId="{58F07411-F69A-42AA-95D5-806060B273AA}" destId="{DF1F81EB-C746-4657-8587-AC4BF66A3FC4}" srcOrd="1" destOrd="0" presId="urn:microsoft.com/office/officeart/2005/8/layout/chevron2"/>
    <dgm:cxn modelId="{77633CC5-0838-4A85-9EF6-9177E39559F6}" type="presParOf" srcId="{DCB09E01-0671-4ACC-AE60-93E7BEC37254}" destId="{84928588-D15F-4C41-9D11-7F99253C25E5}" srcOrd="1" destOrd="0" presId="urn:microsoft.com/office/officeart/2005/8/layout/chevron2"/>
    <dgm:cxn modelId="{0BCA6AE0-BCF3-4F0F-9EDF-4597FEB48538}" type="presParOf" srcId="{DCB09E01-0671-4ACC-AE60-93E7BEC37254}" destId="{C4C68F35-A59B-46CD-8754-DBCECEA6FBE9}" srcOrd="2" destOrd="0" presId="urn:microsoft.com/office/officeart/2005/8/layout/chevron2"/>
    <dgm:cxn modelId="{BEA9C298-77F2-41B8-9E88-46B02DB3A9FA}" type="presParOf" srcId="{C4C68F35-A59B-46CD-8754-DBCECEA6FBE9}" destId="{F55BED5B-65CD-4201-8F6D-0CF4552908C8}" srcOrd="0" destOrd="0" presId="urn:microsoft.com/office/officeart/2005/8/layout/chevron2"/>
    <dgm:cxn modelId="{D38DE15E-E5B4-4235-AE76-BEF40CE2DDA2}" type="presParOf" srcId="{C4C68F35-A59B-46CD-8754-DBCECEA6FBE9}" destId="{E581DCDA-66FA-4247-BC25-91F4A30432CB}" srcOrd="1" destOrd="0" presId="urn:microsoft.com/office/officeart/2005/8/layout/chevron2"/>
    <dgm:cxn modelId="{6202FD34-DBE6-449F-A16A-6AF9B80460C5}" type="presParOf" srcId="{DCB09E01-0671-4ACC-AE60-93E7BEC37254}" destId="{8714183E-360E-4D40-A305-E2BAF1A2A7D4}" srcOrd="3" destOrd="0" presId="urn:microsoft.com/office/officeart/2005/8/layout/chevron2"/>
    <dgm:cxn modelId="{CB99147F-0FC7-405F-8812-1C8E7E2B0159}" type="presParOf" srcId="{DCB09E01-0671-4ACC-AE60-93E7BEC37254}" destId="{148135BC-5CED-40E3-9035-16B1EE3EC5AC}" srcOrd="4" destOrd="0" presId="urn:microsoft.com/office/officeart/2005/8/layout/chevron2"/>
    <dgm:cxn modelId="{057BD039-7FA1-49E3-A18A-E2A0AB9DBED0}" type="presParOf" srcId="{148135BC-5CED-40E3-9035-16B1EE3EC5AC}" destId="{E13CFA2D-5AFE-4737-9F64-9F327BF4C405}" srcOrd="0" destOrd="0" presId="urn:microsoft.com/office/officeart/2005/8/layout/chevron2"/>
    <dgm:cxn modelId="{09B76960-B554-4FA8-A80C-F039EE5EA2BE}" type="presParOf" srcId="{148135BC-5CED-40E3-9035-16B1EE3EC5AC}" destId="{000DECFE-407F-4B6D-BBF1-5F1FBAE52CA8}" srcOrd="1" destOrd="0" presId="urn:microsoft.com/office/officeart/2005/8/layout/chevron2"/>
    <dgm:cxn modelId="{5E9146E2-0869-458D-A145-F1EBF30F1D14}" type="presParOf" srcId="{DCB09E01-0671-4ACC-AE60-93E7BEC37254}" destId="{D79C5BC4-19C0-4CB7-B477-E362F441D36C}" srcOrd="5" destOrd="0" presId="urn:microsoft.com/office/officeart/2005/8/layout/chevron2"/>
    <dgm:cxn modelId="{0AB4F2FA-E9BC-476C-9C89-34A1DD7A19F8}" type="presParOf" srcId="{DCB09E01-0671-4ACC-AE60-93E7BEC37254}" destId="{5E6E4EAD-C50D-4152-9134-D7261B614AEA}" srcOrd="6" destOrd="0" presId="urn:microsoft.com/office/officeart/2005/8/layout/chevron2"/>
    <dgm:cxn modelId="{6203E4D3-141B-488D-928F-824927619EB0}" type="presParOf" srcId="{5E6E4EAD-C50D-4152-9134-D7261B614AEA}" destId="{F95E4B88-781D-4E4E-A88D-36EA40284C69}" srcOrd="0" destOrd="0" presId="urn:microsoft.com/office/officeart/2005/8/layout/chevron2"/>
    <dgm:cxn modelId="{E0208E9B-E6E8-41E4-8AD3-6491DD7F43D1}" type="presParOf" srcId="{5E6E4EAD-C50D-4152-9134-D7261B614AEA}" destId="{79E3280D-A191-4016-A853-DF45BD2E6423}" srcOrd="1" destOrd="0" presId="urn:microsoft.com/office/officeart/2005/8/layout/chevron2"/>
    <dgm:cxn modelId="{4C8FECD0-94A9-40C3-8276-F78B1B7CCFA3}" type="presParOf" srcId="{DCB09E01-0671-4ACC-AE60-93E7BEC37254}" destId="{617B1923-AF47-498A-9DC1-F3019C59F61F}" srcOrd="7" destOrd="0" presId="urn:microsoft.com/office/officeart/2005/8/layout/chevron2"/>
    <dgm:cxn modelId="{E307F1FA-6DEA-4542-850B-6698CF1813D9}" type="presParOf" srcId="{DCB09E01-0671-4ACC-AE60-93E7BEC37254}" destId="{54BE5337-F4BD-44FD-9626-22F315B9EA13}" srcOrd="8" destOrd="0" presId="urn:microsoft.com/office/officeart/2005/8/layout/chevron2"/>
    <dgm:cxn modelId="{6D25AA4D-EA71-48A9-9BE2-25708A2C43C1}" type="presParOf" srcId="{54BE5337-F4BD-44FD-9626-22F315B9EA13}" destId="{8486E3FD-7703-4DB6-BDCA-3F3A54619B62}" srcOrd="0" destOrd="0" presId="urn:microsoft.com/office/officeart/2005/8/layout/chevron2"/>
    <dgm:cxn modelId="{6AAD2DA6-BAF2-427C-A1B6-77B63491EAB9}" type="presParOf" srcId="{54BE5337-F4BD-44FD-9626-22F315B9EA13}" destId="{D8B7FFD6-6E12-4F3A-9679-3DE3E5DE86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B993EA-D60F-42B4-B38A-5A730A34DC5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8C24E1-7511-48DC-958D-D3FC387C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FA6C45-3892-4E03-A741-C9B5B08CBC6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9E84D7-0568-4D8C-84D1-FD757859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3" name="Picture 12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572000" y="6400800"/>
            <a:ext cx="3648635" cy="457200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175351" cy="179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9" name="Picture 8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1" name="Picture 10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769224" y="6400800"/>
            <a:ext cx="3648635" cy="45720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1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6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90AA"/>
            </a:gs>
            <a:gs pos="33000">
              <a:srgbClr val="D4DEFF"/>
            </a:gs>
            <a:gs pos="57000">
              <a:srgbClr val="D4DEFF"/>
            </a:gs>
            <a:gs pos="86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7F4B-19C8-4DFB-99B5-492AF6CE2948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LTSA template open, clos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SA template content final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4"/>
          <a:stretch/>
        </p:blipFill>
        <p:spPr>
          <a:xfrm>
            <a:off x="0" y="0"/>
            <a:ext cx="9144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illesj@dshs.w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November 2015 </a:t>
            </a:r>
            <a:r>
              <a:rPr lang="en-US" dirty="0"/>
              <a:t>Baseline </a:t>
            </a:r>
            <a:r>
              <a:rPr lang="en-US" dirty="0" smtClean="0"/>
              <a:t>Data Results and next steps</a:t>
            </a:r>
            <a:br>
              <a:rPr lang="en-US" dirty="0" smtClean="0"/>
            </a:br>
            <a:r>
              <a:rPr lang="en-US" dirty="0" smtClean="0"/>
              <a:t>IISPs and Community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pPr algn="r"/>
            <a:r>
              <a:rPr lang="en-US" sz="1600" dirty="0" smtClean="0"/>
              <a:t>Sandi Miller</a:t>
            </a:r>
          </a:p>
          <a:p>
            <a:pPr algn="r"/>
            <a:r>
              <a:rPr lang="en-US" sz="1600" dirty="0" smtClean="0"/>
              <a:t>Residential QA Program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149925"/>
              </p:ext>
            </p:extLst>
          </p:nvPr>
        </p:nvGraphicFramePr>
        <p:xfrm>
          <a:off x="228600" y="762000"/>
          <a:ext cx="8763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07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675062"/>
              </p:ext>
            </p:extLst>
          </p:nvPr>
        </p:nvGraphicFramePr>
        <p:xfrm>
          <a:off x="304800" y="914400"/>
          <a:ext cx="8382000" cy="521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28194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Barriers identified when fewer than 5 outings per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2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llesj\AppData\Local\Microsoft\Windows\Temporary Internet Files\Content.IE5\LTP23XIH\bigstock-D-Small-People-Movement-To-18037805-1024x8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48" y="2802459"/>
            <a:ext cx="4492752" cy="36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6141578"/>
              </p:ext>
            </p:extLst>
          </p:nvPr>
        </p:nvGraphicFramePr>
        <p:xfrm>
          <a:off x="76200" y="838200"/>
          <a:ext cx="5638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loud 4"/>
          <p:cNvSpPr/>
          <p:nvPr/>
        </p:nvSpPr>
        <p:spPr>
          <a:xfrm>
            <a:off x="6705600" y="1447800"/>
            <a:ext cx="1447800" cy="12784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8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581400"/>
            <a:ext cx="7175351" cy="1793167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Sandi Miller</a:t>
            </a:r>
            <a:br>
              <a:rPr lang="en-US" sz="2400" dirty="0" smtClean="0"/>
            </a:br>
            <a:r>
              <a:rPr lang="en-US" sz="2400" dirty="0" smtClean="0"/>
              <a:t>Residential QA Program Manager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millesj@dshs.wa.gov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360-725-3429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75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1676400" cy="518160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tratified random sample (at least one client per agency) requested by Nov. 2015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14% failed to respond or did not submit an IISP  with response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22% of responses did not include progress summary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949401"/>
              </p:ext>
            </p:extLst>
          </p:nvPr>
        </p:nvGraphicFramePr>
        <p:xfrm>
          <a:off x="2438400" y="914400"/>
          <a:ext cx="6553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86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762000"/>
            <a:ext cx="1676400" cy="6019800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>Over half of progress summary showed habilitative support, but </a:t>
            </a:r>
            <a:r>
              <a:rPr lang="en-US" sz="1800" i="1" dirty="0" smtClean="0"/>
              <a:t>did not show measurable</a:t>
            </a:r>
            <a:r>
              <a:rPr lang="en-US" sz="1800" dirty="0" smtClean="0"/>
              <a:t> activity toward goal</a:t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 smtClean="0"/>
              <a:t>31% of sample</a:t>
            </a:r>
            <a:br>
              <a:rPr lang="en-US" sz="1800" dirty="0" smtClean="0"/>
            </a:br>
            <a:r>
              <a:rPr lang="en-US" sz="1800" dirty="0" smtClean="0"/>
              <a:t>and</a:t>
            </a:r>
            <a:br>
              <a:rPr lang="en-US" sz="1800" dirty="0" smtClean="0"/>
            </a:br>
            <a:r>
              <a:rPr lang="en-US" sz="1800" dirty="0" smtClean="0"/>
              <a:t>40% of submissions showed </a:t>
            </a:r>
            <a:r>
              <a:rPr lang="en-US" sz="1800" b="1" dirty="0" smtClean="0"/>
              <a:t>documented measurable activity toward one or more habilitation goals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084738"/>
              </p:ext>
            </p:extLst>
          </p:nvPr>
        </p:nvGraphicFramePr>
        <p:xfrm>
          <a:off x="152401" y="914400"/>
          <a:ext cx="6781799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14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864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Strategic Objective: 85% of individual plans sampled in supported living will show documented, measurable activity toward one or more habilitation goal(s) in July 2017</a:t>
            </a:r>
            <a:endParaRPr lang="en-US" sz="1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450232"/>
              </p:ext>
            </p:extLst>
          </p:nvPr>
        </p:nvGraphicFramePr>
        <p:xfrm>
          <a:off x="152400" y="762000"/>
          <a:ext cx="6934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424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057400" cy="54864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Training in Writing IISP’s is strongly encouraged, but optional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507 plan writers have been trained by DDA 7/28/15 – 3/10/16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13 agency staff are approved to teach Writing IISP course for CE’s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282670"/>
              </p:ext>
            </p:extLst>
          </p:nvPr>
        </p:nvGraphicFramePr>
        <p:xfrm>
          <a:off x="2590800" y="838200"/>
          <a:ext cx="6477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8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1676400" cy="5791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Template and training were not required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53% of plans submitted were written prior to availability of new policy, template or training </a:t>
            </a:r>
            <a:endParaRPr lang="en-US" sz="1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849088"/>
              </p:ext>
            </p:extLst>
          </p:nvPr>
        </p:nvGraphicFramePr>
        <p:xfrm>
          <a:off x="2209800" y="990600"/>
          <a:ext cx="6477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740165"/>
              </p:ext>
            </p:extLst>
          </p:nvPr>
        </p:nvGraphicFramePr>
        <p:xfrm>
          <a:off x="2133600" y="914400"/>
          <a:ext cx="6629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339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591334"/>
              </p:ext>
            </p:extLst>
          </p:nvPr>
        </p:nvGraphicFramePr>
        <p:xfrm>
          <a:off x="0" y="762000"/>
          <a:ext cx="8915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80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077200" cy="304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Strategic Objective: Samples of individual plans in supported living will show an average of at least 4 community-based activities per week</a:t>
            </a:r>
            <a:endParaRPr lang="en-US" dirty="0"/>
          </a:p>
        </p:txBody>
      </p:sp>
      <p:pic>
        <p:nvPicPr>
          <p:cNvPr id="4" name="Picture 3" descr="C:\Users\millesj\AppData\Local\Microsoft\Windows\Temporary Internet Files\Content.IE5\RLUT50X1\illustration_coffee_by_lain444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12192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millesj\AppData\Local\Microsoft\Windows\Temporary Internet Files\Content.IE5\9VR05SKY\shopingcart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1"/>
            <a:ext cx="1038225" cy="12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illesj\AppData\Local\Microsoft\Windows\Temporary Internet Files\Content.IE5\5B7OLLFG\arbol-bancoyparque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02898"/>
            <a:ext cx="2438400" cy="15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millesj\AppData\Local\Microsoft\Windows\Temporary Internet Files\Content.IE5\LTP23XIH\worker_running_late_for_the_office_0521-1012-0921-2451_SMU[1]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1662113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5276188"/>
            <a:ext cx="1052513" cy="158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5" y="5017755"/>
            <a:ext cx="131777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09655"/>
            <a:ext cx="1219200" cy="144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millesj\AppData\Local\Microsoft\Windows\Temporary Internet Files\Content.IE5\LFLHA6X7\shopping-girl01[1]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51993"/>
            <a:ext cx="990600" cy="1416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327391"/>
            <a:ext cx="1371600" cy="1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3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590800" cy="5638800"/>
          </a:xfrm>
        </p:spPr>
        <p:txBody>
          <a:bodyPr/>
          <a:lstStyle/>
          <a:p>
            <a:r>
              <a:rPr lang="en-US" dirty="0" smtClean="0"/>
              <a:t>Initial Baseline: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4.5 days </a:t>
            </a:r>
            <a:br>
              <a:rPr lang="en-US" dirty="0" smtClean="0"/>
            </a:br>
            <a:r>
              <a:rPr lang="en-US" dirty="0" smtClean="0"/>
              <a:t>per week!</a:t>
            </a:r>
            <a:endParaRPr lang="en-US" dirty="0"/>
          </a:p>
        </p:txBody>
      </p:sp>
      <p:pic>
        <p:nvPicPr>
          <p:cNvPr id="4" name="Picture 3" descr="C:\Users\millesj\AppData\Local\Microsoft\Windows\Temporary Internet Files\Content.IE5\0JRXBYXC\comingout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5943600" cy="564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907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94A3DE"/>
      </a:accent1>
      <a:accent2>
        <a:srgbClr val="B8C2E9"/>
      </a:accent2>
      <a:accent3>
        <a:srgbClr val="5967AF"/>
      </a:accent3>
      <a:accent4>
        <a:srgbClr val="909ACA"/>
      </a:accent4>
      <a:accent5>
        <a:srgbClr val="3083AF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5585</TotalTime>
  <Words>230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Blank</vt:lpstr>
      <vt:lpstr>Content Slide</vt:lpstr>
      <vt:lpstr> November 2015 Baseline Data Results and next steps IISPs and Community Activities</vt:lpstr>
      <vt:lpstr>Stratified random sample (at least one client per agency) requested by Nov. 2015  14% failed to respond or did not submit an IISP  with response  22% of responses did not include progress summary</vt:lpstr>
      <vt:lpstr> Over half of progress summary showed habilitative support, but did not show measurable activity toward goal   31% of sample and 40% of submissions showed documented measurable activity toward one or more habilitation goals   </vt:lpstr>
      <vt:lpstr>Strategic Objective: 85% of individual plans sampled in supported living will show documented, measurable activity toward one or more habilitation goal(s) in July 2017</vt:lpstr>
      <vt:lpstr>Training in Writing IISP’s is strongly encouraged, but optional  507 plan writers have been trained by DDA 7/28/15 – 3/10/16   13 agency staff are approved to teach Writing IISP course for CE’s   </vt:lpstr>
      <vt:lpstr>Template and training were not required    53% of plans submitted were written prior to availability of new policy, template or training </vt:lpstr>
      <vt:lpstr>PowerPoint Presentation</vt:lpstr>
      <vt:lpstr>Strategic Objective: Samples of individual plans in supported living will show an average of at least 4 community-based activities per week</vt:lpstr>
      <vt:lpstr>Initial Baseline:  4.5 days  per week!</vt:lpstr>
      <vt:lpstr>PowerPoint Presentation</vt:lpstr>
      <vt:lpstr>PowerPoint Presentation</vt:lpstr>
      <vt:lpstr>PowerPoint Presentation</vt:lpstr>
      <vt:lpstr>Sandi Miller Residential QA Program Manager millesj@dshs.wa.gov 360-725-3429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IISP Sample Results  November 2015 Baseline Data</dc:title>
  <dc:creator>Miller, Sandra J (DSHS/DDA)</dc:creator>
  <cp:lastModifiedBy>Beckman, Bob (DSHS/DDA)</cp:lastModifiedBy>
  <cp:revision>17</cp:revision>
  <cp:lastPrinted>2016-03-14T15:05:58Z</cp:lastPrinted>
  <dcterms:created xsi:type="dcterms:W3CDTF">2016-03-03T22:19:45Z</dcterms:created>
  <dcterms:modified xsi:type="dcterms:W3CDTF">2016-07-21T22:28:22Z</dcterms:modified>
</cp:coreProperties>
</file>