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Lst>
  <p:notesMasterIdLst>
    <p:notesMasterId r:id="rId21"/>
  </p:notesMasterIdLst>
  <p:sldIdLst>
    <p:sldId id="258" r:id="rId6"/>
    <p:sldId id="259" r:id="rId7"/>
    <p:sldId id="277" r:id="rId8"/>
    <p:sldId id="293" r:id="rId9"/>
    <p:sldId id="1015" r:id="rId10"/>
    <p:sldId id="270" r:id="rId11"/>
    <p:sldId id="1018" r:id="rId12"/>
    <p:sldId id="278" r:id="rId13"/>
    <p:sldId id="279" r:id="rId14"/>
    <p:sldId id="1016" r:id="rId15"/>
    <p:sldId id="280" r:id="rId16"/>
    <p:sldId id="269" r:id="rId17"/>
    <p:sldId id="282" r:id="rId18"/>
    <p:sldId id="262"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7696F7-5275-497C-B469-D9DC76A41F04}">
          <p14:sldIdLst>
            <p14:sldId id="258"/>
            <p14:sldId id="259"/>
            <p14:sldId id="277"/>
            <p14:sldId id="293"/>
            <p14:sldId id="1015"/>
            <p14:sldId id="270"/>
            <p14:sldId id="1018"/>
            <p14:sldId id="278"/>
            <p14:sldId id="279"/>
            <p14:sldId id="1016"/>
            <p14:sldId id="280"/>
            <p14:sldId id="269"/>
            <p14:sldId id="282"/>
            <p14:sldId id="262"/>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gess, Brittany [USA]" initials="BB[" lastIdx="1" clrIdx="0">
    <p:extLst>
      <p:ext uri="{19B8F6BF-5375-455C-9EA6-DF929625EA0E}">
        <p15:presenceInfo xmlns:p15="http://schemas.microsoft.com/office/powerpoint/2012/main" userId="S::568127@bah.com::58c25077-c621-463e-8df3-c202e05c5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0" autoAdjust="0"/>
    <p:restoredTop sz="91433" autoAdjust="0"/>
  </p:normalViewPr>
  <p:slideViewPr>
    <p:cSldViewPr>
      <p:cViewPr varScale="1">
        <p:scale>
          <a:sx n="45" d="100"/>
          <a:sy n="45" d="100"/>
        </p:scale>
        <p:origin x="1193" y="4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229AC8-7400-431E-90F8-86710BB005B4}" type="datetimeFigureOut">
              <a:rPr lang="en-US" smtClean="0"/>
              <a:t>8/20/2020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FFB767-D63F-4558-940F-81DF50CB5D92}" type="slidenum">
              <a:rPr lang="en-US" smtClean="0"/>
              <a:t>‹#›</a:t>
            </a:fld>
            <a:endParaRPr lang="en-US"/>
          </a:p>
        </p:txBody>
      </p:sp>
    </p:spTree>
    <p:extLst>
      <p:ext uri="{BB962C8B-B14F-4D97-AF65-F5344CB8AC3E}">
        <p14:creationId xmlns:p14="http://schemas.microsoft.com/office/powerpoint/2010/main" val="364327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1</a:t>
            </a:fld>
            <a:endParaRPr lang="en-US"/>
          </a:p>
        </p:txBody>
      </p:sp>
    </p:spTree>
    <p:extLst>
      <p:ext uri="{BB962C8B-B14F-4D97-AF65-F5344CB8AC3E}">
        <p14:creationId xmlns:p14="http://schemas.microsoft.com/office/powerpoint/2010/main" val="116869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Read the slides.  </a:t>
            </a:r>
          </a:p>
          <a:p>
            <a:pPr eaLnBrk="1" hangingPunct="1">
              <a:spcBef>
                <a:spcPct val="0"/>
              </a:spcBef>
            </a:pPr>
            <a:r>
              <a:rPr lang="en-US" altLang="en-US" dirty="0"/>
              <a:t>VA-IHS National Reimbursement Agreement has 74 participating IHS healthcare facilities.</a:t>
            </a:r>
          </a:p>
          <a:p>
            <a:pPr eaLnBrk="1" hangingPunct="1">
              <a:spcBef>
                <a:spcPct val="0"/>
              </a:spcBef>
            </a:pPr>
            <a:r>
              <a:rPr lang="en-US" altLang="en-US" dirty="0"/>
              <a:t>There are currently 116 THP healthcare facilities that are part of this reimbursement agreement program.</a:t>
            </a:r>
          </a:p>
          <a:p>
            <a:pPr eaLnBrk="1" hangingPunct="1">
              <a:spcBef>
                <a:spcPct val="0"/>
              </a:spcBef>
            </a:pPr>
            <a:r>
              <a:rPr lang="en-US" altLang="en-US" dirty="0"/>
              <a:t>We are still in the process on onboarding more THP tribal facilities.</a:t>
            </a:r>
          </a:p>
          <a:p>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3</a:t>
            </a:fld>
            <a:endParaRPr lang="en-US"/>
          </a:p>
        </p:txBody>
      </p:sp>
    </p:spTree>
    <p:extLst>
      <p:ext uri="{BB962C8B-B14F-4D97-AF65-F5344CB8AC3E}">
        <p14:creationId xmlns:p14="http://schemas.microsoft.com/office/powerpoint/2010/main" val="97736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IHS and THP facilities that are providing direct care services Eligible AI/AN Veteran does not require VA-preauthorization to receive reimbursement from the VA.</a:t>
            </a:r>
          </a:p>
          <a:p>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4</a:t>
            </a:fld>
            <a:endParaRPr lang="en-US"/>
          </a:p>
        </p:txBody>
      </p:sp>
    </p:spTree>
    <p:extLst>
      <p:ext uri="{BB962C8B-B14F-4D97-AF65-F5344CB8AC3E}">
        <p14:creationId xmlns:p14="http://schemas.microsoft.com/office/powerpoint/2010/main" val="415324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slides</a:t>
            </a:r>
          </a:p>
        </p:txBody>
      </p:sp>
      <p:sp>
        <p:nvSpPr>
          <p:cNvPr id="4" name="Slide Number Placeholder 3"/>
          <p:cNvSpPr>
            <a:spLocks noGrp="1"/>
          </p:cNvSpPr>
          <p:nvPr>
            <p:ph type="sldNum" sz="quarter" idx="5"/>
          </p:nvPr>
        </p:nvSpPr>
        <p:spPr/>
        <p:txBody>
          <a:bodyPr/>
          <a:lstStyle/>
          <a:p>
            <a:fld id="{FE735B8C-C3B7-4853-82BC-FE5F4FB4732A}" type="slidenum">
              <a:rPr lang="en-US" altLang="en-US" smtClean="0"/>
              <a:pPr/>
              <a:t>5</a:t>
            </a:fld>
            <a:endParaRPr lang="en-US" altLang="en-US"/>
          </a:p>
        </p:txBody>
      </p:sp>
    </p:spTree>
    <p:extLst>
      <p:ext uri="{BB962C8B-B14F-4D97-AF65-F5344CB8AC3E}">
        <p14:creationId xmlns:p14="http://schemas.microsoft.com/office/powerpoint/2010/main" val="296311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Read slide</a:t>
            </a:r>
          </a:p>
          <a:p>
            <a:pPr eaLnBrk="1" hangingPunct="1">
              <a:spcBef>
                <a:spcPct val="0"/>
              </a:spcBef>
            </a:pPr>
            <a:endParaRPr lang="en-US" altLang="en-US" dirty="0"/>
          </a:p>
          <a:p>
            <a:pPr eaLnBrk="1" hangingPunct="1">
              <a:spcBef>
                <a:spcPct val="0"/>
              </a:spcBef>
            </a:pPr>
            <a:r>
              <a:rPr lang="en-US" altLang="en-US" dirty="0"/>
              <a:t>This program is population based – eligible Veteran has to be either Native American or Alaska Native Veteran with exception to Alaska Non-Veteran to participate in this program. They have to eligible for care not only in VA but also in the IHS or THP facilities.</a:t>
            </a:r>
          </a:p>
          <a:p>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9</a:t>
            </a:fld>
            <a:endParaRPr lang="en-US"/>
          </a:p>
        </p:txBody>
      </p:sp>
    </p:spTree>
    <p:extLst>
      <p:ext uri="{BB962C8B-B14F-4D97-AF65-F5344CB8AC3E}">
        <p14:creationId xmlns:p14="http://schemas.microsoft.com/office/powerpoint/2010/main" val="2178800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date, VA has reimbursed over $120 million for direct care services provided by IHS &amp; THPs covering over 11000 eligible AI/AN Veterans.</a:t>
            </a:r>
            <a:br>
              <a:rPr lang="en-US" dirty="0"/>
            </a:br>
            <a:br>
              <a:rPr lang="en-US" dirty="0"/>
            </a:br>
            <a:r>
              <a:rPr lang="en-US" dirty="0"/>
              <a:t>IHS:74 Implementation plans signed.</a:t>
            </a:r>
            <a:br>
              <a:rPr lang="en-US" dirty="0"/>
            </a:br>
            <a:br>
              <a:rPr lang="en-US" dirty="0"/>
            </a:br>
            <a:r>
              <a:rPr lang="en-US" dirty="0"/>
              <a:t>THP: 116 signed agreements.</a:t>
            </a:r>
          </a:p>
          <a:p>
            <a:endParaRPr lang="en-US" dirty="0"/>
          </a:p>
          <a:p>
            <a:pPr eaLnBrk="1" hangingPunct="1">
              <a:spcBef>
                <a:spcPct val="0"/>
              </a:spcBef>
            </a:pPr>
            <a:r>
              <a:rPr lang="en-US" altLang="en-US" dirty="0"/>
              <a:t>Read slide</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12</a:t>
            </a:fld>
            <a:endParaRPr lang="en-US"/>
          </a:p>
        </p:txBody>
      </p:sp>
    </p:spTree>
    <p:extLst>
      <p:ext uri="{BB962C8B-B14F-4D97-AF65-F5344CB8AC3E}">
        <p14:creationId xmlns:p14="http://schemas.microsoft.com/office/powerpoint/2010/main" val="3751228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process for establish THP Reimbursement Agreement with the VA.</a:t>
            </a:r>
          </a:p>
          <a:p>
            <a:r>
              <a:rPr lang="en-US" dirty="0"/>
              <a:t>Read 1-6 process</a:t>
            </a:r>
          </a:p>
          <a:p>
            <a:endParaRPr lang="en-US" dirty="0"/>
          </a:p>
          <a:p>
            <a:r>
              <a:rPr lang="en-US" dirty="0"/>
              <a:t>Using the agreement template, the VAMC, THP, and Contracting Officer work together to complete the draft reimbursement agreement. </a:t>
            </a:r>
          </a:p>
          <a:p>
            <a:r>
              <a:rPr lang="en-US" dirty="0"/>
              <a:t>The national template shall always be used.</a:t>
            </a:r>
          </a:p>
          <a:p>
            <a:r>
              <a:rPr lang="en-US" dirty="0"/>
              <a:t>Concurrently, the THP works to satisfy local implementation criteria. </a:t>
            </a:r>
          </a:p>
          <a:p>
            <a:r>
              <a:rPr lang="en-US" dirty="0"/>
              <a:t>Once the draft is complete, it will be reviewed by Office of Community Care, Network Contracting Office and Regional Counsel, respectively.</a:t>
            </a:r>
          </a:p>
          <a:p>
            <a:r>
              <a:rPr lang="en-US" dirty="0"/>
              <a:t>After final signatures, reimbursement for direct care can commence.</a:t>
            </a:r>
          </a:p>
          <a:p>
            <a:endParaRPr lang="en-US" dirty="0"/>
          </a:p>
          <a:p>
            <a:r>
              <a:rPr lang="en-US" dirty="0"/>
              <a:t>If THP provider approach your VAMC stating their interest in this program, please have them contact us at tribal.agreements@va.gov.</a:t>
            </a:r>
          </a:p>
          <a:p>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13</a:t>
            </a:fld>
            <a:endParaRPr lang="en-US"/>
          </a:p>
        </p:txBody>
      </p:sp>
    </p:spTree>
    <p:extLst>
      <p:ext uri="{BB962C8B-B14F-4D97-AF65-F5344CB8AC3E}">
        <p14:creationId xmlns:p14="http://schemas.microsoft.com/office/powerpoint/2010/main" val="2736467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14</a:t>
            </a:fld>
            <a:endParaRPr lang="en-US"/>
          </a:p>
        </p:txBody>
      </p:sp>
    </p:spTree>
    <p:extLst>
      <p:ext uri="{BB962C8B-B14F-4D97-AF65-F5344CB8AC3E}">
        <p14:creationId xmlns:p14="http://schemas.microsoft.com/office/powerpoint/2010/main" val="258640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05001"/>
            <a:ext cx="8305800" cy="1066800"/>
          </a:xfrm>
        </p:spPr>
        <p:txBody>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73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479162-5006-4C7D-8ED6-F17E1655AA58}"/>
              </a:ext>
            </a:extLst>
          </p:cNvPr>
          <p:cNvSpPr>
            <a:spLocks noGrp="1"/>
          </p:cNvSpPr>
          <p:nvPr>
            <p:ph type="title"/>
          </p:nvPr>
        </p:nvSpPr>
        <p:spPr>
          <a:xfrm>
            <a:off x="190500" y="3886200"/>
            <a:ext cx="8229600" cy="731838"/>
          </a:xfrm>
        </p:spPr>
        <p:txBody>
          <a:bodyPr/>
          <a:lstStyle>
            <a:lvl1pPr algn="l">
              <a:defRPr b="1">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6F3AFBD6-2E31-4C93-AE26-01C515DB13DA}"/>
              </a:ext>
            </a:extLst>
          </p:cNvPr>
          <p:cNvSpPr>
            <a:spLocks noGrp="1"/>
          </p:cNvSpPr>
          <p:nvPr>
            <p:ph type="sldNum" sz="quarter" idx="4"/>
          </p:nvPr>
        </p:nvSpPr>
        <p:spPr>
          <a:xfrm>
            <a:off x="8420100" y="5762513"/>
            <a:ext cx="495300"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1567450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C00A-59B4-49D0-B7AC-1D016A026F67}"/>
              </a:ext>
            </a:extLst>
          </p:cNvPr>
          <p:cNvSpPr>
            <a:spLocks noGrp="1"/>
          </p:cNvSpPr>
          <p:nvPr>
            <p:ph type="title"/>
          </p:nvPr>
        </p:nvSpPr>
        <p:spPr>
          <a:xfrm>
            <a:off x="228600" y="-21771"/>
            <a:ext cx="8610600" cy="677091"/>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1474E5A9-EBBC-4E94-A4AC-CB6DE78F0EC6}"/>
              </a:ext>
            </a:extLst>
          </p:cNvPr>
          <p:cNvSpPr>
            <a:spLocks noGrp="1"/>
          </p:cNvSpPr>
          <p:nvPr>
            <p:ph idx="1"/>
          </p:nvPr>
        </p:nvSpPr>
        <p:spPr>
          <a:xfrm>
            <a:off x="457200" y="1265237"/>
            <a:ext cx="8229600" cy="4525963"/>
          </a:xfrm>
        </p:spPr>
        <p:txBody>
          <a:bodyPr/>
          <a:lstStyle>
            <a:lvl1pPr>
              <a:defRPr>
                <a:latin typeface="Calibri (Body)"/>
                <a:cs typeface="Calibri" panose="020F0502020204030204" pitchFamily="34" charset="0"/>
              </a:defRPr>
            </a:lvl1pPr>
            <a:lvl2pPr>
              <a:defRPr>
                <a:latin typeface="Calibri (Body)"/>
                <a:cs typeface="Calibri" panose="020F0502020204030204" pitchFamily="34" charset="0"/>
              </a:defRPr>
            </a:lvl2pPr>
            <a:lvl3pPr>
              <a:defRPr>
                <a:latin typeface="Calibri (Body)"/>
                <a:cs typeface="Calibri" panose="020F0502020204030204" pitchFamily="34" charset="0"/>
              </a:defRPr>
            </a:lvl3pPr>
            <a:lvl4pPr>
              <a:defRPr>
                <a:latin typeface="Calibri (Body)"/>
                <a:cs typeface="Calibri" panose="020F0502020204030204" pitchFamily="34" charset="0"/>
              </a:defRPr>
            </a:lvl4pPr>
            <a:lvl5pPr>
              <a:defRPr>
                <a:latin typeface="Calibri (Body)"/>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E83D54E0-FB02-4090-A9CF-0CB4C9EE4F67}"/>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2363599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D17B43-F555-4971-9FAD-475D69F19ADA}"/>
              </a:ext>
            </a:extLst>
          </p:cNvPr>
          <p:cNvSpPr>
            <a:spLocks noGrp="1"/>
          </p:cNvSpPr>
          <p:nvPr>
            <p:ph type="body" idx="10" hasCustomPrompt="1"/>
          </p:nvPr>
        </p:nvSpPr>
        <p:spPr>
          <a:xfrm>
            <a:off x="722313" y="4138613"/>
            <a:ext cx="7772400" cy="1500187"/>
          </a:xfrm>
        </p:spPr>
        <p:txBody>
          <a:bodyPr anchor="t">
            <a:normAutofit/>
          </a:bodyPr>
          <a:lstStyle>
            <a:lvl1pPr marL="0" indent="0">
              <a:buNone/>
              <a:defRPr sz="3600">
                <a:solidFill>
                  <a:schemeClr val="tx1"/>
                </a:solidFill>
                <a:latin typeface="Calibri (Heading)"/>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TITLE STYLE</a:t>
            </a:r>
          </a:p>
        </p:txBody>
      </p:sp>
      <p:sp>
        <p:nvSpPr>
          <p:cNvPr id="7" name="Text Placeholder 2">
            <a:extLst>
              <a:ext uri="{FF2B5EF4-FFF2-40B4-BE49-F238E27FC236}">
                <a16:creationId xmlns:a16="http://schemas.microsoft.com/office/drawing/2014/main" id="{58326922-220E-4EC3-89F8-782782BCB2C0}"/>
              </a:ext>
            </a:extLst>
          </p:cNvPr>
          <p:cNvSpPr>
            <a:spLocks noGrp="1"/>
          </p:cNvSpPr>
          <p:nvPr>
            <p:ph type="body" idx="1"/>
          </p:nvPr>
        </p:nvSpPr>
        <p:spPr>
          <a:xfrm>
            <a:off x="722313" y="2590800"/>
            <a:ext cx="7772400" cy="1500187"/>
          </a:xfrm>
        </p:spPr>
        <p:txBody>
          <a:bodyPr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3">
            <a:extLst>
              <a:ext uri="{FF2B5EF4-FFF2-40B4-BE49-F238E27FC236}">
                <a16:creationId xmlns:a16="http://schemas.microsoft.com/office/drawing/2014/main" id="{2F4E8164-C12D-4F26-8768-6FDEDAA62B51}"/>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192051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299E34-0D69-45A3-B452-9043EC092DBC}"/>
              </a:ext>
            </a:extLst>
          </p:cNvPr>
          <p:cNvSpPr>
            <a:spLocks noGrp="1"/>
          </p:cNvSpPr>
          <p:nvPr>
            <p:ph type="title"/>
          </p:nvPr>
        </p:nvSpPr>
        <p:spPr/>
        <p:txBody>
          <a:bodyPr/>
          <a:lstStyle/>
          <a:p>
            <a:r>
              <a:rPr lang="en-US" dirty="0"/>
              <a:t>Click to edit Master title style</a:t>
            </a:r>
          </a:p>
        </p:txBody>
      </p:sp>
      <p:sp>
        <p:nvSpPr>
          <p:cNvPr id="4" name="Content Placeholder 6">
            <a:extLst>
              <a:ext uri="{FF2B5EF4-FFF2-40B4-BE49-F238E27FC236}">
                <a16:creationId xmlns:a16="http://schemas.microsoft.com/office/drawing/2014/main" id="{D19D2D2C-5BD1-411D-BB57-FB2A522E6D2D}"/>
              </a:ext>
            </a:extLst>
          </p:cNvPr>
          <p:cNvSpPr>
            <a:spLocks noGrp="1"/>
          </p:cNvSpPr>
          <p:nvPr>
            <p:ph idx="1" hasCustomPrompt="1"/>
          </p:nvPr>
        </p:nvSpPr>
        <p:spPr>
          <a:xfrm>
            <a:off x="228600" y="838200"/>
            <a:ext cx="8610600" cy="5029199"/>
          </a:xfrm>
        </p:spPr>
        <p:txBody>
          <a:bodyPr/>
          <a:lstStyle>
            <a:lvl1pPr>
              <a:defRPr/>
            </a:lvl1pPr>
          </a:lstStyle>
          <a:p>
            <a:r>
              <a:rPr lang="en-US" dirty="0"/>
              <a:t>Click to add text</a:t>
            </a:r>
          </a:p>
        </p:txBody>
      </p:sp>
      <p:sp>
        <p:nvSpPr>
          <p:cNvPr id="3" name="Slide Number Placeholder 2">
            <a:extLst>
              <a:ext uri="{FF2B5EF4-FFF2-40B4-BE49-F238E27FC236}">
                <a16:creationId xmlns:a16="http://schemas.microsoft.com/office/drawing/2014/main" id="{97C684A9-6552-4BE4-A4D4-6F71B9142067}"/>
              </a:ext>
            </a:extLst>
          </p:cNvPr>
          <p:cNvSpPr>
            <a:spLocks noGrp="1"/>
          </p:cNvSpPr>
          <p:nvPr>
            <p:ph type="sldNum" sz="quarter" idx="10"/>
          </p:nvPr>
        </p:nvSpPr>
        <p:spPr/>
        <p:txBody>
          <a:body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25490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A4E5FD8-B71B-452A-936A-2690B8F6F124}"/>
              </a:ext>
            </a:extLst>
          </p:cNvPr>
          <p:cNvSpPr>
            <a:spLocks noGrp="1"/>
          </p:cNvSpPr>
          <p:nvPr>
            <p:ph type="ctrTitle"/>
          </p:nvPr>
        </p:nvSpPr>
        <p:spPr>
          <a:xfrm>
            <a:off x="685800" y="2054225"/>
            <a:ext cx="7772400" cy="1470025"/>
          </a:xfrm>
        </p:spPr>
        <p:txBody>
          <a:bodyPr/>
          <a:lstStyle>
            <a:lvl1pPr algn="ctr">
              <a:defRPr sz="3600">
                <a:solidFill>
                  <a:schemeClr val="tx1"/>
                </a:solidFill>
                <a:latin typeface="Calibri Light (Headings)"/>
                <a:cs typeface="Calibri" panose="020F0502020204030204" pitchFamily="34" charset="0"/>
              </a:defRPr>
            </a:lvl1pPr>
          </a:lstStyle>
          <a:p>
            <a:r>
              <a:rPr lang="en-US" dirty="0"/>
              <a:t>Click to edit Master title style</a:t>
            </a:r>
          </a:p>
        </p:txBody>
      </p:sp>
      <p:sp>
        <p:nvSpPr>
          <p:cNvPr id="6" name="Subtitle 2">
            <a:extLst>
              <a:ext uri="{FF2B5EF4-FFF2-40B4-BE49-F238E27FC236}">
                <a16:creationId xmlns:a16="http://schemas.microsoft.com/office/drawing/2014/main" id="{4A9B360C-1FE9-491C-AC66-FA34A808A4C6}"/>
              </a:ext>
            </a:extLst>
          </p:cNvPr>
          <p:cNvSpPr>
            <a:spLocks noGrp="1"/>
          </p:cNvSpPr>
          <p:nvPr>
            <p:ph type="subTitle" idx="1"/>
          </p:nvPr>
        </p:nvSpPr>
        <p:spPr>
          <a:xfrm>
            <a:off x="1371600" y="38100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Slide Number Placeholder 3">
            <a:extLst>
              <a:ext uri="{FF2B5EF4-FFF2-40B4-BE49-F238E27FC236}">
                <a16:creationId xmlns:a16="http://schemas.microsoft.com/office/drawing/2014/main" id="{EE68706C-4B4D-4E31-BF75-1E7F4D4F9184}"/>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376506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97CD0D-9D24-4E17-9281-0BBAEBEB0C35}"/>
              </a:ext>
            </a:extLst>
          </p:cNvPr>
          <p:cNvSpPr>
            <a:spLocks noGrp="1"/>
          </p:cNvSpPr>
          <p:nvPr>
            <p:ph type="title"/>
          </p:nvPr>
        </p:nvSpPr>
        <p:spPr>
          <a:xfrm>
            <a:off x="457200" y="685800"/>
            <a:ext cx="8229600" cy="609600"/>
          </a:xfrm>
        </p:spPr>
        <p:txBody>
          <a:bodyPr anchor="ctr">
            <a:normAutofit/>
          </a:bodyPr>
          <a:lstStyle>
            <a:lvl1pPr algn="ctr">
              <a:lnSpc>
                <a:spcPct val="100000"/>
              </a:lnSpc>
              <a:defRPr sz="3600">
                <a:solidFill>
                  <a:schemeClr val="tx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8FA0B8C5-B07C-46B2-A194-575A20C3A248}"/>
              </a:ext>
            </a:extLst>
          </p:cNvPr>
          <p:cNvSpPr>
            <a:spLocks noGrp="1"/>
          </p:cNvSpPr>
          <p:nvPr>
            <p:ph sz="half" idx="1"/>
          </p:nvPr>
        </p:nvSpPr>
        <p:spPr>
          <a:xfrm>
            <a:off x="457200" y="1417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D4308AFC-87C4-4334-9E08-7DEAE8E42BD1}"/>
              </a:ext>
            </a:extLst>
          </p:cNvPr>
          <p:cNvSpPr>
            <a:spLocks noGrp="1"/>
          </p:cNvSpPr>
          <p:nvPr>
            <p:ph sz="half" idx="2"/>
          </p:nvPr>
        </p:nvSpPr>
        <p:spPr>
          <a:xfrm>
            <a:off x="4648200" y="1417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a:extLst>
              <a:ext uri="{FF2B5EF4-FFF2-40B4-BE49-F238E27FC236}">
                <a16:creationId xmlns:a16="http://schemas.microsoft.com/office/drawing/2014/main" id="{FC86AF11-9946-4525-8A0C-602E2088A1F4}"/>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16255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B8B90B0-575F-47AD-B46D-111D89FE70F1}"/>
              </a:ext>
            </a:extLst>
          </p:cNvPr>
          <p:cNvSpPr>
            <a:spLocks noGrp="1"/>
          </p:cNvSpPr>
          <p:nvPr>
            <p:ph type="title"/>
          </p:nvPr>
        </p:nvSpPr>
        <p:spPr>
          <a:xfrm>
            <a:off x="457200" y="670719"/>
            <a:ext cx="8229600" cy="823119"/>
          </a:xfrm>
        </p:spPr>
        <p:txBody>
          <a:bodyPr/>
          <a:lstStyle>
            <a:lvl1pPr algn="ctr">
              <a:defRPr>
                <a:solidFill>
                  <a:schemeClr val="tx1"/>
                </a:solidFill>
              </a:defRPr>
            </a:lvl1pPr>
          </a:lstStyle>
          <a:p>
            <a:r>
              <a:rPr lang="en-US" dirty="0"/>
              <a:t>Click to edit Master title style</a:t>
            </a:r>
          </a:p>
        </p:txBody>
      </p:sp>
      <p:sp>
        <p:nvSpPr>
          <p:cNvPr id="7" name="Text Placeholder 2">
            <a:extLst>
              <a:ext uri="{FF2B5EF4-FFF2-40B4-BE49-F238E27FC236}">
                <a16:creationId xmlns:a16="http://schemas.microsoft.com/office/drawing/2014/main" id="{A9805BF6-A82B-48DB-BA27-A65866F7AB37}"/>
              </a:ext>
            </a:extLst>
          </p:cNvPr>
          <p:cNvSpPr>
            <a:spLocks noGrp="1"/>
          </p:cNvSpPr>
          <p:nvPr>
            <p:ph type="body" idx="1"/>
          </p:nvPr>
        </p:nvSpPr>
        <p:spPr>
          <a:xfrm>
            <a:off x="457200" y="1493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B958CFB5-9C9E-4603-BCE3-4E08E1683E61}"/>
              </a:ext>
            </a:extLst>
          </p:cNvPr>
          <p:cNvSpPr>
            <a:spLocks noGrp="1"/>
          </p:cNvSpPr>
          <p:nvPr>
            <p:ph sz="half" idx="2"/>
          </p:nvPr>
        </p:nvSpPr>
        <p:spPr>
          <a:xfrm>
            <a:off x="457200" y="2144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A2173B90-24B7-4B96-B283-20472BB320C7}"/>
              </a:ext>
            </a:extLst>
          </p:cNvPr>
          <p:cNvSpPr>
            <a:spLocks noGrp="1"/>
          </p:cNvSpPr>
          <p:nvPr>
            <p:ph type="body" sz="quarter" idx="3"/>
          </p:nvPr>
        </p:nvSpPr>
        <p:spPr>
          <a:xfrm>
            <a:off x="4645025" y="1493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a:extLst>
              <a:ext uri="{FF2B5EF4-FFF2-40B4-BE49-F238E27FC236}">
                <a16:creationId xmlns:a16="http://schemas.microsoft.com/office/drawing/2014/main" id="{F1D4FD36-5480-4B06-8B6D-A45481E7D6B8}"/>
              </a:ext>
            </a:extLst>
          </p:cNvPr>
          <p:cNvSpPr>
            <a:spLocks noGrp="1"/>
          </p:cNvSpPr>
          <p:nvPr>
            <p:ph sz="quarter" idx="4"/>
          </p:nvPr>
        </p:nvSpPr>
        <p:spPr>
          <a:xfrm>
            <a:off x="4645025" y="2144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a:extLst>
              <a:ext uri="{FF2B5EF4-FFF2-40B4-BE49-F238E27FC236}">
                <a16:creationId xmlns:a16="http://schemas.microsoft.com/office/drawing/2014/main" id="{FB6AC470-2631-45C2-B09D-E2D46B3F8186}"/>
              </a:ext>
            </a:extLst>
          </p:cNvPr>
          <p:cNvSpPr>
            <a:spLocks noGrp="1"/>
          </p:cNvSpPr>
          <p:nvPr>
            <p:ph type="sldNum" sz="quarter" idx="10"/>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290920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479162-5006-4C7D-8ED6-F17E1655AA58}"/>
              </a:ext>
            </a:extLst>
          </p:cNvPr>
          <p:cNvSpPr>
            <a:spLocks noGrp="1"/>
          </p:cNvSpPr>
          <p:nvPr>
            <p:ph type="title"/>
          </p:nvPr>
        </p:nvSpPr>
        <p:spPr>
          <a:xfrm>
            <a:off x="457200" y="685800"/>
            <a:ext cx="8229600" cy="731838"/>
          </a:xfrm>
        </p:spPr>
        <p:txBody>
          <a:bodyPr/>
          <a:lstStyle>
            <a:lvl1pPr algn="ctr">
              <a:defRPr>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6F3AFBD6-2E31-4C93-AE26-01C515DB13DA}"/>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342651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AE26A74-C4E1-4EDB-B760-273420CBB85D}"/>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181396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8EC784B-6DFD-4590-9012-42C4CEF677E9}"/>
              </a:ext>
            </a:extLst>
          </p:cNvPr>
          <p:cNvSpPr>
            <a:spLocks noGrp="1"/>
          </p:cNvSpPr>
          <p:nvPr>
            <p:ph type="title"/>
          </p:nvPr>
        </p:nvSpPr>
        <p:spPr>
          <a:xfrm>
            <a:off x="457200" y="762000"/>
            <a:ext cx="3008313" cy="1162050"/>
          </a:xfrm>
        </p:spPr>
        <p:txBody>
          <a:bodyPr anchor="b"/>
          <a:lstStyle>
            <a:lvl1pPr algn="l">
              <a:defRPr sz="2000" b="1">
                <a:solidFill>
                  <a:schemeClr val="tx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46D8870B-6B4E-4085-8958-BDADF1DFC44A}"/>
              </a:ext>
            </a:extLst>
          </p:cNvPr>
          <p:cNvSpPr>
            <a:spLocks noGrp="1"/>
          </p:cNvSpPr>
          <p:nvPr>
            <p:ph idx="1"/>
          </p:nvPr>
        </p:nvSpPr>
        <p:spPr>
          <a:xfrm>
            <a:off x="3575050" y="762001"/>
            <a:ext cx="5111750" cy="5213350"/>
          </a:xfrm>
        </p:spPr>
        <p:txBody>
          <a:bodyPr/>
          <a:lstStyle>
            <a:lvl1pPr>
              <a:defRPr sz="28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a:extLst>
              <a:ext uri="{FF2B5EF4-FFF2-40B4-BE49-F238E27FC236}">
                <a16:creationId xmlns:a16="http://schemas.microsoft.com/office/drawing/2014/main" id="{7BFDD5AC-BF31-48C9-A7B0-D63A76D9A52A}"/>
              </a:ext>
            </a:extLst>
          </p:cNvPr>
          <p:cNvSpPr>
            <a:spLocks noGrp="1"/>
          </p:cNvSpPr>
          <p:nvPr>
            <p:ph type="body" sz="half" idx="2"/>
          </p:nvPr>
        </p:nvSpPr>
        <p:spPr>
          <a:xfrm>
            <a:off x="457200" y="1924050"/>
            <a:ext cx="3008313" cy="40513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3">
            <a:extLst>
              <a:ext uri="{FF2B5EF4-FFF2-40B4-BE49-F238E27FC236}">
                <a16:creationId xmlns:a16="http://schemas.microsoft.com/office/drawing/2014/main" id="{86966218-1EE7-4C20-870A-99D457537496}"/>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286136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69E5AF-F234-470C-9DE8-4280D66A20D7}"/>
              </a:ext>
            </a:extLst>
          </p:cNvPr>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a:t>Click to edit Master title style</a:t>
            </a:r>
          </a:p>
        </p:txBody>
      </p:sp>
      <p:sp>
        <p:nvSpPr>
          <p:cNvPr id="7" name="Picture Placeholder 2">
            <a:extLst>
              <a:ext uri="{FF2B5EF4-FFF2-40B4-BE49-F238E27FC236}">
                <a16:creationId xmlns:a16="http://schemas.microsoft.com/office/drawing/2014/main" id="{8676F200-A676-4F3E-9345-E4C854A68780}"/>
              </a:ext>
            </a:extLst>
          </p:cNvPr>
          <p:cNvSpPr>
            <a:spLocks noGrp="1"/>
          </p:cNvSpPr>
          <p:nvPr>
            <p:ph type="pic" idx="1"/>
          </p:nvPr>
        </p:nvSpPr>
        <p:spPr>
          <a:xfrm>
            <a:off x="1792288" y="685800"/>
            <a:ext cx="5486400" cy="40417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3">
            <a:extLst>
              <a:ext uri="{FF2B5EF4-FFF2-40B4-BE49-F238E27FC236}">
                <a16:creationId xmlns:a16="http://schemas.microsoft.com/office/drawing/2014/main" id="{D8CC0A70-9D39-4CEC-B24F-2378B24F911B}"/>
              </a:ext>
            </a:extLst>
          </p:cNvPr>
          <p:cNvSpPr>
            <a:spLocks noGrp="1"/>
          </p:cNvSpPr>
          <p:nvPr>
            <p:ph type="body" sz="half" idx="2"/>
          </p:nvPr>
        </p:nvSpPr>
        <p:spPr>
          <a:xfrm>
            <a:off x="1792288" y="5367338"/>
            <a:ext cx="5486400" cy="728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Slide Number Placeholder 3">
            <a:extLst>
              <a:ext uri="{FF2B5EF4-FFF2-40B4-BE49-F238E27FC236}">
                <a16:creationId xmlns:a16="http://schemas.microsoft.com/office/drawing/2014/main" id="{DF703FA3-31B8-4523-AA99-0068D8107B59}"/>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393103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C00A-59B4-49D0-B7AC-1D016A026F67}"/>
              </a:ext>
            </a:extLst>
          </p:cNvPr>
          <p:cNvSpPr>
            <a:spLocks noGrp="1"/>
          </p:cNvSpPr>
          <p:nvPr>
            <p:ph type="title"/>
          </p:nvPr>
        </p:nvSpPr>
        <p:spPr>
          <a:xfrm>
            <a:off x="228600" y="-21771"/>
            <a:ext cx="8610600" cy="67709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46F48B1-7BC3-4A7B-9F48-793D8612DDE5}"/>
              </a:ext>
            </a:extLst>
          </p:cNvPr>
          <p:cNvSpPr>
            <a:spLocks noGrp="1"/>
          </p:cNvSpPr>
          <p:nvPr>
            <p:ph idx="1"/>
          </p:nvPr>
        </p:nvSpPr>
        <p:spPr>
          <a:xfrm>
            <a:off x="228600" y="838202"/>
            <a:ext cx="8610600" cy="50291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65A9B036-5FE2-4A79-9C97-083A0963761B}"/>
              </a:ext>
            </a:extLst>
          </p:cNvPr>
          <p:cNvSpPr>
            <a:spLocks noGrp="1"/>
          </p:cNvSpPr>
          <p:nvPr>
            <p:ph type="sldNum" sz="quarter" idx="4"/>
          </p:nvPr>
        </p:nvSpPr>
        <p:spPr>
          <a:xfrm>
            <a:off x="8572500" y="5762512"/>
            <a:ext cx="371475"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36141621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153E3A5-3E20-4818-A1DE-07A0A8226E60}"/>
              </a:ext>
              <a:ext uri="{C183D7F6-B498-43B3-948B-1728B52AA6E4}">
                <adec:decorative xmlns:adec="http://schemas.microsoft.com/office/drawing/2017/decorative" val="1"/>
              </a:ext>
            </a:extLst>
          </p:cNvPr>
          <p:cNvGrpSpPr/>
          <p:nvPr userDrawn="1"/>
        </p:nvGrpSpPr>
        <p:grpSpPr>
          <a:xfrm>
            <a:off x="0" y="1371600"/>
            <a:ext cx="8263548" cy="2895600"/>
            <a:chOff x="0" y="1295400"/>
            <a:chExt cx="8263548" cy="2895600"/>
          </a:xfrm>
        </p:grpSpPr>
        <p:sp>
          <p:nvSpPr>
            <p:cNvPr id="4" name="Isosceles Triangle 3">
              <a:extLst>
                <a:ext uri="{FF2B5EF4-FFF2-40B4-BE49-F238E27FC236}">
                  <a16:creationId xmlns:a16="http://schemas.microsoft.com/office/drawing/2014/main" id="{72690E0B-24A6-436A-A722-D788BF6503FE}"/>
                </a:ext>
                <a:ext uri="{C183D7F6-B498-43B3-948B-1728B52AA6E4}">
                  <adec:decorative xmlns:adec="http://schemas.microsoft.com/office/drawing/2017/decorative" val="1"/>
                </a:ext>
              </a:extLst>
            </p:cNvPr>
            <p:cNvSpPr/>
            <p:nvPr userDrawn="1"/>
          </p:nvSpPr>
          <p:spPr>
            <a:xfrm rot="10800000">
              <a:off x="7086599" y="2895600"/>
              <a:ext cx="1176948" cy="1295400"/>
            </a:xfrm>
            <a:prstGeom prst="triangle">
              <a:avLst>
                <a:gd name="adj" fmla="val 100000"/>
              </a:avLst>
            </a:prstGeom>
            <a:gradFill>
              <a:gsLst>
                <a:gs pos="0">
                  <a:schemeClr val="bg1">
                    <a:lumMod val="9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8B9BBC1D-4F2F-40B5-95B7-1204AE027F37}"/>
                </a:ext>
                <a:ext uri="{C183D7F6-B498-43B3-948B-1728B52AA6E4}">
                  <adec:decorative xmlns:adec="http://schemas.microsoft.com/office/drawing/2017/decorative" val="1"/>
                </a:ext>
              </a:extLst>
            </p:cNvPr>
            <p:cNvSpPr/>
            <p:nvPr userDrawn="1"/>
          </p:nvSpPr>
          <p:spPr>
            <a:xfrm>
              <a:off x="0" y="1295400"/>
              <a:ext cx="8263548" cy="16002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5C1FE754-EB44-4358-AFF8-87A17B762D87}"/>
                </a:ext>
                <a:ext uri="{C183D7F6-B498-43B3-948B-1728B52AA6E4}">
                  <adec:decorative xmlns:adec="http://schemas.microsoft.com/office/drawing/2017/decorative" val="1"/>
                </a:ext>
              </a:extLst>
            </p:cNvPr>
            <p:cNvSpPr/>
            <p:nvPr userDrawn="1"/>
          </p:nvSpPr>
          <p:spPr>
            <a:xfrm>
              <a:off x="1" y="3476508"/>
              <a:ext cx="6705600" cy="45719"/>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7" name="Picture 2" descr="Choose VA Logo.">
            <a:extLst>
              <a:ext uri="{FF2B5EF4-FFF2-40B4-BE49-F238E27FC236}">
                <a16:creationId xmlns:a16="http://schemas.microsoft.com/office/drawing/2014/main" id="{37248818-503E-46B0-9130-1B8DAE3F99C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653" y="5464313"/>
            <a:ext cx="2117894" cy="569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eal of the Department of Veterans Affairs, Office of Community Care.">
            <a:extLst>
              <a:ext uri="{FF2B5EF4-FFF2-40B4-BE49-F238E27FC236}">
                <a16:creationId xmlns:a16="http://schemas.microsoft.com/office/drawing/2014/main" id="{BF73D49A-E665-4201-B810-902C1C6D0F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92882" y="5486400"/>
            <a:ext cx="3035527" cy="636034"/>
          </a:xfrm>
          <a:prstGeom prst="rect">
            <a:avLst/>
          </a:prstGeom>
        </p:spPr>
      </p:pic>
    </p:spTree>
    <p:extLst>
      <p:ext uri="{BB962C8B-B14F-4D97-AF65-F5344CB8AC3E}">
        <p14:creationId xmlns:p14="http://schemas.microsoft.com/office/powerpoint/2010/main" val="764955347"/>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417E3-F96E-4BED-A250-BA8903864D25}"/>
              </a:ext>
              <a:ext uri="{C183D7F6-B498-43B3-948B-1728B52AA6E4}">
                <adec:decorative xmlns:adec="http://schemas.microsoft.com/office/drawing/2017/decorative" val="1"/>
              </a:ext>
            </a:extLst>
          </p:cNvPr>
          <p:cNvSpPr/>
          <p:nvPr userDrawn="1"/>
        </p:nvSpPr>
        <p:spPr>
          <a:xfrm>
            <a:off x="0" y="-76200"/>
            <a:ext cx="9144000" cy="731520"/>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a:extLst>
              <a:ext uri="{FF2B5EF4-FFF2-40B4-BE49-F238E27FC236}">
                <a16:creationId xmlns:a16="http://schemas.microsoft.com/office/drawing/2014/main" id="{B772151B-E27A-4B1F-8D8C-ECD59716D913}"/>
              </a:ext>
            </a:extLst>
          </p:cNvPr>
          <p:cNvSpPr>
            <a:spLocks noGrp="1"/>
          </p:cNvSpPr>
          <p:nvPr>
            <p:ph type="title"/>
          </p:nvPr>
        </p:nvSpPr>
        <p:spPr>
          <a:xfrm>
            <a:off x="533400" y="-21771"/>
            <a:ext cx="7886700" cy="67709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84053F-3D7C-4C89-B169-B317230E97C8}"/>
              </a:ext>
            </a:extLst>
          </p:cNvPr>
          <p:cNvSpPr>
            <a:spLocks noGrp="1"/>
          </p:cNvSpPr>
          <p:nvPr>
            <p:ph type="body" idx="1"/>
          </p:nvPr>
        </p:nvSpPr>
        <p:spPr>
          <a:xfrm>
            <a:off x="533400" y="914873"/>
            <a:ext cx="7981950" cy="48763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B95F1D96-94D5-4DE4-99C6-9E542D367193}"/>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
        <p:nvSpPr>
          <p:cNvPr id="12" name="Rectangle 11">
            <a:extLst>
              <a:ext uri="{FF2B5EF4-FFF2-40B4-BE49-F238E27FC236}">
                <a16:creationId xmlns:a16="http://schemas.microsoft.com/office/drawing/2014/main" id="{08C9AFDF-C811-4803-AE55-30B2A16099CF}"/>
              </a:ext>
              <a:ext uri="{C183D7F6-B498-43B3-948B-1728B52AA6E4}">
                <adec:decorative xmlns:adec="http://schemas.microsoft.com/office/drawing/2017/decorative" val="1"/>
              </a:ext>
            </a:extLst>
          </p:cNvPr>
          <p:cNvSpPr/>
          <p:nvPr userDrawn="1"/>
        </p:nvSpPr>
        <p:spPr>
          <a:xfrm>
            <a:off x="0" y="6126162"/>
            <a:ext cx="9144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15" name="Picture 2" descr="Choose VA Logo.">
            <a:extLst>
              <a:ext uri="{FF2B5EF4-FFF2-40B4-BE49-F238E27FC236}">
                <a16:creationId xmlns:a16="http://schemas.microsoft.com/office/drawing/2014/main" id="{F0EAEAC9-1952-4BB9-9FFA-F0428885867A}"/>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2549" y="6192718"/>
            <a:ext cx="1961358" cy="5281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Logo for the Department of Veterans Affairs, VHA Office of Community Care.">
            <a:extLst>
              <a:ext uri="{FF2B5EF4-FFF2-40B4-BE49-F238E27FC236}">
                <a16:creationId xmlns:a16="http://schemas.microsoft.com/office/drawing/2014/main" id="{17303BC9-F736-4E63-ADC7-7507E704D6E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76307" y="6272571"/>
            <a:ext cx="2310493" cy="484117"/>
          </a:xfrm>
          <a:prstGeom prst="rect">
            <a:avLst/>
          </a:prstGeom>
        </p:spPr>
      </p:pic>
    </p:spTree>
    <p:extLst>
      <p:ext uri="{BB962C8B-B14F-4D97-AF65-F5344CB8AC3E}">
        <p14:creationId xmlns:p14="http://schemas.microsoft.com/office/powerpoint/2010/main" val="487875245"/>
      </p:ext>
    </p:extLst>
  </p:cSld>
  <p:clrMap bg1="lt1" tx1="dk1" bg2="lt2" tx2="dk2" accent1="accent1" accent2="accent2" accent3="accent3" accent4="accent4" accent5="accent5" accent6="accent6" hlink="hlink" folHlink="folHlink"/>
  <p:sldLayoutIdLst>
    <p:sldLayoutId id="2147483683" r:id="rId1"/>
    <p:sldLayoutId id="2147483694" r:id="rId2"/>
    <p:sldLayoutId id="2147483695" r:id="rId3"/>
    <p:sldLayoutId id="2147483696" r:id="rId4"/>
    <p:sldLayoutId id="2147483697" r:id="rId5"/>
    <p:sldLayoutId id="2147483698" r:id="rId6"/>
    <p:sldLayoutId id="2147483699" r:id="rId7"/>
    <p:sldLayoutId id="2147483706" r:id="rId8"/>
    <p:sldLayoutId id="2147483705" r:id="rId9"/>
    <p:sldLayoutId id="2147483702" r:id="rId10"/>
    <p:sldLayoutId id="2147483703" r:id="rId11"/>
    <p:sldLayoutId id="2147483704" r:id="rId12"/>
  </p:sldLayoutIdLst>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pbm.va.gov/apps/VANationalFormulary" TargetMode="External"/><Relationship Id="rId2" Type="http://schemas.openxmlformats.org/officeDocument/2006/relationships/hyperlink" Target="http://www.pbm.va.gov/NationalFormulary.asp" TargetMode="External"/><Relationship Id="rId1" Type="http://schemas.openxmlformats.org/officeDocument/2006/relationships/slideLayout" Target="../slideLayouts/slideLayout5.xml"/><Relationship Id="rId4" Type="http://schemas.openxmlformats.org/officeDocument/2006/relationships/hyperlink" Target="http://www.pbm.va.gov/PBM/clinicalguidance/criteriaforuse.as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va.gov/COMMUNITYCARE/providers/info_IHS-THP.asp"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hyperlink" Target="https://youtu.be/8MzDeO3OQt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medicare.gov/hospitalcompare/search.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81F686-B4BB-4A8C-9E1A-DA12280D8324}"/>
              </a:ext>
            </a:extLst>
          </p:cNvPr>
          <p:cNvSpPr>
            <a:spLocks noGrp="1"/>
          </p:cNvSpPr>
          <p:nvPr>
            <p:ph type="ctrTitle"/>
          </p:nvPr>
        </p:nvSpPr>
        <p:spPr>
          <a:xfrm>
            <a:off x="-15240" y="1689191"/>
            <a:ext cx="8991600" cy="1066800"/>
          </a:xfrm>
        </p:spPr>
        <p:txBody>
          <a:bodyPr/>
          <a:lstStyle/>
          <a:p>
            <a:r>
              <a:rPr lang="en-US" sz="2700" dirty="0"/>
              <a:t>VA Indian Health Service (IHS)/Tribal Health Program (THP) Reimbursement Agreement</a:t>
            </a:r>
            <a:endParaRPr lang="en-US" sz="2700" dirty="0">
              <a:highlight>
                <a:srgbClr val="FFFF00"/>
              </a:highlight>
            </a:endParaRPr>
          </a:p>
        </p:txBody>
      </p:sp>
      <p:sp>
        <p:nvSpPr>
          <p:cNvPr id="4" name="TextBox 3">
            <a:extLst>
              <a:ext uri="{FF2B5EF4-FFF2-40B4-BE49-F238E27FC236}">
                <a16:creationId xmlns:a16="http://schemas.microsoft.com/office/drawing/2014/main" id="{C666C4C4-D737-4296-BD67-B6429566B1F8}"/>
              </a:ext>
            </a:extLst>
          </p:cNvPr>
          <p:cNvSpPr txBox="1"/>
          <p:nvPr/>
        </p:nvSpPr>
        <p:spPr>
          <a:xfrm>
            <a:off x="2556427" y="3146437"/>
            <a:ext cx="4215434" cy="369332"/>
          </a:xfrm>
          <a:prstGeom prst="rect">
            <a:avLst/>
          </a:prstGeom>
          <a:noFill/>
        </p:spPr>
        <p:txBody>
          <a:bodyPr wrap="square" rtlCol="0">
            <a:spAutoFit/>
          </a:bodyPr>
          <a:lstStyle/>
          <a:p>
            <a:pPr algn="r" defTabSz="685800"/>
            <a:r>
              <a:rPr lang="en-US" b="1" dirty="0">
                <a:solidFill>
                  <a:srgbClr val="1F497D"/>
                </a:solidFill>
              </a:rPr>
              <a:t>8/2020</a:t>
            </a:r>
          </a:p>
        </p:txBody>
      </p:sp>
      <p:pic>
        <p:nvPicPr>
          <p:cNvPr id="12" name="Picture 2" descr="Choose VA Logo.">
            <a:extLst>
              <a:ext uri="{FF2B5EF4-FFF2-40B4-BE49-F238E27FC236}">
                <a16:creationId xmlns:a16="http://schemas.microsoft.com/office/drawing/2014/main" id="{0C87FAB5-7F94-460F-8D87-741A00361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4653" y="5464313"/>
            <a:ext cx="2117894" cy="5691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eal of the Department of Veterans Affairs, Office of Community Care.">
            <a:extLst>
              <a:ext uri="{FF2B5EF4-FFF2-40B4-BE49-F238E27FC236}">
                <a16:creationId xmlns:a16="http://schemas.microsoft.com/office/drawing/2014/main" id="{443E71B9-14F8-4774-820D-520BEA089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2882" y="5486400"/>
            <a:ext cx="3035527" cy="636034"/>
          </a:xfrm>
          <a:prstGeom prst="rect">
            <a:avLst/>
          </a:prstGeom>
        </p:spPr>
      </p:pic>
      <p:sp>
        <p:nvSpPr>
          <p:cNvPr id="8" name="TextBox 7">
            <a:extLst>
              <a:ext uri="{FF2B5EF4-FFF2-40B4-BE49-F238E27FC236}">
                <a16:creationId xmlns:a16="http://schemas.microsoft.com/office/drawing/2014/main" id="{3F1F861B-C201-4C84-A267-7EE4C708C1A1}"/>
              </a:ext>
            </a:extLst>
          </p:cNvPr>
          <p:cNvSpPr txBox="1"/>
          <p:nvPr/>
        </p:nvSpPr>
        <p:spPr>
          <a:xfrm>
            <a:off x="533400" y="3886200"/>
            <a:ext cx="3581400" cy="707886"/>
          </a:xfrm>
          <a:prstGeom prst="rect">
            <a:avLst/>
          </a:prstGeom>
          <a:noFill/>
        </p:spPr>
        <p:txBody>
          <a:bodyPr wrap="square" rtlCol="0">
            <a:spAutoFit/>
          </a:bodyPr>
          <a:lstStyle/>
          <a:p>
            <a:pPr fontAlgn="base">
              <a:spcBef>
                <a:spcPct val="0"/>
              </a:spcBef>
              <a:spcAft>
                <a:spcPct val="0"/>
              </a:spcAft>
            </a:pPr>
            <a:r>
              <a:rPr lang="en-US" sz="2000" b="1" dirty="0">
                <a:solidFill>
                  <a:prstClr val="white"/>
                </a:solidFill>
                <a:cs typeface="Arial" panose="020B0604020202020204" pitchFamily="34" charset="0"/>
              </a:rPr>
              <a:t>Michelle Slusser</a:t>
            </a:r>
          </a:p>
          <a:p>
            <a:pPr fontAlgn="base">
              <a:spcBef>
                <a:spcPct val="0"/>
              </a:spcBef>
              <a:spcAft>
                <a:spcPct val="0"/>
              </a:spcAft>
            </a:pPr>
            <a:r>
              <a:rPr lang="en-US" sz="2000" dirty="0">
                <a:solidFill>
                  <a:prstClr val="white"/>
                </a:solidFill>
                <a:cs typeface="Arial" panose="020B0604020202020204" pitchFamily="34" charset="0"/>
              </a:rPr>
              <a:t>Program Analyst</a:t>
            </a:r>
          </a:p>
        </p:txBody>
      </p:sp>
      <p:sp>
        <p:nvSpPr>
          <p:cNvPr id="9" name="TextBox 8">
            <a:extLst>
              <a:ext uri="{FF2B5EF4-FFF2-40B4-BE49-F238E27FC236}">
                <a16:creationId xmlns:a16="http://schemas.microsoft.com/office/drawing/2014/main" id="{4BD94A9B-5322-47EB-97C1-46F9AE522C4F}"/>
              </a:ext>
            </a:extLst>
          </p:cNvPr>
          <p:cNvSpPr txBox="1"/>
          <p:nvPr/>
        </p:nvSpPr>
        <p:spPr>
          <a:xfrm>
            <a:off x="270427" y="3778844"/>
            <a:ext cx="4572000" cy="646331"/>
          </a:xfrm>
          <a:prstGeom prst="rect">
            <a:avLst/>
          </a:prstGeom>
          <a:noFill/>
        </p:spPr>
        <p:txBody>
          <a:bodyPr wrap="square" rtlCol="0">
            <a:spAutoFit/>
          </a:bodyPr>
          <a:lstStyle/>
          <a:p>
            <a:r>
              <a:rPr lang="en-US" b="1" dirty="0"/>
              <a:t>Kara Hawthorne </a:t>
            </a:r>
          </a:p>
          <a:p>
            <a:r>
              <a:rPr lang="en-US" dirty="0"/>
              <a:t>Program Manager </a:t>
            </a:r>
          </a:p>
        </p:txBody>
      </p:sp>
    </p:spTree>
    <p:extLst>
      <p:ext uri="{BB962C8B-B14F-4D97-AF65-F5344CB8AC3E}">
        <p14:creationId xmlns:p14="http://schemas.microsoft.com/office/powerpoint/2010/main" val="84308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4B5FAF-923D-4774-801E-F6E1AF58DDE6}"/>
              </a:ext>
            </a:extLst>
          </p:cNvPr>
          <p:cNvSpPr>
            <a:spLocks noGrp="1"/>
          </p:cNvSpPr>
          <p:nvPr>
            <p:ph type="sldNum" sz="quarter" idx="4"/>
          </p:nvPr>
        </p:nvSpPr>
        <p:spPr/>
        <p:txBody>
          <a:bodyPr/>
          <a:lstStyle/>
          <a:p>
            <a:fld id="{9B8B01BA-673E-4211-9E64-C22898E6AF66}" type="slidenum">
              <a:rPr lang="en-US" smtClean="0"/>
              <a:pPr/>
              <a:t>10</a:t>
            </a:fld>
            <a:endParaRPr lang="en-US" dirty="0"/>
          </a:p>
        </p:txBody>
      </p:sp>
      <p:sp>
        <p:nvSpPr>
          <p:cNvPr id="4" name="Content Placeholder 2">
            <a:extLst>
              <a:ext uri="{FF2B5EF4-FFF2-40B4-BE49-F238E27FC236}">
                <a16:creationId xmlns:a16="http://schemas.microsoft.com/office/drawing/2014/main" id="{548C0655-DC7C-46D4-9F6F-98BF67D78DA4}"/>
              </a:ext>
            </a:extLst>
          </p:cNvPr>
          <p:cNvSpPr txBox="1">
            <a:spLocks/>
          </p:cNvSpPr>
          <p:nvPr/>
        </p:nvSpPr>
        <p:spPr>
          <a:xfrm>
            <a:off x="285750" y="762000"/>
            <a:ext cx="8382000" cy="533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defTabSz="457200">
              <a:defRPr/>
            </a:pPr>
            <a:r>
              <a:rPr lang="en-US" sz="2000" dirty="0">
                <a:solidFill>
                  <a:sysClr val="windowText" lastClr="000000"/>
                </a:solidFill>
                <a:latin typeface="Calibri "/>
              </a:rPr>
              <a:t>VA has a centralized claims processing center for IHS/THP (Region 5 Northwest Payment Operations and Manager).</a:t>
            </a:r>
          </a:p>
          <a:p>
            <a:pPr marL="0" lvl="0" indent="0" defTabSz="457200">
              <a:buNone/>
              <a:defRPr/>
            </a:pPr>
            <a:endParaRPr lang="en-US" sz="2000" dirty="0">
              <a:solidFill>
                <a:sysClr val="windowText" lastClr="000000"/>
              </a:solidFill>
              <a:latin typeface="Calibri "/>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
              </a:rPr>
              <a:t>VA accept and encourages the use of electronica data interchange (</a:t>
            </a:r>
            <a:r>
              <a:rPr kumimoji="0" lang="en-US" sz="2000" b="1" i="0" u="none" strike="noStrike" kern="1200" cap="none" spc="0" normalizeH="0" baseline="0" noProof="0" dirty="0">
                <a:ln>
                  <a:noFill/>
                </a:ln>
                <a:solidFill>
                  <a:sysClr val="windowText" lastClr="000000"/>
                </a:solidFill>
                <a:effectLst/>
                <a:uLnTx/>
                <a:uFillTx/>
                <a:latin typeface="Calibri "/>
              </a:rPr>
              <a:t>EDI</a:t>
            </a:r>
            <a:r>
              <a:rPr kumimoji="0" lang="en-US" sz="2000" b="0" i="0" u="none" strike="noStrike" kern="1200" cap="none" spc="0" normalizeH="0" baseline="0" noProof="0" dirty="0">
                <a:ln>
                  <a:noFill/>
                </a:ln>
                <a:solidFill>
                  <a:sysClr val="windowText" lastClr="000000"/>
                </a:solidFill>
                <a:effectLst/>
                <a:uLnTx/>
                <a:uFillTx/>
                <a:latin typeface="Calibri "/>
              </a:rPr>
              <a:t>)</a:t>
            </a:r>
          </a:p>
          <a:p>
            <a:pPr marL="685800" lvl="1" indent="-342900" defTabSz="4572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
                <a:cs typeface="Arial" panose="020B0604020202020204" pitchFamily="34" charset="0"/>
              </a:rPr>
              <a:t>VA requires “THP” or “IHS” in the </a:t>
            </a:r>
            <a:r>
              <a:rPr kumimoji="0" lang="en-US" sz="2000" b="1" i="0" u="none" strike="noStrike" kern="1200" cap="none" spc="0" normalizeH="0" baseline="0" noProof="0" dirty="0">
                <a:ln>
                  <a:noFill/>
                </a:ln>
                <a:solidFill>
                  <a:prstClr val="black"/>
                </a:solidFill>
                <a:effectLst/>
                <a:uLnTx/>
                <a:uFillTx/>
                <a:latin typeface="Calibri "/>
                <a:cs typeface="Arial" panose="020B0604020202020204" pitchFamily="34" charset="0"/>
              </a:rPr>
              <a:t>SBR03</a:t>
            </a:r>
            <a:r>
              <a:rPr kumimoji="0" lang="en-US" sz="2000" b="0" i="0" u="none" strike="noStrike" kern="1200" cap="none" spc="0" normalizeH="0" baseline="0" noProof="0" dirty="0">
                <a:ln>
                  <a:noFill/>
                </a:ln>
                <a:solidFill>
                  <a:prstClr val="black"/>
                </a:solidFill>
                <a:effectLst/>
                <a:uLnTx/>
                <a:uFillTx/>
                <a:latin typeface="Calibri "/>
                <a:cs typeface="Arial" panose="020B0604020202020204" pitchFamily="34" charset="0"/>
              </a:rPr>
              <a:t> segment of the </a:t>
            </a:r>
            <a:r>
              <a:rPr kumimoji="0" lang="en-US" sz="2000" b="1" i="0" u="none" strike="noStrike" kern="1200" cap="none" spc="0" normalizeH="0" baseline="0" noProof="0" dirty="0">
                <a:ln>
                  <a:noFill/>
                </a:ln>
                <a:solidFill>
                  <a:prstClr val="black"/>
                </a:solidFill>
                <a:effectLst/>
                <a:uLnTx/>
                <a:uFillTx/>
                <a:latin typeface="Calibri "/>
                <a:cs typeface="Arial" panose="020B0604020202020204" pitchFamily="34" charset="0"/>
              </a:rPr>
              <a:t>837claim form</a:t>
            </a:r>
            <a:r>
              <a:rPr kumimoji="0" lang="en-US" sz="2000" b="0" i="0" u="none" strike="noStrike" kern="1200" cap="none" spc="0" normalizeH="0" baseline="0" noProof="0" dirty="0">
                <a:ln>
                  <a:noFill/>
                </a:ln>
                <a:solidFill>
                  <a:prstClr val="black"/>
                </a:solidFill>
                <a:effectLst/>
                <a:uLnTx/>
                <a:uFillTx/>
                <a:latin typeface="Calibri "/>
                <a:cs typeface="Arial" panose="020B0604020202020204" pitchFamily="34" charset="0"/>
              </a:rPr>
              <a:t> for proper routing through the VA. </a:t>
            </a:r>
          </a:p>
          <a:p>
            <a:pPr defTabSz="457200"/>
            <a:endParaRPr lang="en-US" sz="2000" i="1" dirty="0">
              <a:solidFill>
                <a:prstClr val="black"/>
              </a:solidFill>
              <a:latin typeface="Calibri "/>
              <a:cs typeface="Arial" panose="020B0604020202020204" pitchFamily="34" charset="0"/>
            </a:endParaRPr>
          </a:p>
          <a:p>
            <a:pPr defTabSz="457200"/>
            <a:r>
              <a:rPr lang="en-US" sz="2000" i="1" dirty="0">
                <a:solidFill>
                  <a:prstClr val="black"/>
                </a:solidFill>
                <a:latin typeface="Calibri "/>
                <a:cs typeface="Arial" panose="020B0604020202020204" pitchFamily="34" charset="0"/>
              </a:rPr>
              <a:t>V</a:t>
            </a:r>
            <a:r>
              <a:rPr lang="en-US" sz="2000" dirty="0">
                <a:solidFill>
                  <a:prstClr val="black"/>
                </a:solidFill>
                <a:latin typeface="Calibri "/>
                <a:cs typeface="Arial" panose="020B0604020202020204" pitchFamily="34" charset="0"/>
              </a:rPr>
              <a:t>A can also accept </a:t>
            </a:r>
            <a:r>
              <a:rPr lang="en-US" sz="2000" b="1" dirty="0">
                <a:latin typeface="Calibri "/>
                <a:cs typeface="Arial" panose="020B0604020202020204" pitchFamily="34" charset="0"/>
              </a:rPr>
              <a:t>Paper</a:t>
            </a:r>
            <a:r>
              <a:rPr lang="en-US" sz="2000" dirty="0">
                <a:solidFill>
                  <a:srgbClr val="FF0000"/>
                </a:solidFill>
                <a:latin typeface="Calibri "/>
                <a:cs typeface="Arial" panose="020B0604020202020204" pitchFamily="34" charset="0"/>
              </a:rPr>
              <a:t> </a:t>
            </a:r>
            <a:r>
              <a:rPr lang="en-US" sz="2000" dirty="0">
                <a:solidFill>
                  <a:prstClr val="black"/>
                </a:solidFill>
                <a:latin typeface="Calibri "/>
                <a:cs typeface="Arial" panose="020B0604020202020204" pitchFamily="34" charset="0"/>
              </a:rPr>
              <a:t>claims submission,</a:t>
            </a:r>
          </a:p>
          <a:p>
            <a:pPr lvl="1" defTabSz="457200"/>
            <a:r>
              <a:rPr lang="en-US" sz="2000" dirty="0">
                <a:solidFill>
                  <a:prstClr val="black"/>
                </a:solidFill>
                <a:latin typeface="Calibri "/>
                <a:cs typeface="Arial" panose="020B0604020202020204" pitchFamily="34" charset="0"/>
              </a:rPr>
              <a:t>Generally required elements include:</a:t>
            </a:r>
          </a:p>
          <a:p>
            <a:pPr marL="0" indent="0" defTabSz="457200">
              <a:buNone/>
            </a:pPr>
            <a:r>
              <a:rPr lang="en-US" sz="2000" dirty="0">
                <a:solidFill>
                  <a:prstClr val="black"/>
                </a:solidFill>
                <a:latin typeface="Calibri "/>
                <a:cs typeface="Arial" panose="020B0604020202020204" pitchFamily="34" charset="0"/>
              </a:rPr>
              <a:t>													</a:t>
            </a:r>
          </a:p>
          <a:p>
            <a:pPr marL="0" indent="0" defTabSz="457200">
              <a:buNone/>
            </a:pPr>
            <a:endParaRPr lang="en-US" sz="2000" dirty="0">
              <a:solidFill>
                <a:prstClr val="black"/>
              </a:solidFill>
              <a:latin typeface="Calibri "/>
              <a:cs typeface="Arial" panose="020B0604020202020204" pitchFamily="34" charset="0"/>
            </a:endParaRPr>
          </a:p>
          <a:p>
            <a:pPr marL="0" indent="0" defTabSz="457200">
              <a:buNone/>
            </a:pPr>
            <a:endParaRPr lang="en-US" sz="2000" dirty="0">
              <a:solidFill>
                <a:prstClr val="black"/>
              </a:solidFill>
              <a:latin typeface="Calibri "/>
              <a:cs typeface="Arial" panose="020B0604020202020204" pitchFamily="34" charset="0"/>
            </a:endParaRPr>
          </a:p>
          <a:p>
            <a:pPr marL="400050" lvl="1" indent="0" defTabSz="457200">
              <a:buNone/>
            </a:pPr>
            <a:endParaRPr lang="en-US" sz="2000" dirty="0">
              <a:solidFill>
                <a:prstClr val="black"/>
              </a:solidFill>
              <a:latin typeface="Calibri "/>
              <a:cs typeface="Arial" panose="020B0604020202020204" pitchFamily="34" charset="0"/>
            </a:endParaRPr>
          </a:p>
          <a:p>
            <a:pPr defTabSz="457200"/>
            <a:r>
              <a:rPr lang="en-US" sz="2000" dirty="0">
                <a:solidFill>
                  <a:prstClr val="black"/>
                </a:solidFill>
                <a:latin typeface="Calibri "/>
                <a:cs typeface="Arial" panose="020B0604020202020204" pitchFamily="34" charset="0"/>
              </a:rPr>
              <a:t>VA’ provider guide and website have more detailed information on claims submission</a:t>
            </a:r>
            <a:endParaRPr kumimoji="0" lang="en-US" sz="2000" b="0" i="0" u="none" strike="noStrike" kern="1200" cap="none" spc="0" normalizeH="0" baseline="0" noProof="0" dirty="0">
              <a:ln>
                <a:noFill/>
              </a:ln>
              <a:solidFill>
                <a:prstClr val="black"/>
              </a:solidFill>
              <a:effectLst/>
              <a:uLnTx/>
              <a:uFillTx/>
              <a:latin typeface="Calibri "/>
              <a:cs typeface="Arial" panose="020B0604020202020204" pitchFamily="34" charset="0"/>
            </a:endParaRPr>
          </a:p>
        </p:txBody>
      </p:sp>
      <p:sp>
        <p:nvSpPr>
          <p:cNvPr id="5" name="Title 1">
            <a:extLst>
              <a:ext uri="{FF2B5EF4-FFF2-40B4-BE49-F238E27FC236}">
                <a16:creationId xmlns:a16="http://schemas.microsoft.com/office/drawing/2014/main" id="{DFBA68C4-A747-47D3-A1EE-4EB763EF8ED3}"/>
              </a:ext>
            </a:extLst>
          </p:cNvPr>
          <p:cNvSpPr txBox="1">
            <a:spLocks/>
          </p:cNvSpPr>
          <p:nvPr/>
        </p:nvSpPr>
        <p:spPr>
          <a:xfrm>
            <a:off x="155448" y="73152"/>
            <a:ext cx="8915400" cy="75895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chemeClr val="bg1"/>
                </a:solidFill>
                <a:latin typeface="Myriad Pro" pitchFamily="34" charset="0"/>
                <a:ea typeface="+mj-ea"/>
                <a:cs typeface="+mj-cs"/>
              </a:defRPr>
            </a:lvl1pPr>
          </a:lstStyle>
          <a:p>
            <a:pPr lvl="0" algn="ctr">
              <a:defRPr/>
            </a:pPr>
            <a:r>
              <a:rPr lang="en-US" sz="2800" b="1" dirty="0">
                <a:solidFill>
                  <a:srgbClr val="FFFFFF"/>
                </a:solidFill>
                <a:latin typeface="Arial"/>
                <a:cs typeface="Arial" panose="020B0604020202020204" pitchFamily="34" charset="0"/>
              </a:rPr>
              <a:t>Claims </a:t>
            </a:r>
            <a:r>
              <a:rPr lang="en-US" sz="2800" b="1">
                <a:solidFill>
                  <a:srgbClr val="FFFFFF"/>
                </a:solidFill>
                <a:latin typeface="Arial"/>
                <a:cs typeface="Arial" panose="020B0604020202020204" pitchFamily="34" charset="0"/>
              </a:rPr>
              <a:t>Submission </a:t>
            </a:r>
            <a:endParaRPr kumimoji="0" lang="en-US" sz="1300" b="0" i="0" u="none" strike="noStrike" kern="1200" cap="none" spc="0" normalizeH="0" baseline="0" noProof="0" dirty="0">
              <a:ln>
                <a:noFill/>
              </a:ln>
              <a:solidFill>
                <a:sysClr val="window" lastClr="FFFFFF"/>
              </a:solidFill>
              <a:effectLst/>
              <a:uLnTx/>
              <a:uFillTx/>
              <a:latin typeface="Myriad Pro" pitchFamily="34" charset="0"/>
              <a:ea typeface="+mj-ea"/>
              <a:cs typeface="+mj-cs"/>
            </a:endParaRPr>
          </a:p>
        </p:txBody>
      </p:sp>
      <p:pic>
        <p:nvPicPr>
          <p:cNvPr id="6" name="Picture 5">
            <a:extLst>
              <a:ext uri="{FF2B5EF4-FFF2-40B4-BE49-F238E27FC236}">
                <a16:creationId xmlns:a16="http://schemas.microsoft.com/office/drawing/2014/main" id="{F373DE5D-B563-4487-A3A5-F725C07747C7}"/>
              </a:ext>
            </a:extLst>
          </p:cNvPr>
          <p:cNvPicPr>
            <a:picLocks noChangeAspect="1"/>
          </p:cNvPicPr>
          <p:nvPr/>
        </p:nvPicPr>
        <p:blipFill>
          <a:blip r:embed="rId2"/>
          <a:stretch>
            <a:fillRect/>
          </a:stretch>
        </p:blipFill>
        <p:spPr>
          <a:xfrm>
            <a:off x="762000" y="4114800"/>
            <a:ext cx="6669602" cy="1018120"/>
          </a:xfrm>
          <a:prstGeom prst="rect">
            <a:avLst/>
          </a:prstGeom>
        </p:spPr>
      </p:pic>
    </p:spTree>
    <p:extLst>
      <p:ext uri="{BB962C8B-B14F-4D97-AF65-F5344CB8AC3E}">
        <p14:creationId xmlns:p14="http://schemas.microsoft.com/office/powerpoint/2010/main" val="1269938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68744F-2379-4118-BBA4-FEDCE1ECB72E}"/>
              </a:ext>
            </a:extLst>
          </p:cNvPr>
          <p:cNvSpPr>
            <a:spLocks noGrp="1"/>
          </p:cNvSpPr>
          <p:nvPr>
            <p:ph type="sldNum" sz="quarter" idx="4"/>
          </p:nvPr>
        </p:nvSpPr>
        <p:spPr/>
        <p:txBody>
          <a:bodyPr/>
          <a:lstStyle/>
          <a:p>
            <a:fld id="{9B8B01BA-673E-4211-9E64-C22898E6AF66}" type="slidenum">
              <a:rPr lang="en-US" smtClean="0"/>
              <a:pPr/>
              <a:t>11</a:t>
            </a:fld>
            <a:endParaRPr lang="en-US" dirty="0"/>
          </a:p>
        </p:txBody>
      </p:sp>
      <p:sp>
        <p:nvSpPr>
          <p:cNvPr id="5" name="Title 2">
            <a:extLst>
              <a:ext uri="{FF2B5EF4-FFF2-40B4-BE49-F238E27FC236}">
                <a16:creationId xmlns:a16="http://schemas.microsoft.com/office/drawing/2014/main" id="{A2CBD21E-06D7-4292-BD66-B24A25BED847}"/>
              </a:ext>
            </a:extLst>
          </p:cNvPr>
          <p:cNvSpPr txBox="1">
            <a:spLocks/>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3200" b="1" kern="1200">
                <a:solidFill>
                  <a:schemeClr val="bg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ysClr val="window" lastClr="FFFFFF"/>
                </a:solidFill>
                <a:effectLst/>
                <a:uLnTx/>
                <a:uFillTx/>
                <a:latin typeface="Calibri"/>
                <a:ea typeface="+mj-ea"/>
                <a:cs typeface="+mj-cs"/>
              </a:rPr>
              <a:t>Pharmacy Claims</a:t>
            </a:r>
          </a:p>
        </p:txBody>
      </p:sp>
      <p:graphicFrame>
        <p:nvGraphicFramePr>
          <p:cNvPr id="6" name="Table 5">
            <a:extLst>
              <a:ext uri="{FF2B5EF4-FFF2-40B4-BE49-F238E27FC236}">
                <a16:creationId xmlns:a16="http://schemas.microsoft.com/office/drawing/2014/main" id="{85F7F079-A182-4F95-B26B-4BC7E3930B34}"/>
              </a:ext>
            </a:extLst>
          </p:cNvPr>
          <p:cNvGraphicFramePr>
            <a:graphicFrameLocks noGrp="1"/>
          </p:cNvGraphicFramePr>
          <p:nvPr/>
        </p:nvGraphicFramePr>
        <p:xfrm>
          <a:off x="364331" y="838200"/>
          <a:ext cx="8415337" cy="4924312"/>
        </p:xfrm>
        <a:graphic>
          <a:graphicData uri="http://schemas.openxmlformats.org/drawingml/2006/table">
            <a:tbl>
              <a:tblPr firstRow="1" bandRow="1">
                <a:tableStyleId>{5C22544A-7EE6-4342-B048-85BDC9FD1C3A}</a:tableStyleId>
              </a:tblPr>
              <a:tblGrid>
                <a:gridCol w="2805112">
                  <a:extLst>
                    <a:ext uri="{9D8B030D-6E8A-4147-A177-3AD203B41FA5}">
                      <a16:colId xmlns:a16="http://schemas.microsoft.com/office/drawing/2014/main" val="20000"/>
                    </a:ext>
                  </a:extLst>
                </a:gridCol>
                <a:gridCol w="2805113">
                  <a:extLst>
                    <a:ext uri="{9D8B030D-6E8A-4147-A177-3AD203B41FA5}">
                      <a16:colId xmlns:a16="http://schemas.microsoft.com/office/drawing/2014/main" val="20001"/>
                    </a:ext>
                  </a:extLst>
                </a:gridCol>
                <a:gridCol w="2805112">
                  <a:extLst>
                    <a:ext uri="{9D8B030D-6E8A-4147-A177-3AD203B41FA5}">
                      <a16:colId xmlns:a16="http://schemas.microsoft.com/office/drawing/2014/main" val="20002"/>
                    </a:ext>
                  </a:extLst>
                </a:gridCol>
              </a:tblGrid>
              <a:tr h="1119156">
                <a:tc gridSpan="3">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600" dirty="0"/>
                        <a:t>VA will reimburse IHS/THP only for pharmaceutical drugs on the formulary used by VA.   Requests for reimbursement of pharmaceutical drugs not on the VA formulary will be submitted for approval to the local</a:t>
                      </a:r>
                      <a:r>
                        <a:rPr lang="en-US" sz="1600" baseline="0" dirty="0"/>
                        <a:t> VAMC Pharmacy </a:t>
                      </a:r>
                      <a:r>
                        <a:rPr lang="en-US" sz="1600" dirty="0"/>
                        <a:t>in advance of the request for reimbursement.</a:t>
                      </a:r>
                    </a:p>
                  </a:txBody>
                  <a:tcPr marL="91447" marR="91447" marT="45728" marB="4572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7565">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Here is the link to the VA Formulary listing:  </a:t>
                      </a:r>
                      <a:r>
                        <a:rPr lang="en-US" sz="1600" dirty="0">
                          <a:hlinkClick r:id="rId2"/>
                        </a:rPr>
                        <a:t>http://www.pbm.va.gov/NationalFormulary.asp</a:t>
                      </a:r>
                      <a:endParaRPr lang="en-US" sz="1600" dirty="0"/>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Search</a:t>
                      </a:r>
                      <a:r>
                        <a:rPr lang="en-US" sz="1600" baseline="0" dirty="0"/>
                        <a:t> engine: </a:t>
                      </a:r>
                      <a:r>
                        <a:rPr lang="en-US" altLang="en-US" sz="1600" u="sng" dirty="0">
                          <a:cs typeface="Georgia" pitchFamily="18" charset="0"/>
                          <a:hlinkClick r:id="rId3"/>
                        </a:rPr>
                        <a:t>http://www.pbm.va.gov/apps/VANationalFormulary</a:t>
                      </a:r>
                      <a:endParaRPr lang="en-US" altLang="en-US" sz="1600" u="sng" dirty="0">
                        <a:cs typeface="Georgia" pitchFamily="18" charset="0"/>
                      </a:endParaRPr>
                    </a:p>
                  </a:txBody>
                  <a:tcPr marL="91447" marR="91447" marT="45728" marB="4572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7565">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VA Criteria</a:t>
                      </a:r>
                      <a:r>
                        <a:rPr lang="en-US" sz="1600" baseline="0" dirty="0"/>
                        <a:t> for Use for many Non-VA formulary drugs: </a:t>
                      </a:r>
                      <a:r>
                        <a:rPr lang="en-US" altLang="en-US" sz="1600" u="sng" dirty="0">
                          <a:cs typeface="Georgia" pitchFamily="18" charset="0"/>
                          <a:hlinkClick r:id="rId4"/>
                        </a:rPr>
                        <a:t>http://www.pbm.va.gov/PBM/clinicalguidance/criteriaforuse.asp</a:t>
                      </a:r>
                      <a:endParaRPr lang="en-US" altLang="en-US" sz="1600" u="sng" dirty="0">
                        <a:cs typeface="Georgia" pitchFamily="18" charset="0"/>
                      </a:endParaRPr>
                    </a:p>
                  </a:txBody>
                  <a:tcPr marL="91447" marR="91447" marT="45728" marB="4572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07565">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IHS/THP must use CMS 1500 or EDI 837p to submit pharmacy claims and must contain the following: </a:t>
                      </a:r>
                    </a:p>
                  </a:txBody>
                  <a:tcPr marL="91447" marR="91447" marT="45728" marB="4572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374896">
                <a:tc>
                  <a:txBody>
                    <a:bodyPr/>
                    <a:lstStyle/>
                    <a:p>
                      <a:pPr marL="285750" indent="-285750">
                        <a:buFont typeface="Wingdings" panose="05000000000000000000" pitchFamily="2" charset="2"/>
                        <a:buChar char="v"/>
                      </a:pPr>
                      <a:r>
                        <a:rPr lang="en-US" sz="1600" dirty="0"/>
                        <a:t>Date of fill</a:t>
                      </a:r>
                    </a:p>
                    <a:p>
                      <a:pPr marL="285750" indent="-285750">
                        <a:buFont typeface="Wingdings" panose="05000000000000000000" pitchFamily="2" charset="2"/>
                        <a:buChar char="v"/>
                      </a:pPr>
                      <a:r>
                        <a:rPr lang="en-US" sz="1600" dirty="0"/>
                        <a:t>Pharmacy name</a:t>
                      </a:r>
                    </a:p>
                    <a:p>
                      <a:pPr marL="285750" indent="-285750">
                        <a:buFont typeface="Wingdings" panose="05000000000000000000" pitchFamily="2" charset="2"/>
                        <a:buChar char="v"/>
                      </a:pPr>
                      <a:r>
                        <a:rPr lang="en-US" sz="1600" dirty="0"/>
                        <a:t>Drug name (generic name)</a:t>
                      </a:r>
                    </a:p>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600" dirty="0"/>
                        <a:t>Amount paid by the other health plan or for Pharmacy</a:t>
                      </a:r>
                    </a:p>
                  </a:txBody>
                  <a:tcPr marL="91447" marR="91447" marT="45677" marB="45677"/>
                </a:tc>
                <a:tc>
                  <a:txBody>
                    <a:bodyPr/>
                    <a:lstStyle/>
                    <a:p>
                      <a:pPr marL="285750" indent="-285750">
                        <a:buFont typeface="Wingdings" panose="05000000000000000000" pitchFamily="2" charset="2"/>
                        <a:buChar char="v"/>
                      </a:pPr>
                      <a:r>
                        <a:rPr lang="en-US" sz="1600" dirty="0"/>
                        <a:t>Quantity/Unit</a:t>
                      </a:r>
                    </a:p>
                    <a:p>
                      <a:pPr marL="285750" indent="-285750">
                        <a:buFont typeface="Wingdings" panose="05000000000000000000" pitchFamily="2" charset="2"/>
                        <a:buChar char="v"/>
                      </a:pPr>
                      <a:r>
                        <a:rPr lang="en-US" sz="1600" dirty="0"/>
                        <a:t>Dr.’s name</a:t>
                      </a:r>
                    </a:p>
                    <a:p>
                      <a:pPr marL="285750" indent="-285750">
                        <a:buFont typeface="Wingdings" panose="05000000000000000000" pitchFamily="2" charset="2"/>
                        <a:buChar char="v"/>
                      </a:pPr>
                      <a:r>
                        <a:rPr lang="en-US" sz="1600" dirty="0"/>
                        <a:t>Drug strength</a:t>
                      </a:r>
                    </a:p>
                    <a:p>
                      <a:pPr marL="285750" indent="-285750">
                        <a:buFont typeface="Wingdings" panose="05000000000000000000" pitchFamily="2" charset="2"/>
                        <a:buChar char="v"/>
                      </a:pPr>
                      <a:r>
                        <a:rPr lang="en-US" sz="1600" dirty="0"/>
                        <a:t>Retail price </a:t>
                      </a:r>
                    </a:p>
                  </a:txBody>
                  <a:tcPr marL="91447" marR="91447" marT="45677" marB="45677"/>
                </a:tc>
                <a:tc>
                  <a:txBody>
                    <a:bodyPr/>
                    <a:lstStyle/>
                    <a:p>
                      <a:pPr marL="285750" indent="-285750">
                        <a:buFont typeface="Wingdings" panose="05000000000000000000" pitchFamily="2" charset="2"/>
                        <a:buChar char="v"/>
                      </a:pPr>
                      <a:r>
                        <a:rPr lang="en-US" sz="1600" dirty="0"/>
                        <a:t>Number of day’s supply</a:t>
                      </a:r>
                    </a:p>
                    <a:p>
                      <a:pPr marL="285750" indent="-285750">
                        <a:buFont typeface="Wingdings" panose="05000000000000000000" pitchFamily="2" charset="2"/>
                        <a:buChar char="v"/>
                      </a:pPr>
                      <a:r>
                        <a:rPr lang="en-US" sz="1600" dirty="0"/>
                        <a:t>National Drug Code (NDC)</a:t>
                      </a:r>
                    </a:p>
                    <a:p>
                      <a:pPr marL="285750" indent="-285750">
                        <a:buFont typeface="Wingdings" panose="05000000000000000000" pitchFamily="2" charset="2"/>
                        <a:buChar char="v"/>
                      </a:pPr>
                      <a:r>
                        <a:rPr lang="en-US" sz="1600" dirty="0"/>
                        <a:t>Prescription number</a:t>
                      </a:r>
                    </a:p>
                    <a:p>
                      <a:pPr marL="285750" indent="-285750">
                        <a:buFont typeface="Wingdings" panose="05000000000000000000" pitchFamily="2" charset="2"/>
                        <a:buChar char="v"/>
                      </a:pPr>
                      <a:endParaRPr lang="en-US" sz="1600" dirty="0"/>
                    </a:p>
                  </a:txBody>
                  <a:tcPr marL="91447" marR="91447" marT="45677" marB="45677"/>
                </a:tc>
                <a:extLst>
                  <a:ext uri="{0D108BD9-81ED-4DB2-BD59-A6C34878D82A}">
                    <a16:rowId xmlns:a16="http://schemas.microsoft.com/office/drawing/2014/main" val="10004"/>
                  </a:ext>
                </a:extLst>
              </a:tr>
              <a:tr h="607565">
                <a:tc gridSpan="3">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600" dirty="0"/>
                        <a:t>If the drug is a controlled substance, the Drug Enforcement Administration (DEA) number must also be provided.</a:t>
                      </a:r>
                    </a:p>
                  </a:txBody>
                  <a:tcPr marL="91447" marR="91447" marT="45728" marB="4572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1873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227A2D-4E29-4D77-8BDD-47805E2645E1}"/>
              </a:ext>
            </a:extLst>
          </p:cNvPr>
          <p:cNvSpPr>
            <a:spLocks noGrp="1"/>
          </p:cNvSpPr>
          <p:nvPr>
            <p:ph type="sldNum" sz="quarter" idx="4"/>
          </p:nvPr>
        </p:nvSpPr>
        <p:spPr/>
        <p:txBody>
          <a:bodyPr/>
          <a:lstStyle/>
          <a:p>
            <a:fld id="{9B8B01BA-673E-4211-9E64-C22898E6AF66}" type="slidenum">
              <a:rPr lang="en-US" smtClean="0"/>
              <a:pPr/>
              <a:t>12</a:t>
            </a:fld>
            <a:endParaRPr lang="en-US" dirty="0"/>
          </a:p>
        </p:txBody>
      </p:sp>
      <p:sp>
        <p:nvSpPr>
          <p:cNvPr id="7" name="Title 3">
            <a:extLst>
              <a:ext uri="{FF2B5EF4-FFF2-40B4-BE49-F238E27FC236}">
                <a16:creationId xmlns:a16="http://schemas.microsoft.com/office/drawing/2014/main" id="{F2F1329B-AD22-4E92-8E64-14EBF13B99D5}"/>
              </a:ext>
            </a:extLst>
          </p:cNvPr>
          <p:cNvSpPr txBox="1">
            <a:spLocks/>
          </p:cNvSpPr>
          <p:nvPr/>
        </p:nvSpPr>
        <p:spPr>
          <a:xfrm>
            <a:off x="0" y="-318185"/>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800" b="1" kern="1200">
                <a:solidFill>
                  <a:schemeClr val="bg1"/>
                </a:solidFill>
                <a:latin typeface="+mn-lt"/>
                <a:ea typeface="+mj-ea"/>
                <a:cs typeface="Arial" panose="020B060402020202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rPr>
              <a:t>Status</a:t>
            </a:r>
          </a:p>
        </p:txBody>
      </p:sp>
      <p:pic>
        <p:nvPicPr>
          <p:cNvPr id="2" name="Picture 1">
            <a:extLst>
              <a:ext uri="{FF2B5EF4-FFF2-40B4-BE49-F238E27FC236}">
                <a16:creationId xmlns:a16="http://schemas.microsoft.com/office/drawing/2014/main" id="{5BDA2455-234F-4E9B-9024-19D5F638D550}"/>
              </a:ext>
            </a:extLst>
          </p:cNvPr>
          <p:cNvPicPr>
            <a:picLocks noChangeAspect="1"/>
          </p:cNvPicPr>
          <p:nvPr/>
        </p:nvPicPr>
        <p:blipFill rotWithShape="1">
          <a:blip r:embed="rId3"/>
          <a:srcRect l="10834" t="36666" r="37103" b="49393"/>
          <a:stretch/>
        </p:blipFill>
        <p:spPr>
          <a:xfrm>
            <a:off x="412242" y="1821371"/>
            <a:ext cx="7588758" cy="1143000"/>
          </a:xfrm>
          <a:prstGeom prst="rect">
            <a:avLst/>
          </a:prstGeom>
        </p:spPr>
      </p:pic>
      <p:sp>
        <p:nvSpPr>
          <p:cNvPr id="5" name="TextBox 4">
            <a:extLst>
              <a:ext uri="{FF2B5EF4-FFF2-40B4-BE49-F238E27FC236}">
                <a16:creationId xmlns:a16="http://schemas.microsoft.com/office/drawing/2014/main" id="{69474E42-1436-49F7-99A0-6D523A21C598}"/>
              </a:ext>
            </a:extLst>
          </p:cNvPr>
          <p:cNvSpPr txBox="1"/>
          <p:nvPr/>
        </p:nvSpPr>
        <p:spPr>
          <a:xfrm>
            <a:off x="228600" y="824815"/>
            <a:ext cx="8382000" cy="861774"/>
          </a:xfrm>
          <a:prstGeom prst="rect">
            <a:avLst/>
          </a:prstGeom>
          <a:noFill/>
        </p:spPr>
        <p:txBody>
          <a:bodyPr wrap="square" rtlCol="0">
            <a:spAutoFit/>
          </a:bodyPr>
          <a:lstStyle/>
          <a:p>
            <a:r>
              <a:rPr lang="en-US" dirty="0"/>
              <a:t>As of 8/2020</a:t>
            </a:r>
          </a:p>
          <a:p>
            <a:r>
              <a:rPr lang="en-US" sz="3200" dirty="0"/>
              <a:t>            73 IHS Sites                     116 THP Sites</a:t>
            </a:r>
          </a:p>
        </p:txBody>
      </p:sp>
      <p:pic>
        <p:nvPicPr>
          <p:cNvPr id="8" name="Picture 7">
            <a:extLst>
              <a:ext uri="{FF2B5EF4-FFF2-40B4-BE49-F238E27FC236}">
                <a16:creationId xmlns:a16="http://schemas.microsoft.com/office/drawing/2014/main" id="{FBE41F0C-3C50-4C53-BFC9-4CD50679E899}"/>
              </a:ext>
            </a:extLst>
          </p:cNvPr>
          <p:cNvPicPr>
            <a:picLocks noChangeAspect="1"/>
          </p:cNvPicPr>
          <p:nvPr/>
        </p:nvPicPr>
        <p:blipFill rotWithShape="1">
          <a:blip r:embed="rId3"/>
          <a:srcRect l="47350" t="56166" r="34167" b="17407"/>
          <a:stretch/>
        </p:blipFill>
        <p:spPr>
          <a:xfrm>
            <a:off x="3886200" y="2829589"/>
            <a:ext cx="3124200" cy="2512568"/>
          </a:xfrm>
          <a:prstGeom prst="rect">
            <a:avLst/>
          </a:prstGeom>
        </p:spPr>
      </p:pic>
      <p:pic>
        <p:nvPicPr>
          <p:cNvPr id="9" name="Picture 8">
            <a:extLst>
              <a:ext uri="{FF2B5EF4-FFF2-40B4-BE49-F238E27FC236}">
                <a16:creationId xmlns:a16="http://schemas.microsoft.com/office/drawing/2014/main" id="{6B51714A-4F59-49BD-967A-0D21FD749AB3}"/>
              </a:ext>
            </a:extLst>
          </p:cNvPr>
          <p:cNvPicPr>
            <a:picLocks noChangeAspect="1"/>
          </p:cNvPicPr>
          <p:nvPr/>
        </p:nvPicPr>
        <p:blipFill rotWithShape="1">
          <a:blip r:embed="rId3"/>
          <a:srcRect l="10834" t="56166" r="77445" b="17407"/>
          <a:stretch/>
        </p:blipFill>
        <p:spPr>
          <a:xfrm>
            <a:off x="1905000" y="2834402"/>
            <a:ext cx="1981200" cy="2512568"/>
          </a:xfrm>
          <a:prstGeom prst="rect">
            <a:avLst/>
          </a:prstGeom>
        </p:spPr>
      </p:pic>
    </p:spTree>
    <p:extLst>
      <p:ext uri="{BB962C8B-B14F-4D97-AF65-F5344CB8AC3E}">
        <p14:creationId xmlns:p14="http://schemas.microsoft.com/office/powerpoint/2010/main" val="1777100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2CE219-F1E0-41E5-B8F8-422477A10A0D}"/>
              </a:ext>
            </a:extLst>
          </p:cNvPr>
          <p:cNvSpPr>
            <a:spLocks noGrp="1"/>
          </p:cNvSpPr>
          <p:nvPr>
            <p:ph type="sldNum" sz="quarter" idx="4"/>
          </p:nvPr>
        </p:nvSpPr>
        <p:spPr/>
        <p:txBody>
          <a:bodyPr/>
          <a:lstStyle/>
          <a:p>
            <a:fld id="{9B8B01BA-673E-4211-9E64-C22898E6AF66}" type="slidenum">
              <a:rPr lang="en-US" smtClean="0"/>
              <a:pPr/>
              <a:t>13</a:t>
            </a:fld>
            <a:endParaRPr lang="en-US" dirty="0"/>
          </a:p>
        </p:txBody>
      </p:sp>
      <p:pic>
        <p:nvPicPr>
          <p:cNvPr id="4" name="Picture 3">
            <a:extLst>
              <a:ext uri="{FF2B5EF4-FFF2-40B4-BE49-F238E27FC236}">
                <a16:creationId xmlns:a16="http://schemas.microsoft.com/office/drawing/2014/main" id="{35C93123-2D76-44F8-B13E-59BBA90DA110}"/>
              </a:ext>
            </a:extLst>
          </p:cNvPr>
          <p:cNvPicPr>
            <a:picLocks noChangeAspect="1"/>
          </p:cNvPicPr>
          <p:nvPr/>
        </p:nvPicPr>
        <p:blipFill>
          <a:blip r:embed="rId3"/>
          <a:stretch>
            <a:fillRect/>
          </a:stretch>
        </p:blipFill>
        <p:spPr>
          <a:xfrm>
            <a:off x="342900" y="914400"/>
            <a:ext cx="8458200" cy="4233980"/>
          </a:xfrm>
          <a:prstGeom prst="rect">
            <a:avLst/>
          </a:prstGeom>
        </p:spPr>
      </p:pic>
      <p:sp>
        <p:nvSpPr>
          <p:cNvPr id="5" name="Title 3">
            <a:extLst>
              <a:ext uri="{FF2B5EF4-FFF2-40B4-BE49-F238E27FC236}">
                <a16:creationId xmlns:a16="http://schemas.microsoft.com/office/drawing/2014/main" id="{D08CF368-8E8F-45A4-850F-FD04391DC8BC}"/>
              </a:ext>
            </a:extLst>
          </p:cNvPr>
          <p:cNvSpPr txBox="1">
            <a:spLocks/>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3200" b="1" kern="1200">
                <a:solidFill>
                  <a:schemeClr val="bg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ysClr val="window" lastClr="FFFFFF"/>
                </a:solidFill>
                <a:effectLst/>
                <a:uLnTx/>
                <a:uFillTx/>
                <a:latin typeface="Calibri"/>
                <a:ea typeface="+mj-ea"/>
                <a:cs typeface="+mj-cs"/>
              </a:rPr>
              <a:t>Establishing a Reimbursement Agreements</a:t>
            </a:r>
          </a:p>
        </p:txBody>
      </p:sp>
    </p:spTree>
    <p:extLst>
      <p:ext uri="{BB962C8B-B14F-4D97-AF65-F5344CB8AC3E}">
        <p14:creationId xmlns:p14="http://schemas.microsoft.com/office/powerpoint/2010/main" val="99528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264697-0A9B-4A83-90D8-2B64C65C228D}"/>
              </a:ext>
            </a:extLst>
          </p:cNvPr>
          <p:cNvSpPr>
            <a:spLocks noGrp="1"/>
          </p:cNvSpPr>
          <p:nvPr>
            <p:ph type="sldNum" sz="quarter" idx="10"/>
          </p:nvPr>
        </p:nvSpPr>
        <p:spPr/>
        <p:txBody>
          <a:bodyPr/>
          <a:lstStyle/>
          <a:p>
            <a:fld id="{9B8B01BA-673E-4211-9E64-C22898E6AF66}" type="slidenum">
              <a:rPr lang="en-US" smtClean="0"/>
              <a:pPr/>
              <a:t>14</a:t>
            </a:fld>
            <a:endParaRPr lang="en-US" dirty="0"/>
          </a:p>
        </p:txBody>
      </p:sp>
      <p:sp>
        <p:nvSpPr>
          <p:cNvPr id="5" name="Content Placeholder 1">
            <a:extLst>
              <a:ext uri="{FF2B5EF4-FFF2-40B4-BE49-F238E27FC236}">
                <a16:creationId xmlns:a16="http://schemas.microsoft.com/office/drawing/2014/main" id="{A68D6180-B071-4941-847B-0EF27343AD0E}"/>
              </a:ext>
            </a:extLst>
          </p:cNvPr>
          <p:cNvSpPr txBox="1">
            <a:spLocks/>
          </p:cNvSpPr>
          <p:nvPr/>
        </p:nvSpPr>
        <p:spPr bwMode="auto">
          <a:xfrm>
            <a:off x="457200" y="838200"/>
            <a:ext cx="38862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Information on how to establish agreements, guides about the program, and a summary video: </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r>
              <a:rPr lang="en-US" u="sng" dirty="0">
                <a:solidFill>
                  <a:schemeClr val="tx1">
                    <a:lumMod val="95000"/>
                    <a:lumOff val="5000"/>
                  </a:schemeClr>
                </a:solidFill>
                <a:hlinkClick r:id="rId3">
                  <a:extLst>
                    <a:ext uri="{A12FA001-AC4F-418D-AE19-62706E023703}">
                      <ahyp:hlinkClr xmlns:ahyp="http://schemas.microsoft.com/office/drawing/2018/hyperlinkcolor" val="tx"/>
                    </a:ext>
                  </a:extLst>
                </a:hlinkClick>
              </a:rPr>
              <a:t>Website:</a:t>
            </a:r>
            <a:r>
              <a:rPr lang="en-US" u="sng" dirty="0">
                <a:hlinkClick r:id="rId3"/>
              </a:rPr>
              <a:t> https://www.va.gov/COMMUNITYCARE/providers/info_IHS-THP.asp</a:t>
            </a:r>
            <a:endParaRPr lang="en-US" u="sng" dirty="0"/>
          </a:p>
          <a:p>
            <a:r>
              <a:rPr lang="en-US" u="sng" dirty="0">
                <a:solidFill>
                  <a:schemeClr val="tx1">
                    <a:lumMod val="95000"/>
                    <a:lumOff val="5000"/>
                  </a:schemeClr>
                </a:solidFill>
                <a:hlinkClick r:id="rId4">
                  <a:extLst>
                    <a:ext uri="{A12FA001-AC4F-418D-AE19-62706E023703}">
                      <ahyp:hlinkClr xmlns:ahyp="http://schemas.microsoft.com/office/drawing/2018/hyperlinkcolor" val="tx"/>
                    </a:ext>
                  </a:extLst>
                </a:hlinkClick>
              </a:rPr>
              <a:t>Video:</a:t>
            </a:r>
            <a:r>
              <a:rPr lang="en-US" u="sng" dirty="0">
                <a:solidFill>
                  <a:schemeClr val="tx1">
                    <a:lumMod val="95000"/>
                    <a:lumOff val="5000"/>
                  </a:schemeClr>
                </a:solidFill>
              </a:rPr>
              <a:t> </a:t>
            </a:r>
            <a:r>
              <a:rPr lang="en-US" u="sng" dirty="0">
                <a:hlinkClick r:id="rId4"/>
              </a:rPr>
              <a:t>https://youtu.be/8MzDeO3OQtg</a:t>
            </a:r>
            <a:endParaRPr lang="en-US" dirty="0"/>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To talk to someone in the IHS/THP RAP program, send an e-mail to </a:t>
            </a:r>
            <a:endParaRPr kumimoji="0" lang="en-US" sz="2400" b="0" i="0" u="none" strike="noStrike" kern="1200" cap="none" spc="0" normalizeH="0" baseline="0" noProof="0" dirty="0">
              <a:ln>
                <a:noFill/>
              </a:ln>
              <a:solidFill>
                <a:prstClr val="black"/>
              </a:solidFill>
              <a:effectLst/>
              <a:uLnTx/>
              <a:uFillTx/>
              <a:latin typeface="Calibri"/>
              <a:ea typeface="+mn-ea"/>
              <a:cs typeface="+mn-cs"/>
              <a:hlinkClick r:id="" action="ppaction://noaction"/>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 action="ppaction://noaction"/>
              </a:rPr>
              <a:t>tribal.agreements@va.gov</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675B19B5-4B1E-42AB-BEFA-74D69089EAA9}"/>
              </a:ext>
            </a:extLst>
          </p:cNvPr>
          <p:cNvPicPr>
            <a:picLocks noChangeAspect="1"/>
          </p:cNvPicPr>
          <p:nvPr/>
        </p:nvPicPr>
        <p:blipFill>
          <a:blip r:embed="rId5"/>
          <a:stretch>
            <a:fillRect/>
          </a:stretch>
        </p:blipFill>
        <p:spPr>
          <a:xfrm>
            <a:off x="4576762" y="838200"/>
            <a:ext cx="4194175" cy="5097194"/>
          </a:xfrm>
          <a:prstGeom prst="rect">
            <a:avLst/>
          </a:prstGeom>
        </p:spPr>
      </p:pic>
      <p:sp>
        <p:nvSpPr>
          <p:cNvPr id="7" name="Title 2">
            <a:extLst>
              <a:ext uri="{FF2B5EF4-FFF2-40B4-BE49-F238E27FC236}">
                <a16:creationId xmlns:a16="http://schemas.microsoft.com/office/drawing/2014/main" id="{61CC8D98-6628-43DA-AEB8-EE89D8552E55}"/>
              </a:ext>
            </a:extLst>
          </p:cNvPr>
          <p:cNvSpPr txBox="1">
            <a:spLocks/>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3200" b="1" kern="1200">
                <a:solidFill>
                  <a:schemeClr val="bg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ysClr val="window" lastClr="FFFFFF"/>
                </a:solidFill>
                <a:effectLst/>
                <a:uLnTx/>
                <a:uFillTx/>
                <a:latin typeface="Calibri"/>
                <a:ea typeface="+mj-ea"/>
                <a:cs typeface="+mj-cs"/>
              </a:rPr>
              <a:t>Resources and Contact Information</a:t>
            </a:r>
            <a:endParaRPr kumimoji="0" lang="en-US" sz="3200" b="1" i="0" u="none" strike="noStrike" kern="1200" cap="none" spc="0" normalizeH="0" baseline="0" noProof="0" dirty="0">
              <a:ln>
                <a:noFill/>
              </a:ln>
              <a:solidFill>
                <a:sysClr val="window" lastClr="FFFFFF"/>
              </a:solidFill>
              <a:effectLst/>
              <a:uLnTx/>
              <a:uFillTx/>
              <a:latin typeface="Calibri"/>
              <a:ea typeface="+mj-ea"/>
              <a:cs typeface="+mj-cs"/>
            </a:endParaRPr>
          </a:p>
        </p:txBody>
      </p:sp>
    </p:spTree>
    <p:extLst>
      <p:ext uri="{BB962C8B-B14F-4D97-AF65-F5344CB8AC3E}">
        <p14:creationId xmlns:p14="http://schemas.microsoft.com/office/powerpoint/2010/main" val="138806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1C5317-DEA6-40AE-A987-B16279D12587}"/>
              </a:ext>
            </a:extLst>
          </p:cNvPr>
          <p:cNvSpPr>
            <a:spLocks noGrp="1"/>
          </p:cNvSpPr>
          <p:nvPr>
            <p:ph type="sldNum" sz="quarter" idx="10"/>
          </p:nvPr>
        </p:nvSpPr>
        <p:spPr/>
        <p:txBody>
          <a:bodyPr/>
          <a:lstStyle/>
          <a:p>
            <a:fld id="{9B8B01BA-673E-4211-9E64-C22898E6AF66}" type="slidenum">
              <a:rPr lang="en-US" smtClean="0"/>
              <a:pPr/>
              <a:t>15</a:t>
            </a:fld>
            <a:endParaRPr lang="en-US" dirty="0"/>
          </a:p>
        </p:txBody>
      </p:sp>
      <p:pic>
        <p:nvPicPr>
          <p:cNvPr id="5" name="Graphic 4" descr="Question mark">
            <a:extLst>
              <a:ext uri="{FF2B5EF4-FFF2-40B4-BE49-F238E27FC236}">
                <a16:creationId xmlns:a16="http://schemas.microsoft.com/office/drawing/2014/main" id="{956BBC60-E848-4614-8D31-A728BDBC4B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24200" y="1485900"/>
            <a:ext cx="2667000" cy="2057400"/>
          </a:xfrm>
          <a:prstGeom prst="rect">
            <a:avLst/>
          </a:prstGeom>
        </p:spPr>
      </p:pic>
      <p:sp>
        <p:nvSpPr>
          <p:cNvPr id="6" name="Rectangle 5">
            <a:extLst>
              <a:ext uri="{FF2B5EF4-FFF2-40B4-BE49-F238E27FC236}">
                <a16:creationId xmlns:a16="http://schemas.microsoft.com/office/drawing/2014/main" id="{B7091BB5-9327-474B-BE8E-89FB39AA062F}"/>
              </a:ext>
            </a:extLst>
          </p:cNvPr>
          <p:cNvSpPr/>
          <p:nvPr/>
        </p:nvSpPr>
        <p:spPr>
          <a:xfrm>
            <a:off x="2182179" y="4112567"/>
            <a:ext cx="4779642" cy="461665"/>
          </a:xfrm>
          <a:prstGeom prst="rect">
            <a:avLst/>
          </a:prstGeom>
        </p:spPr>
        <p:txBody>
          <a:bodyPr wrap="none">
            <a:spAutoFit/>
          </a:bodyPr>
          <a:lstStyle/>
          <a:p>
            <a:pPr fontAlgn="base">
              <a:spcBef>
                <a:spcPct val="0"/>
              </a:spcBef>
              <a:spcAft>
                <a:spcPct val="0"/>
              </a:spcAft>
            </a:pPr>
            <a:r>
              <a:rPr lang="en-US" sz="2400" b="1" dirty="0">
                <a:solidFill>
                  <a:srgbClr val="000000"/>
                </a:solidFill>
                <a:cs typeface="Arial" panose="020B0604020202020204" pitchFamily="34" charset="0"/>
              </a:rPr>
              <a:t>Contact: tribal.agreements@va.gov </a:t>
            </a:r>
          </a:p>
        </p:txBody>
      </p:sp>
      <p:sp>
        <p:nvSpPr>
          <p:cNvPr id="7" name="Title 2">
            <a:extLst>
              <a:ext uri="{FF2B5EF4-FFF2-40B4-BE49-F238E27FC236}">
                <a16:creationId xmlns:a16="http://schemas.microsoft.com/office/drawing/2014/main" id="{094F8A6C-12E5-4984-80C0-B7777B358531}"/>
              </a:ext>
            </a:extLst>
          </p:cNvPr>
          <p:cNvSpPr txBox="1">
            <a:spLocks/>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3200" b="1" kern="1200">
                <a:solidFill>
                  <a:schemeClr val="bg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ysClr val="window" lastClr="FFFFFF"/>
                </a:solidFill>
                <a:effectLst/>
                <a:uLnTx/>
                <a:uFillTx/>
                <a:latin typeface="Calibri"/>
                <a:ea typeface="+mj-ea"/>
                <a:cs typeface="+mj-cs"/>
              </a:rPr>
              <a:t>Questions</a:t>
            </a:r>
            <a:endParaRPr kumimoji="0" lang="en-US" sz="3200" b="1" i="0" u="none" strike="noStrike" kern="1200" cap="none" spc="0" normalizeH="0" baseline="0" noProof="0" dirty="0">
              <a:ln>
                <a:noFill/>
              </a:ln>
              <a:solidFill>
                <a:sysClr val="window" lastClr="FFFFFF"/>
              </a:solidFill>
              <a:effectLst/>
              <a:uLnTx/>
              <a:uFillTx/>
              <a:latin typeface="Calibri"/>
              <a:ea typeface="+mj-ea"/>
              <a:cs typeface="+mj-cs"/>
            </a:endParaRPr>
          </a:p>
        </p:txBody>
      </p:sp>
    </p:spTree>
    <p:extLst>
      <p:ext uri="{BB962C8B-B14F-4D97-AF65-F5344CB8AC3E}">
        <p14:creationId xmlns:p14="http://schemas.microsoft.com/office/powerpoint/2010/main" val="295505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548D-1FE2-443F-9222-D7C94EE55A14}"/>
              </a:ext>
            </a:extLst>
          </p:cNvPr>
          <p:cNvSpPr>
            <a:spLocks noGrp="1"/>
          </p:cNvSpPr>
          <p:nvPr>
            <p:ph type="title"/>
          </p:nvPr>
        </p:nvSpPr>
        <p:spPr>
          <a:xfrm>
            <a:off x="533400" y="-21771"/>
            <a:ext cx="7886700" cy="677091"/>
          </a:xfrm>
        </p:spPr>
        <p:txBody>
          <a:bodyPr/>
          <a:lstStyle/>
          <a:p>
            <a:pPr algn="ctr"/>
            <a:r>
              <a:rPr lang="en-US" dirty="0"/>
              <a:t>	</a:t>
            </a:r>
          </a:p>
        </p:txBody>
      </p:sp>
      <p:sp>
        <p:nvSpPr>
          <p:cNvPr id="4" name="Slide Number Placeholder 3">
            <a:extLst>
              <a:ext uri="{FF2B5EF4-FFF2-40B4-BE49-F238E27FC236}">
                <a16:creationId xmlns:a16="http://schemas.microsoft.com/office/drawing/2014/main" id="{60082E52-0A6C-43DC-8294-D37461376BC2}"/>
              </a:ext>
            </a:extLst>
          </p:cNvPr>
          <p:cNvSpPr>
            <a:spLocks noGrp="1"/>
          </p:cNvSpPr>
          <p:nvPr>
            <p:ph type="sldNum" sz="quarter" idx="10"/>
          </p:nvPr>
        </p:nvSpPr>
        <p:spPr/>
        <p:txBody>
          <a:bodyPr/>
          <a:lstStyle/>
          <a:p>
            <a:fld id="{9B8B01BA-673E-4211-9E64-C22898E6AF66}" type="slidenum">
              <a:rPr lang="en-US" smtClean="0"/>
              <a:pPr/>
              <a:t>2</a:t>
            </a:fld>
            <a:endParaRPr lang="en-US" dirty="0"/>
          </a:p>
        </p:txBody>
      </p:sp>
      <p:sp>
        <p:nvSpPr>
          <p:cNvPr id="5" name="Title 2">
            <a:extLst>
              <a:ext uri="{FF2B5EF4-FFF2-40B4-BE49-F238E27FC236}">
                <a16:creationId xmlns:a16="http://schemas.microsoft.com/office/drawing/2014/main" id="{4899CF08-9E8A-4A6B-A22C-F1D87788F27C}"/>
              </a:ext>
            </a:extLst>
          </p:cNvPr>
          <p:cNvSpPr txBox="1">
            <a:spLocks/>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3200" b="1" kern="1200">
                <a:solidFill>
                  <a:schemeClr val="bg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ysClr val="window" lastClr="FFFFFF"/>
                </a:solidFill>
                <a:effectLst/>
                <a:uLnTx/>
                <a:uFillTx/>
                <a:latin typeface="Calibri"/>
                <a:ea typeface="+mj-ea"/>
                <a:cs typeface="+mj-cs"/>
              </a:rPr>
              <a:t>Topics</a:t>
            </a:r>
          </a:p>
        </p:txBody>
      </p:sp>
      <p:sp>
        <p:nvSpPr>
          <p:cNvPr id="8" name="Content Placeholder 1">
            <a:extLst>
              <a:ext uri="{FF2B5EF4-FFF2-40B4-BE49-F238E27FC236}">
                <a16:creationId xmlns:a16="http://schemas.microsoft.com/office/drawing/2014/main" id="{EB5C68D5-74BB-4E10-9976-FCAFD1F3E3EB}"/>
              </a:ext>
            </a:extLst>
          </p:cNvPr>
          <p:cNvSpPr txBox="1">
            <a:spLocks/>
          </p:cNvSpPr>
          <p:nvPr/>
        </p:nvSpPr>
        <p:spPr bwMode="auto">
          <a:xfrm>
            <a:off x="361950" y="785018"/>
            <a:ext cx="8229600" cy="528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US" sz="2400" dirty="0">
                <a:solidFill>
                  <a:srgbClr val="000000"/>
                </a:solidFill>
              </a:rPr>
              <a:t>VA-IHS/THP Reimbursement Agreement Background and Status </a:t>
            </a:r>
          </a:p>
          <a:p>
            <a:pPr lvl="0">
              <a:defRPr/>
            </a:pPr>
            <a:r>
              <a:rPr lang="en-US" sz="2400" dirty="0">
                <a:solidFill>
                  <a:srgbClr val="000000"/>
                </a:solidFill>
              </a:rPr>
              <a:t>Key Stakeholders and Benefits</a:t>
            </a:r>
          </a:p>
          <a:p>
            <a:pPr lvl="0">
              <a:defRPr/>
            </a:pPr>
            <a:r>
              <a:rPr lang="en-US" sz="2400" dirty="0">
                <a:solidFill>
                  <a:srgbClr val="000000"/>
                </a:solidFill>
              </a:rPr>
              <a:t>Payment Rates and Fees</a:t>
            </a:r>
          </a:p>
          <a:p>
            <a:pPr lvl="0">
              <a:defRPr/>
            </a:pPr>
            <a:r>
              <a:rPr lang="en-US" sz="2400" dirty="0">
                <a:solidFill>
                  <a:srgbClr val="000000"/>
                </a:solidFill>
              </a:rPr>
              <a:t>Direct Care Services</a:t>
            </a:r>
          </a:p>
          <a:p>
            <a:pPr lvl="0">
              <a:defRPr/>
            </a:pPr>
            <a:r>
              <a:rPr lang="en-US" sz="2400" dirty="0">
                <a:solidFill>
                  <a:srgbClr val="000000"/>
                </a:solidFill>
              </a:rPr>
              <a:t>Eligibility and Enrollment</a:t>
            </a:r>
          </a:p>
          <a:p>
            <a:pPr lvl="0">
              <a:defRPr/>
            </a:pPr>
            <a:r>
              <a:rPr lang="en-US" sz="2400" dirty="0">
                <a:solidFill>
                  <a:srgbClr val="000000"/>
                </a:solidFill>
              </a:rPr>
              <a:t>Establishing a Reimbursement Agreement</a:t>
            </a:r>
          </a:p>
          <a:p>
            <a:pPr lvl="0">
              <a:defRPr/>
            </a:pPr>
            <a:r>
              <a:rPr lang="en-US" sz="2400" dirty="0">
                <a:solidFill>
                  <a:srgbClr val="000000"/>
                </a:solidFill>
              </a:rPr>
              <a:t>Resources and Contact Information</a:t>
            </a:r>
          </a:p>
          <a:p>
            <a:pPr lvl="0">
              <a:defRPr/>
            </a:pPr>
            <a:r>
              <a:rPr lang="en-US" sz="2400" dirty="0">
                <a:solidFill>
                  <a:srgbClr val="000000"/>
                </a:solidFill>
              </a:rPr>
              <a:t>Questions</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4571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D1AE6-D417-43A8-963D-5D91D987BD72}"/>
              </a:ext>
            </a:extLst>
          </p:cNvPr>
          <p:cNvSpPr>
            <a:spLocks noGrp="1"/>
          </p:cNvSpPr>
          <p:nvPr>
            <p:ph type="sldNum" sz="quarter" idx="10"/>
          </p:nvPr>
        </p:nvSpPr>
        <p:spPr/>
        <p:txBody>
          <a:bodyPr/>
          <a:lstStyle/>
          <a:p>
            <a:fld id="{9B8B01BA-673E-4211-9E64-C22898E6AF66}" type="slidenum">
              <a:rPr lang="en-US" smtClean="0"/>
              <a:pPr/>
              <a:t>3</a:t>
            </a:fld>
            <a:endParaRPr lang="en-US" dirty="0"/>
          </a:p>
        </p:txBody>
      </p:sp>
      <p:sp>
        <p:nvSpPr>
          <p:cNvPr id="5" name="Title 2">
            <a:extLst>
              <a:ext uri="{FF2B5EF4-FFF2-40B4-BE49-F238E27FC236}">
                <a16:creationId xmlns:a16="http://schemas.microsoft.com/office/drawing/2014/main" id="{56F808DA-7194-4195-844E-5C0A1AF640AF}"/>
              </a:ext>
            </a:extLst>
          </p:cNvPr>
          <p:cNvSpPr txBox="1">
            <a:spLocks/>
          </p:cNvSpPr>
          <p:nvPr/>
        </p:nvSpPr>
        <p:spPr bwMode="auto">
          <a:xfrm>
            <a:off x="27878"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3200" b="1" kern="1200">
                <a:solidFill>
                  <a:schemeClr val="bg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dirty="0">
                <a:solidFill>
                  <a:sysClr val="window" lastClr="FFFFFF"/>
                </a:solidFill>
                <a:latin typeface="Calibri"/>
              </a:rPr>
              <a:t>Background</a:t>
            </a:r>
            <a:endParaRPr kumimoji="0" lang="en-US" sz="3200" b="1" i="0" u="none" strike="noStrike" kern="1200" cap="none" spc="0" normalizeH="0" baseline="0" noProof="0" dirty="0">
              <a:ln>
                <a:noFill/>
              </a:ln>
              <a:solidFill>
                <a:sysClr val="window" lastClr="FFFFFF"/>
              </a:solidFill>
              <a:effectLst/>
              <a:uLnTx/>
              <a:uFillTx/>
              <a:latin typeface="Calibri"/>
              <a:ea typeface="+mj-ea"/>
              <a:cs typeface="+mj-cs"/>
            </a:endParaRPr>
          </a:p>
        </p:txBody>
      </p:sp>
      <p:sp>
        <p:nvSpPr>
          <p:cNvPr id="7" name="Content Placeholder 1">
            <a:extLst>
              <a:ext uri="{FF2B5EF4-FFF2-40B4-BE49-F238E27FC236}">
                <a16:creationId xmlns:a16="http://schemas.microsoft.com/office/drawing/2014/main" id="{0FA6F106-A03F-4800-93BE-F391FDEC7D15}"/>
              </a:ext>
            </a:extLst>
          </p:cNvPr>
          <p:cNvSpPr>
            <a:spLocks noGrp="1"/>
          </p:cNvSpPr>
          <p:nvPr>
            <p:ph idx="1"/>
          </p:nvPr>
        </p:nvSpPr>
        <p:spPr>
          <a:xfrm>
            <a:off x="228600" y="838200"/>
            <a:ext cx="8610600" cy="4800600"/>
          </a:xfrm>
        </p:spPr>
        <p:txBody>
          <a:bodyPr>
            <a:noAutofit/>
          </a:bodyPr>
          <a:lstStyle/>
          <a:p>
            <a:r>
              <a:rPr lang="en-US" sz="2000" dirty="0"/>
              <a:t>The VA Reimbursement Agreements with the Indian Health Service (IHS) and Tribal Health Programs (THP) pays the IHS and THP health care facilities for direct care services they provide onsite to eligible American Indian/Alaska Native (AI/AN) Veterans. </a:t>
            </a:r>
          </a:p>
          <a:p>
            <a:r>
              <a:rPr lang="en-US" sz="2000" dirty="0"/>
              <a:t>This program is part of a larger effort set forth in the ‘VA and IHS Memorandum of Understanding’ signed in October 2010 to establish access to care collaboration, resource sharing, and care coordination, for our nation’s eligible AI/AN Veterans. </a:t>
            </a:r>
          </a:p>
          <a:p>
            <a:r>
              <a:rPr lang="en-US" sz="2000" dirty="0"/>
              <a:t>In December 2012, VA signed a national ‘Reimbursement Agreement’ with IHS which promotes improved VA–IHS and Tribal program interactions. The Agreements provide easier access to healthcare within VHA, IHS, or Tribal health care systems, for eligible AI/AN Veterans. </a:t>
            </a:r>
          </a:p>
          <a:p>
            <a:r>
              <a:rPr lang="en-US" sz="2000" dirty="0"/>
              <a:t>VA - IHS National and THP Reimbursement Agreements has been extended to June 30, 2022.</a:t>
            </a:r>
          </a:p>
        </p:txBody>
      </p:sp>
    </p:spTree>
    <p:extLst>
      <p:ext uri="{BB962C8B-B14F-4D97-AF65-F5344CB8AC3E}">
        <p14:creationId xmlns:p14="http://schemas.microsoft.com/office/powerpoint/2010/main" val="171483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58B646-3632-4C02-8991-E6C724748C50}"/>
              </a:ext>
            </a:extLst>
          </p:cNvPr>
          <p:cNvSpPr>
            <a:spLocks noGrp="1"/>
          </p:cNvSpPr>
          <p:nvPr>
            <p:ph type="sldNum" sz="quarter" idx="4"/>
          </p:nvPr>
        </p:nvSpPr>
        <p:spPr/>
        <p:txBody>
          <a:bodyPr/>
          <a:lstStyle/>
          <a:p>
            <a:fld id="{9B8B01BA-673E-4211-9E64-C22898E6AF66}" type="slidenum">
              <a:rPr lang="en-US" smtClean="0"/>
              <a:pPr/>
              <a:t>4</a:t>
            </a:fld>
            <a:endParaRPr lang="en-US" dirty="0"/>
          </a:p>
        </p:txBody>
      </p:sp>
      <p:graphicFrame>
        <p:nvGraphicFramePr>
          <p:cNvPr id="3" name="Table 2">
            <a:extLst>
              <a:ext uri="{FF2B5EF4-FFF2-40B4-BE49-F238E27FC236}">
                <a16:creationId xmlns:a16="http://schemas.microsoft.com/office/drawing/2014/main" id="{31A34436-021D-48D3-BD26-AAF1D44079B2}"/>
              </a:ext>
            </a:extLst>
          </p:cNvPr>
          <p:cNvGraphicFramePr>
            <a:graphicFrameLocks noGrp="1"/>
          </p:cNvGraphicFramePr>
          <p:nvPr>
            <p:extLst>
              <p:ext uri="{D42A27DB-BD31-4B8C-83A1-F6EECF244321}">
                <p14:modId xmlns:p14="http://schemas.microsoft.com/office/powerpoint/2010/main" val="2877493202"/>
              </p:ext>
            </p:extLst>
          </p:nvPr>
        </p:nvGraphicFramePr>
        <p:xfrm>
          <a:off x="533400" y="737033"/>
          <a:ext cx="8077200" cy="5130368"/>
        </p:xfrm>
        <a:graphic>
          <a:graphicData uri="http://schemas.openxmlformats.org/drawingml/2006/table">
            <a:tbl>
              <a:tblPr firstRow="1" bandRow="1">
                <a:tableStyleId>{5C22544A-7EE6-4342-B048-85BDC9FD1C3A}</a:tableStyleId>
              </a:tblPr>
              <a:tblGrid>
                <a:gridCol w="8077200">
                  <a:extLst>
                    <a:ext uri="{9D8B030D-6E8A-4147-A177-3AD203B41FA5}">
                      <a16:colId xmlns:a16="http://schemas.microsoft.com/office/drawing/2014/main" val="2447973492"/>
                    </a:ext>
                  </a:extLst>
                </a:gridCol>
              </a:tblGrid>
              <a:tr h="495689">
                <a:tc>
                  <a:txBody>
                    <a:bodyPr/>
                    <a:lstStyle/>
                    <a:p>
                      <a:r>
                        <a:rPr lang="en-US" sz="1400" dirty="0"/>
                        <a:t>Benefit </a:t>
                      </a:r>
                    </a:p>
                  </a:txBody>
                  <a:tcPr/>
                </a:tc>
                <a:extLst>
                  <a:ext uri="{0D108BD9-81ED-4DB2-BD59-A6C34878D82A}">
                    <a16:rowId xmlns:a16="http://schemas.microsoft.com/office/drawing/2014/main" val="194023973"/>
                  </a:ext>
                </a:extLst>
              </a:tr>
              <a:tr h="555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Collaboration</a:t>
                      </a:r>
                      <a:r>
                        <a:rPr kumimoji="0" lang="en-US" sz="1400" b="0" i="0" u="none" strike="noStrike" kern="1200" cap="none" spc="0" normalizeH="0" baseline="0" noProof="0" dirty="0">
                          <a:ln>
                            <a:noFill/>
                          </a:ln>
                          <a:solidFill>
                            <a:srgbClr val="000000"/>
                          </a:solidFill>
                          <a:effectLst/>
                          <a:uLnTx/>
                          <a:uFillTx/>
                          <a:latin typeface="+mn-lt"/>
                          <a:ea typeface="+mn-ea"/>
                          <a:cs typeface="+mn-cs"/>
                        </a:rPr>
                        <a:t> - Promotes quality health care through collaborative relationships both intergovernmental by sharing resources and with the community</a:t>
                      </a:r>
                      <a:endParaRPr lang="en-US" sz="1400" dirty="0"/>
                    </a:p>
                  </a:txBody>
                  <a:tcPr/>
                </a:tc>
                <a:extLst>
                  <a:ext uri="{0D108BD9-81ED-4DB2-BD59-A6C34878D82A}">
                    <a16:rowId xmlns:a16="http://schemas.microsoft.com/office/drawing/2014/main" val="3588082718"/>
                  </a:ext>
                </a:extLst>
              </a:tr>
              <a:tr h="959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Choice of Provider and Access - </a:t>
                      </a:r>
                      <a:r>
                        <a:rPr kumimoji="0" lang="en-US" sz="1400" b="0" i="0" u="none" strike="noStrike" kern="1200" cap="none" spc="0" normalizeH="0" baseline="0" noProof="0" dirty="0">
                          <a:ln>
                            <a:noFill/>
                          </a:ln>
                          <a:solidFill>
                            <a:srgbClr val="000000"/>
                          </a:solidFill>
                          <a:effectLst/>
                          <a:uLnTx/>
                          <a:uFillTx/>
                          <a:latin typeface="+mn-lt"/>
                          <a:ea typeface="+mn-ea"/>
                          <a:cs typeface="+mn-cs"/>
                        </a:rPr>
                        <a:t> Eligible AI/AN Veterans can choose to receive their health care from the IHS/THP facility and/or VA facility closer to their homes in a culturally sensitive environment.</a:t>
                      </a:r>
                      <a:r>
                        <a:rPr lang="en-US" sz="1400" b="0" i="0" kern="1200" dirty="0">
                          <a:solidFill>
                            <a:schemeClr val="dk1"/>
                          </a:solidFill>
                          <a:effectLst/>
                          <a:latin typeface="+mn-lt"/>
                          <a:ea typeface="+mn-ea"/>
                          <a:cs typeface="+mn-cs"/>
                        </a:rPr>
                        <a:t>  In Alaska, due to the rural nature of the state and the limited presence of VA there, reimbursement agreements also cover eligible non-AI/AN Veterans</a:t>
                      </a:r>
                      <a:endParaRPr lang="en-US" sz="1400" dirty="0"/>
                    </a:p>
                  </a:txBody>
                  <a:tcPr/>
                </a:tc>
                <a:extLst>
                  <a:ext uri="{0D108BD9-81ED-4DB2-BD59-A6C34878D82A}">
                    <a16:rowId xmlns:a16="http://schemas.microsoft.com/office/drawing/2014/main" val="2552281861"/>
                  </a:ext>
                </a:extLst>
              </a:tr>
              <a:tr h="742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No Copayment </a:t>
                      </a:r>
                      <a:r>
                        <a:rPr kumimoji="0" lang="en-US" sz="1400" b="0" i="0" u="none" strike="noStrike" kern="1200" cap="none" spc="0" normalizeH="0" baseline="0" noProof="0" dirty="0">
                          <a:ln>
                            <a:noFill/>
                          </a:ln>
                          <a:solidFill>
                            <a:srgbClr val="000000"/>
                          </a:solidFill>
                          <a:effectLst/>
                          <a:uLnTx/>
                          <a:uFillTx/>
                          <a:latin typeface="+mn-lt"/>
                          <a:ea typeface="+mn-ea"/>
                          <a:cs typeface="+mn-cs"/>
                        </a:rPr>
                        <a:t>– Pursuant to section 405(c) of the Indian Health Care Improvement Act (IHCIA), VA copayments do not apply to direct care services delivered by the IHS or THP healthcare facility to eligible AI/AN Veterans under agreements with VA.  </a:t>
                      </a:r>
                      <a:endParaRPr lang="en-US" sz="1400" dirty="0"/>
                    </a:p>
                  </a:txBody>
                  <a:tcPr/>
                </a:tc>
                <a:extLst>
                  <a:ext uri="{0D108BD9-81ED-4DB2-BD59-A6C34878D82A}">
                    <a16:rowId xmlns:a16="http://schemas.microsoft.com/office/drawing/2014/main" val="1013029068"/>
                  </a:ext>
                </a:extLst>
              </a:tr>
              <a:tr h="742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No Outstanding Balances  - </a:t>
                      </a:r>
                      <a:r>
                        <a:rPr kumimoji="0" lang="en-US" sz="1400" b="0" i="0" u="none" strike="noStrike" kern="1200" cap="none" spc="0" normalizeH="0" baseline="0" noProof="0" dirty="0">
                          <a:ln>
                            <a:noFill/>
                          </a:ln>
                          <a:solidFill>
                            <a:srgbClr val="000000"/>
                          </a:solidFill>
                          <a:effectLst/>
                          <a:uLnTx/>
                          <a:uFillTx/>
                          <a:latin typeface="+mn-lt"/>
                          <a:ea typeface="+mn-ea"/>
                          <a:cs typeface="+mn-cs"/>
                        </a:rPr>
                        <a:t>For United States lower 48 states, IHS and THP medical facilities bill third parties prior to billing VA. This means VA is only responsible for the balance remaining after third party reimbursements.  For Alaska, VA can be the primary payer, but VA payments are considered payment in full.</a:t>
                      </a:r>
                    </a:p>
                  </a:txBody>
                  <a:tcPr/>
                </a:tc>
                <a:extLst>
                  <a:ext uri="{0D108BD9-81ED-4DB2-BD59-A6C34878D82A}">
                    <a16:rowId xmlns:a16="http://schemas.microsoft.com/office/drawing/2014/main" val="2322729820"/>
                  </a:ext>
                </a:extLst>
              </a:tr>
              <a:tr h="526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No Prior Authorization </a:t>
                      </a:r>
                      <a:r>
                        <a:rPr kumimoji="0" lang="en-US" sz="1400" b="0" i="0" u="none" strike="noStrike" kern="1200" cap="none" spc="0" normalizeH="0" baseline="0" noProof="0" dirty="0">
                          <a:ln>
                            <a:noFill/>
                          </a:ln>
                          <a:solidFill>
                            <a:srgbClr val="000000"/>
                          </a:solidFill>
                          <a:effectLst/>
                          <a:uLnTx/>
                          <a:uFillTx/>
                          <a:latin typeface="+mn-lt"/>
                          <a:ea typeface="+mn-ea"/>
                          <a:cs typeface="+mn-cs"/>
                        </a:rPr>
                        <a:t>- </a:t>
                      </a:r>
                      <a:r>
                        <a:rPr kumimoji="0" lang="en-US" sz="1400" b="0" i="0" u="none" strike="noStrike" kern="1200" cap="none" spc="0" normalizeH="0" baseline="0" noProof="0" dirty="0">
                          <a:ln>
                            <a:noFill/>
                          </a:ln>
                          <a:solidFill>
                            <a:prstClr val="black"/>
                          </a:solidFill>
                          <a:effectLst/>
                          <a:uLnTx/>
                          <a:uFillTx/>
                          <a:latin typeface="+mn-lt"/>
                          <a:ea typeface="+mn-ea"/>
                          <a:cs typeface="+mn-cs"/>
                        </a:rPr>
                        <a:t>IHS and THP facilities that are providing direct care services Eligible AI/AN Veteran does not require VA-preauthorization to receive reimbursement from the VA.</a:t>
                      </a:r>
                    </a:p>
                  </a:txBody>
                  <a:tcPr/>
                </a:tc>
                <a:extLst>
                  <a:ext uri="{0D108BD9-81ED-4DB2-BD59-A6C34878D82A}">
                    <a16:rowId xmlns:a16="http://schemas.microsoft.com/office/drawing/2014/main" val="805888377"/>
                  </a:ext>
                </a:extLst>
              </a:tr>
              <a:tr h="1108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Pharmacy</a:t>
                      </a:r>
                      <a:r>
                        <a:rPr kumimoji="0" lang="en-US" sz="1400" b="0" i="0" u="none" strike="noStrike" kern="1200" cap="none" spc="0" normalizeH="0" baseline="0" noProof="0" dirty="0">
                          <a:ln>
                            <a:noFill/>
                          </a:ln>
                          <a:solidFill>
                            <a:srgbClr val="000000"/>
                          </a:solidFill>
                          <a:effectLst/>
                          <a:uLnTx/>
                          <a:uFillTx/>
                          <a:latin typeface="+mn-lt"/>
                          <a:ea typeface="+mn-ea"/>
                          <a:cs typeface="+mn-cs"/>
                        </a:rPr>
                        <a:t> Benefit– </a:t>
                      </a:r>
                      <a:r>
                        <a:rPr kumimoji="0" lang="en-US" sz="14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Facilities will be reimbursed for outpatient medications dispensed by the facility that are on the VA’s formulary.  This is not limited to emergent prescriptions</a:t>
                      </a:r>
                    </a:p>
                  </a:txBody>
                  <a:tcPr/>
                </a:tc>
                <a:extLst>
                  <a:ext uri="{0D108BD9-81ED-4DB2-BD59-A6C34878D82A}">
                    <a16:rowId xmlns:a16="http://schemas.microsoft.com/office/drawing/2014/main" val="2202121840"/>
                  </a:ext>
                </a:extLst>
              </a:tr>
            </a:tbl>
          </a:graphicData>
        </a:graphic>
      </p:graphicFrame>
      <p:sp>
        <p:nvSpPr>
          <p:cNvPr id="4" name="Title 3">
            <a:extLst>
              <a:ext uri="{FF2B5EF4-FFF2-40B4-BE49-F238E27FC236}">
                <a16:creationId xmlns:a16="http://schemas.microsoft.com/office/drawing/2014/main" id="{7DECBD69-6429-401A-9311-8F64516EAEEF}"/>
              </a:ext>
            </a:extLst>
          </p:cNvPr>
          <p:cNvSpPr txBox="1">
            <a:spLocks/>
          </p:cNvSpPr>
          <p:nvPr/>
        </p:nvSpPr>
        <p:spPr>
          <a:xfrm>
            <a:off x="0" y="-318185"/>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800" b="1" kern="1200">
                <a:solidFill>
                  <a:schemeClr val="bg1"/>
                </a:solidFill>
                <a:latin typeface="+mn-lt"/>
                <a:ea typeface="+mj-ea"/>
                <a:cs typeface="Arial" panose="020B060402020202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dirty="0">
                <a:solidFill>
                  <a:srgbClr val="FFFFFF"/>
                </a:solidFill>
                <a:latin typeface="Calibri" pitchFamily="34" charset="0"/>
              </a:rPr>
              <a:t>Key Stakeholders and Benefits </a:t>
            </a:r>
            <a:endParaRPr kumimoji="0" lang="en-US" sz="2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endParaRPr>
          </a:p>
        </p:txBody>
      </p:sp>
    </p:spTree>
    <p:extLst>
      <p:ext uri="{BB962C8B-B14F-4D97-AF65-F5344CB8AC3E}">
        <p14:creationId xmlns:p14="http://schemas.microsoft.com/office/powerpoint/2010/main" val="213159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079D0B-91A0-48DB-83B6-21092518D1D4}"/>
              </a:ext>
            </a:extLst>
          </p:cNvPr>
          <p:cNvSpPr>
            <a:spLocks noGrp="1"/>
          </p:cNvSpPr>
          <p:nvPr>
            <p:ph type="title"/>
          </p:nvPr>
        </p:nvSpPr>
        <p:spPr/>
        <p:txBody>
          <a:bodyPr/>
          <a:lstStyle/>
          <a:p>
            <a:r>
              <a:rPr lang="en-US" sz="2400" dirty="0">
                <a:solidFill>
                  <a:srgbClr val="FFFFFF"/>
                </a:solidFill>
                <a:latin typeface="Arial"/>
                <a:cs typeface="Arial" panose="020B0604020202020204" pitchFamily="34" charset="0"/>
              </a:rPr>
              <a:t>IHS/THP Agreements Versus Other MOUs</a:t>
            </a:r>
            <a:endParaRPr lang="en-US" sz="2800" dirty="0"/>
          </a:p>
        </p:txBody>
      </p:sp>
      <p:sp>
        <p:nvSpPr>
          <p:cNvPr id="4" name="Slide Number Placeholder 3">
            <a:extLst>
              <a:ext uri="{FF2B5EF4-FFF2-40B4-BE49-F238E27FC236}">
                <a16:creationId xmlns:a16="http://schemas.microsoft.com/office/drawing/2014/main" id="{21C836D2-2240-4A42-96BD-FC8647354592}"/>
              </a:ext>
            </a:extLst>
          </p:cNvPr>
          <p:cNvSpPr>
            <a:spLocks noGrp="1"/>
          </p:cNvSpPr>
          <p:nvPr>
            <p:ph type="sldNum" sz="quarter" idx="10"/>
          </p:nvPr>
        </p:nvSpPr>
        <p:spPr>
          <a:xfrm>
            <a:off x="6937375" y="64008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914400" rtl="0" fontAlgn="base">
              <a:spcBef>
                <a:spcPct val="0"/>
              </a:spcBef>
              <a:spcAft>
                <a:spcPct val="0"/>
              </a:spcAft>
              <a:defRPr sz="1200" kern="1200">
                <a:solidFill>
                  <a:srgbClr val="FFFFFF"/>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fld id="{37DAE4F5-DC93-4E91-B56A-B590A06FBAB6}" type="slidenum">
              <a:rPr lang="en-US" altLang="en-US" smtClean="0"/>
              <a:pPr/>
              <a:t>5</a:t>
            </a:fld>
            <a:endParaRPr lang="en-US" altLang="en-US"/>
          </a:p>
        </p:txBody>
      </p:sp>
      <p:sp>
        <p:nvSpPr>
          <p:cNvPr id="7" name="Content Placeholder 2">
            <a:extLst>
              <a:ext uri="{FF2B5EF4-FFF2-40B4-BE49-F238E27FC236}">
                <a16:creationId xmlns:a16="http://schemas.microsoft.com/office/drawing/2014/main" id="{2EF95ABB-A4BC-487E-B75F-3ADF194F041E}"/>
              </a:ext>
            </a:extLst>
          </p:cNvPr>
          <p:cNvSpPr txBox="1">
            <a:spLocks/>
          </p:cNvSpPr>
          <p:nvPr/>
        </p:nvSpPr>
        <p:spPr>
          <a:xfrm>
            <a:off x="457200" y="990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Reimbursement agreements:</a:t>
            </a:r>
          </a:p>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Separate program from VA’s Community Care Network.</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Apply only to AI/AN Veterans receiving direct care services, except in Alaska</a:t>
            </a:r>
            <a:r>
              <a:rPr lang="en-US" sz="2000" dirty="0">
                <a:solidFill>
                  <a:srgbClr val="000000"/>
                </a:solidFill>
                <a:latin typeface="Arial" panose="020B0604020202020204" pitchFamily="34" charset="0"/>
                <a:cs typeface="Arial" panose="020B0604020202020204" pitchFamily="34" charset="0"/>
              </a:rPr>
              <a:t>, non-natives can receive care with preauthorization</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 not relate to existing Memorandum of Understandings (MOUs) or sharing agreements.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Myriad Pro" pitchFamily="34" charset="0"/>
              <a:ea typeface="+mn-ea"/>
              <a:cs typeface="+mn-cs"/>
            </a:endParaRPr>
          </a:p>
        </p:txBody>
      </p:sp>
      <p:sp>
        <p:nvSpPr>
          <p:cNvPr id="5" name="Title 2">
            <a:extLst>
              <a:ext uri="{FF2B5EF4-FFF2-40B4-BE49-F238E27FC236}">
                <a16:creationId xmlns:a16="http://schemas.microsoft.com/office/drawing/2014/main" id="{CC399600-DB0A-4231-AFF1-4447071D15E4}"/>
              </a:ext>
            </a:extLst>
          </p:cNvPr>
          <p:cNvSpPr txBox="1">
            <a:spLocks/>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tx1"/>
                </a:solidFill>
                <a:latin typeface="Calibri Light (Headings)"/>
                <a:ea typeface="+mj-ea"/>
                <a:cs typeface="Calibri" panose="020F0502020204030204" pitchFamily="34" charset="0"/>
              </a:defRPr>
            </a:lvl1pPr>
          </a:lstStyle>
          <a:p>
            <a:r>
              <a:rPr lang="en-US" sz="2400">
                <a:solidFill>
                  <a:srgbClr val="FFFFFF"/>
                </a:solidFill>
                <a:latin typeface="Arial"/>
                <a:cs typeface="Arial" panose="020B0604020202020204" pitchFamily="34" charset="0"/>
              </a:rPr>
              <a:t>IHS/THP Agreements Versus Other MOUs</a:t>
            </a:r>
            <a:endParaRPr lang="en-US" sz="2800" dirty="0"/>
          </a:p>
        </p:txBody>
      </p:sp>
    </p:spTree>
    <p:extLst>
      <p:ext uri="{BB962C8B-B14F-4D97-AF65-F5344CB8AC3E}">
        <p14:creationId xmlns:p14="http://schemas.microsoft.com/office/powerpoint/2010/main" val="2516950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9124A5-DAD6-4785-A861-498E7D199B36}"/>
              </a:ext>
            </a:extLst>
          </p:cNvPr>
          <p:cNvSpPr>
            <a:spLocks noGrp="1"/>
          </p:cNvSpPr>
          <p:nvPr>
            <p:ph type="sldNum" sz="quarter" idx="4"/>
          </p:nvPr>
        </p:nvSpPr>
        <p:spPr/>
        <p:txBody>
          <a:bodyPr/>
          <a:lstStyle/>
          <a:p>
            <a:fld id="{9B8B01BA-673E-4211-9E64-C22898E6AF66}" type="slidenum">
              <a:rPr lang="en-US" smtClean="0"/>
              <a:pPr/>
              <a:t>6</a:t>
            </a:fld>
            <a:endParaRPr lang="en-US" dirty="0"/>
          </a:p>
        </p:txBody>
      </p:sp>
      <p:sp>
        <p:nvSpPr>
          <p:cNvPr id="5" name="Title 3">
            <a:extLst>
              <a:ext uri="{FF2B5EF4-FFF2-40B4-BE49-F238E27FC236}">
                <a16:creationId xmlns:a16="http://schemas.microsoft.com/office/drawing/2014/main" id="{24B145BB-7A78-451A-90FF-FB59AED9397A}"/>
              </a:ext>
            </a:extLst>
          </p:cNvPr>
          <p:cNvSpPr txBox="1">
            <a:spLocks/>
          </p:cNvSpPr>
          <p:nvPr/>
        </p:nvSpPr>
        <p:spPr>
          <a:xfrm>
            <a:off x="0" y="-318185"/>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800" b="1" kern="1200">
                <a:solidFill>
                  <a:schemeClr val="bg1"/>
                </a:solidFill>
                <a:latin typeface="+mn-lt"/>
                <a:ea typeface="+mj-ea"/>
                <a:cs typeface="Arial" panose="020B0604020202020204" pitchFamily="34" charset="0"/>
              </a:defRPr>
            </a:lvl1pPr>
          </a:lstStyle>
          <a:p>
            <a:pPr lvl="0">
              <a:defRPr/>
            </a:pPr>
            <a:r>
              <a:rPr kumimoji="0" lang="en-US" sz="2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rPr>
              <a:t>Payment Rates and </a:t>
            </a:r>
            <a:r>
              <a:rPr lang="en-US" dirty="0">
                <a:solidFill>
                  <a:srgbClr val="FFFFFF"/>
                </a:solidFill>
                <a:latin typeface="Arial"/>
              </a:rPr>
              <a:t>Fees - US Lower 48 States </a:t>
            </a:r>
            <a:endParaRPr kumimoji="0" lang="en-US" sz="2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endParaRPr>
          </a:p>
        </p:txBody>
      </p:sp>
      <p:graphicFrame>
        <p:nvGraphicFramePr>
          <p:cNvPr id="2" name="Table 1">
            <a:extLst>
              <a:ext uri="{FF2B5EF4-FFF2-40B4-BE49-F238E27FC236}">
                <a16:creationId xmlns:a16="http://schemas.microsoft.com/office/drawing/2014/main" id="{3356302A-FE72-45F0-A34F-634888CF9DC1}"/>
              </a:ext>
            </a:extLst>
          </p:cNvPr>
          <p:cNvGraphicFramePr>
            <a:graphicFrameLocks noGrp="1"/>
          </p:cNvGraphicFramePr>
          <p:nvPr>
            <p:extLst>
              <p:ext uri="{D42A27DB-BD31-4B8C-83A1-F6EECF244321}">
                <p14:modId xmlns:p14="http://schemas.microsoft.com/office/powerpoint/2010/main" val="706491292"/>
              </p:ext>
            </p:extLst>
          </p:nvPr>
        </p:nvGraphicFramePr>
        <p:xfrm>
          <a:off x="457200" y="914400"/>
          <a:ext cx="8305799" cy="4848112"/>
        </p:xfrm>
        <a:graphic>
          <a:graphicData uri="http://schemas.openxmlformats.org/drawingml/2006/table">
            <a:tbl>
              <a:tblPr firstRow="1" bandRow="1"/>
              <a:tblGrid>
                <a:gridCol w="2001068">
                  <a:extLst>
                    <a:ext uri="{9D8B030D-6E8A-4147-A177-3AD203B41FA5}">
                      <a16:colId xmlns:a16="http://schemas.microsoft.com/office/drawing/2014/main" val="3182685072"/>
                    </a:ext>
                  </a:extLst>
                </a:gridCol>
                <a:gridCol w="3862358">
                  <a:extLst>
                    <a:ext uri="{9D8B030D-6E8A-4147-A177-3AD203B41FA5}">
                      <a16:colId xmlns:a16="http://schemas.microsoft.com/office/drawing/2014/main" val="3665318885"/>
                    </a:ext>
                  </a:extLst>
                </a:gridCol>
                <a:gridCol w="2442373">
                  <a:extLst>
                    <a:ext uri="{9D8B030D-6E8A-4147-A177-3AD203B41FA5}">
                      <a16:colId xmlns:a16="http://schemas.microsoft.com/office/drawing/2014/main" val="1624437955"/>
                    </a:ext>
                  </a:extLst>
                </a:gridCol>
              </a:tblGrid>
              <a:tr h="486789">
                <a:tc>
                  <a:txBody>
                    <a:bodyPr/>
                    <a:lstStyle/>
                    <a:p>
                      <a:pPr>
                        <a:lnSpc>
                          <a:spcPct val="107000"/>
                        </a:lnSpc>
                        <a:spcAft>
                          <a:spcPts val="0"/>
                        </a:spcAft>
                      </a:pPr>
                      <a:r>
                        <a:rPr lang="en-US" sz="1500" b="1">
                          <a:effectLst/>
                          <a:latin typeface="Calibri" panose="020F0502020204030204" pitchFamily="34" charset="0"/>
                          <a:cs typeface="Times New Roman" panose="02020603050405020304" pitchFamily="18" charset="0"/>
                        </a:rPr>
                        <a:t>Services </a:t>
                      </a:r>
                      <a:endParaRPr lang="en-US" sz="1100">
                        <a:effectLst/>
                        <a:latin typeface="Calibri" panose="020F0502020204030204" pitchFamily="34" charset="0"/>
                        <a:cs typeface="Times New Roman" panose="02020603050405020304" pitchFamily="18" charset="0"/>
                      </a:endParaRPr>
                    </a:p>
                  </a:txBody>
                  <a:tcPr marL="88144" marR="88144" marT="44072" marB="440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n-US" sz="1500" b="1">
                          <a:solidFill>
                            <a:srgbClr val="000000"/>
                          </a:solidFill>
                          <a:effectLst/>
                          <a:latin typeface="Calibri" panose="020F0502020204030204" pitchFamily="34" charset="0"/>
                          <a:cs typeface="Times New Roman" panose="02020603050405020304" pitchFamily="18" charset="0"/>
                        </a:rPr>
                        <a:t>Based On</a:t>
                      </a:r>
                      <a:endParaRPr lang="en-US" sz="1100">
                        <a:effectLst/>
                        <a:latin typeface="Calibri" panose="020F0502020204030204" pitchFamily="34" charset="0"/>
                        <a:cs typeface="Times New Roman" panose="02020603050405020304" pitchFamily="18" charset="0"/>
                      </a:endParaRPr>
                    </a:p>
                  </a:txBody>
                  <a:tcPr marL="88144" marR="88144" marT="44072" marB="440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n-US" sz="1500" b="1" dirty="0">
                          <a:solidFill>
                            <a:srgbClr val="000000"/>
                          </a:solidFill>
                          <a:effectLst/>
                          <a:latin typeface="Calibri" panose="020F0502020204030204" pitchFamily="34" charset="0"/>
                          <a:cs typeface="Times New Roman" panose="02020603050405020304" pitchFamily="18" charset="0"/>
                        </a:rPr>
                        <a:t>As Applicable</a:t>
                      </a:r>
                      <a:endParaRPr lang="en-US" sz="11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605755084"/>
                  </a:ext>
                </a:extLst>
              </a:tr>
              <a:tr h="595303">
                <a:tc>
                  <a:txBody>
                    <a:bodyPr/>
                    <a:lstStyle/>
                    <a:p>
                      <a:pPr>
                        <a:lnSpc>
                          <a:spcPct val="107000"/>
                        </a:lnSpc>
                        <a:spcAft>
                          <a:spcPts val="0"/>
                        </a:spcAft>
                      </a:pPr>
                      <a:r>
                        <a:rPr lang="en-US" sz="1500" b="1">
                          <a:solidFill>
                            <a:srgbClr val="000000"/>
                          </a:solidFill>
                          <a:effectLst/>
                          <a:latin typeface="Calibri" panose="020F0502020204030204" pitchFamily="34" charset="0"/>
                          <a:cs typeface="Times New Roman" panose="02020603050405020304" pitchFamily="18" charset="0"/>
                        </a:rPr>
                        <a:t>Outpatient</a:t>
                      </a:r>
                      <a:endParaRPr lang="en-US" sz="1100" b="1">
                        <a:effectLst/>
                        <a:latin typeface="Calibri" panose="020F0502020204030204" pitchFamily="34" charset="0"/>
                        <a:cs typeface="Times New Roman" panose="02020603050405020304" pitchFamily="18" charset="0"/>
                      </a:endParaRPr>
                    </a:p>
                  </a:txBody>
                  <a:tcPr marL="88144" marR="88144" marT="44072" marB="440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nSpc>
                          <a:spcPct val="107000"/>
                        </a:lnSpc>
                        <a:spcAft>
                          <a:spcPts val="0"/>
                        </a:spcAft>
                      </a:pPr>
                      <a:r>
                        <a:rPr lang="en-US" sz="1500">
                          <a:solidFill>
                            <a:srgbClr val="000000"/>
                          </a:solidFill>
                          <a:effectLst/>
                          <a:latin typeface="Calibri" panose="020F0502020204030204" pitchFamily="34" charset="0"/>
                          <a:cs typeface="Times New Roman" panose="02020603050405020304" pitchFamily="18" charset="0"/>
                        </a:rPr>
                        <a:t>Outpatient IHS All Inclusive Rate (published in the federal registry)</a:t>
                      </a:r>
                      <a:endParaRPr lang="en-US" sz="1100">
                        <a:effectLst/>
                        <a:latin typeface="Calibri" panose="020F0502020204030204" pitchFamily="34" charset="0"/>
                        <a:cs typeface="Times New Roman" panose="02020603050405020304" pitchFamily="18" charset="0"/>
                      </a:endParaRPr>
                    </a:p>
                  </a:txBody>
                  <a:tcPr marL="88144" marR="88144" marT="44072" marB="440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nSpc>
                          <a:spcPct val="107000"/>
                        </a:lnSpc>
                        <a:spcAft>
                          <a:spcPts val="0"/>
                        </a:spcAft>
                      </a:pPr>
                      <a:r>
                        <a:rPr lang="en-US" sz="1500">
                          <a:effectLst/>
                          <a:latin typeface="Calibri" panose="020F0502020204030204" pitchFamily="34" charset="0"/>
                          <a:cs typeface="Times New Roman" panose="02020603050405020304" pitchFamily="18" charset="0"/>
                        </a:rPr>
                        <a:t> </a:t>
                      </a:r>
                      <a:endParaRPr lang="en-US" sz="1100">
                        <a:effectLst/>
                        <a:latin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185722612"/>
                  </a:ext>
                </a:extLst>
              </a:tr>
              <a:tr h="595303">
                <a:tc>
                  <a:txBody>
                    <a:bodyPr/>
                    <a:lstStyle/>
                    <a:p>
                      <a:pPr>
                        <a:lnSpc>
                          <a:spcPct val="107000"/>
                        </a:lnSpc>
                        <a:spcAft>
                          <a:spcPts val="0"/>
                        </a:spcAft>
                      </a:pPr>
                      <a:r>
                        <a:rPr lang="en-US" sz="1500" b="1">
                          <a:solidFill>
                            <a:srgbClr val="000000"/>
                          </a:solidFill>
                          <a:effectLst/>
                          <a:latin typeface="Calibri" panose="020F0502020204030204" pitchFamily="34" charset="0"/>
                          <a:cs typeface="Times New Roman" panose="02020603050405020304" pitchFamily="18" charset="0"/>
                        </a:rPr>
                        <a:t>Inpatient</a:t>
                      </a:r>
                      <a:endParaRPr lang="en-US" sz="1100" b="1">
                        <a:effectLst/>
                        <a:latin typeface="Calibri" panose="020F0502020204030204" pitchFamily="34" charset="0"/>
                        <a:cs typeface="Times New Roman" panose="02020603050405020304" pitchFamily="18" charset="0"/>
                      </a:endParaRPr>
                    </a:p>
                  </a:txBody>
                  <a:tcPr marL="88144" marR="88144" marT="44072" marB="440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nSpc>
                          <a:spcPct val="107000"/>
                        </a:lnSpc>
                        <a:spcAft>
                          <a:spcPts val="0"/>
                        </a:spcAft>
                      </a:pPr>
                      <a:r>
                        <a:rPr lang="en-US" sz="1500" dirty="0">
                          <a:solidFill>
                            <a:srgbClr val="000000"/>
                          </a:solidFill>
                          <a:effectLst/>
                          <a:latin typeface="Calibri" panose="020F0502020204030204" pitchFamily="34" charset="0"/>
                          <a:cs typeface="Times New Roman" panose="02020603050405020304" pitchFamily="18" charset="0"/>
                        </a:rPr>
                        <a:t>Medicare Inpatient Prospective Payment System (IPPS)</a:t>
                      </a:r>
                      <a:endParaRPr lang="en-US" sz="1100" dirty="0">
                        <a:effectLst/>
                        <a:latin typeface="Calibri" panose="020F0502020204030204" pitchFamily="34" charset="0"/>
                        <a:cs typeface="Times New Roman" panose="02020603050405020304" pitchFamily="18" charset="0"/>
                      </a:endParaRPr>
                    </a:p>
                  </a:txBody>
                  <a:tcPr marL="88144" marR="88144" marT="44072" marB="440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nSpc>
                          <a:spcPct val="107000"/>
                        </a:lnSpc>
                        <a:spcAft>
                          <a:spcPts val="0"/>
                        </a:spcAft>
                      </a:pPr>
                      <a:r>
                        <a:rPr lang="en-US" sz="1500">
                          <a:effectLst/>
                          <a:latin typeface="Calibri" panose="020F0502020204030204" pitchFamily="34" charset="0"/>
                          <a:cs typeface="Times New Roman" panose="02020603050405020304" pitchFamily="18" charset="0"/>
                        </a:rPr>
                        <a:t> </a:t>
                      </a:r>
                      <a:endParaRPr lang="en-US" sz="1100">
                        <a:effectLst/>
                        <a:latin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440132716"/>
                  </a:ext>
                </a:extLst>
              </a:tr>
              <a:tr h="762993">
                <a:tc>
                  <a:txBody>
                    <a:bodyPr/>
                    <a:lstStyle/>
                    <a:p>
                      <a:pPr>
                        <a:lnSpc>
                          <a:spcPct val="107000"/>
                        </a:lnSpc>
                        <a:spcAft>
                          <a:spcPts val="0"/>
                        </a:spcAft>
                      </a:pPr>
                      <a:r>
                        <a:rPr lang="en-US" sz="1500" b="1" dirty="0">
                          <a:solidFill>
                            <a:srgbClr val="000000"/>
                          </a:solidFill>
                          <a:effectLst/>
                          <a:latin typeface="Calibri" panose="020F0502020204030204" pitchFamily="34" charset="0"/>
                          <a:cs typeface="Times New Roman" panose="02020603050405020304" pitchFamily="18" charset="0"/>
                        </a:rPr>
                        <a:t>Critical Access Hospital</a:t>
                      </a:r>
                      <a:endParaRPr lang="en-US" sz="1100" b="1" dirty="0">
                        <a:effectLst/>
                        <a:latin typeface="Calibri" panose="020F0502020204030204" pitchFamily="34" charset="0"/>
                        <a:cs typeface="Times New Roman" panose="02020603050405020304" pitchFamily="18" charset="0"/>
                      </a:endParaRPr>
                    </a:p>
                  </a:txBody>
                  <a:tcPr marL="88144" marR="88144" marT="44072" marB="440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nSpc>
                          <a:spcPct val="107000"/>
                        </a:lnSpc>
                        <a:spcAft>
                          <a:spcPts val="0"/>
                        </a:spcAft>
                      </a:pPr>
                      <a:r>
                        <a:rPr lang="en-US" sz="1500" dirty="0">
                          <a:solidFill>
                            <a:srgbClr val="000000"/>
                          </a:solidFill>
                          <a:effectLst/>
                          <a:latin typeface="Calibri" panose="020F0502020204030204" pitchFamily="34" charset="0"/>
                          <a:cs typeface="Times New Roman" panose="02020603050405020304" pitchFamily="18" charset="0"/>
                        </a:rPr>
                        <a:t>Medicare Rate</a:t>
                      </a:r>
                      <a:endParaRPr lang="en-US" sz="1100" dirty="0">
                        <a:effectLst/>
                        <a:latin typeface="Calibri" panose="020F0502020204030204" pitchFamily="34" charset="0"/>
                        <a:cs typeface="Times New Roman" panose="02020603050405020304" pitchFamily="18" charset="0"/>
                      </a:endParaRPr>
                    </a:p>
                  </a:txBody>
                  <a:tcPr marL="88144" marR="88144" marT="44072" marB="440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nSpc>
                          <a:spcPct val="107000"/>
                        </a:lnSpc>
                        <a:spcAft>
                          <a:spcPts val="0"/>
                        </a:spcAft>
                      </a:pPr>
                      <a:r>
                        <a:rPr lang="en-US" sz="1500" dirty="0">
                          <a:solidFill>
                            <a:srgbClr val="000000"/>
                          </a:solidFill>
                          <a:effectLst/>
                          <a:latin typeface="Calibri" panose="020F0502020204030204" pitchFamily="34" charset="0"/>
                          <a:cs typeface="Times New Roman" panose="02020603050405020304" pitchFamily="18" charset="0"/>
                        </a:rPr>
                        <a:t>IHS or THP Facility must provide Medicare rate letter to Region 5 NW POM</a:t>
                      </a:r>
                      <a:endParaRPr lang="en-US" sz="11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55758000"/>
                  </a:ext>
                </a:extLst>
              </a:tr>
              <a:tr h="564202">
                <a:tc>
                  <a:txBody>
                    <a:bodyPr/>
                    <a:lstStyle/>
                    <a:p>
                      <a:pPr>
                        <a:lnSpc>
                          <a:spcPct val="107000"/>
                        </a:lnSpc>
                        <a:spcAft>
                          <a:spcPts val="0"/>
                        </a:spcAft>
                      </a:pPr>
                      <a:r>
                        <a:rPr lang="en-US" sz="1500" b="1">
                          <a:solidFill>
                            <a:srgbClr val="000000"/>
                          </a:solidFill>
                          <a:effectLst/>
                          <a:latin typeface="Calibri" panose="020F0502020204030204" pitchFamily="34" charset="0"/>
                          <a:cs typeface="Times New Roman" panose="02020603050405020304" pitchFamily="18" charset="0"/>
                        </a:rPr>
                        <a:t>Ambulatory Care</a:t>
                      </a:r>
                      <a:endParaRPr lang="en-US" sz="1100" b="1">
                        <a:effectLst/>
                        <a:latin typeface="Calibri" panose="020F0502020204030204" pitchFamily="34" charset="0"/>
                        <a:cs typeface="Times New Roman" panose="02020603050405020304" pitchFamily="18" charset="0"/>
                      </a:endParaRPr>
                    </a:p>
                  </a:txBody>
                  <a:tcPr marL="88144" marR="88144" marT="44072" marB="440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nSpc>
                          <a:spcPct val="107000"/>
                        </a:lnSpc>
                        <a:spcAft>
                          <a:spcPts val="0"/>
                        </a:spcAft>
                      </a:pPr>
                      <a:r>
                        <a:rPr lang="en-US" sz="1500" dirty="0">
                          <a:solidFill>
                            <a:srgbClr val="000000"/>
                          </a:solidFill>
                          <a:effectLst/>
                          <a:latin typeface="Calibri" panose="020F0502020204030204" pitchFamily="34" charset="0"/>
                          <a:cs typeface="Times New Roman" panose="02020603050405020304" pitchFamily="18" charset="0"/>
                        </a:rPr>
                        <a:t>Medicare Rate</a:t>
                      </a:r>
                      <a:endParaRPr lang="en-US" sz="1100" dirty="0">
                        <a:effectLst/>
                        <a:latin typeface="Calibri" panose="020F0502020204030204" pitchFamily="34" charset="0"/>
                        <a:cs typeface="Times New Roman" panose="02020603050405020304" pitchFamily="18" charset="0"/>
                      </a:endParaRPr>
                    </a:p>
                  </a:txBody>
                  <a:tcPr marL="88144" marR="88144" marT="44072" marB="440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nSpc>
                          <a:spcPct val="107000"/>
                        </a:lnSpc>
                        <a:spcAft>
                          <a:spcPts val="0"/>
                        </a:spcAft>
                      </a:pPr>
                      <a:r>
                        <a:rPr lang="en-US" sz="1500" dirty="0">
                          <a:effectLst/>
                          <a:latin typeface="Calibri" panose="020F0502020204030204" pitchFamily="34" charset="0"/>
                          <a:cs typeface="Times New Roman" panose="02020603050405020304" pitchFamily="18" charset="0"/>
                        </a:rPr>
                        <a:t> </a:t>
                      </a:r>
                      <a:endParaRPr lang="en-US" sz="11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539183720"/>
                  </a:ext>
                </a:extLst>
              </a:tr>
              <a:tr h="1279320">
                <a:tc>
                  <a:txBody>
                    <a:bodyPr/>
                    <a:lstStyle/>
                    <a:p>
                      <a:pPr>
                        <a:lnSpc>
                          <a:spcPct val="107000"/>
                        </a:lnSpc>
                        <a:spcAft>
                          <a:spcPts val="0"/>
                        </a:spcAft>
                      </a:pPr>
                      <a:r>
                        <a:rPr lang="en-US" sz="1500" b="1" dirty="0">
                          <a:solidFill>
                            <a:srgbClr val="000000"/>
                          </a:solidFill>
                          <a:effectLst/>
                          <a:latin typeface="Calibri" panose="020F0502020204030204" pitchFamily="34" charset="0"/>
                          <a:cs typeface="Times New Roman" panose="02020603050405020304" pitchFamily="18" charset="0"/>
                        </a:rPr>
                        <a:t>Pharmacy (Outpatient)</a:t>
                      </a:r>
                      <a:endParaRPr lang="en-US" sz="1100" b="1" dirty="0">
                        <a:effectLst/>
                        <a:latin typeface="Calibri" panose="020F0502020204030204" pitchFamily="34" charset="0"/>
                        <a:cs typeface="Times New Roman" panose="02020603050405020304" pitchFamily="18" charset="0"/>
                      </a:endParaRPr>
                    </a:p>
                  </a:txBody>
                  <a:tcPr marL="88144" marR="88144" marT="44072" marB="440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nSpc>
                          <a:spcPct val="107000"/>
                        </a:lnSpc>
                        <a:spcAft>
                          <a:spcPts val="0"/>
                        </a:spcAft>
                      </a:pPr>
                      <a:r>
                        <a:rPr lang="en-US" sz="1500" dirty="0">
                          <a:solidFill>
                            <a:srgbClr val="000000"/>
                          </a:solidFill>
                          <a:effectLst/>
                          <a:latin typeface="Calibri" panose="020F0502020204030204" pitchFamily="34" charset="0"/>
                          <a:cs typeface="Times New Roman" panose="02020603050405020304" pitchFamily="18" charset="0"/>
                        </a:rPr>
                        <a:t>Actual Cost</a:t>
                      </a:r>
                      <a:endParaRPr lang="en-US" sz="1100" dirty="0">
                        <a:effectLst/>
                        <a:highlight>
                          <a:srgbClr val="FFFF00"/>
                        </a:highlight>
                        <a:latin typeface="Calibri" panose="020F0502020204030204" pitchFamily="34" charset="0"/>
                        <a:cs typeface="Times New Roman" panose="02020603050405020304" pitchFamily="18" charset="0"/>
                      </a:endParaRPr>
                    </a:p>
                  </a:txBody>
                  <a:tcPr marL="88144" marR="88144" marT="44072" marB="4407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nSpc>
                          <a:spcPct val="107000"/>
                        </a:lnSpc>
                        <a:spcAft>
                          <a:spcPts val="0"/>
                        </a:spcAft>
                      </a:pPr>
                      <a:r>
                        <a:rPr lang="en-US" sz="1500">
                          <a:solidFill>
                            <a:srgbClr val="000000"/>
                          </a:solidFill>
                          <a:effectLst/>
                          <a:latin typeface="Calibri" panose="020F0502020204030204" pitchFamily="34" charset="0"/>
                          <a:cs typeface="Times New Roman" panose="02020603050405020304" pitchFamily="18" charset="0"/>
                        </a:rPr>
                        <a:t>Pharmaceuticals must be in the VA formulary or prior approval has been acquired for Non-VA formulary from the VA pharmacy</a:t>
                      </a:r>
                      <a:endParaRPr lang="en-US" sz="1100">
                        <a:effectLst/>
                        <a:latin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15034445"/>
                  </a:ext>
                </a:extLst>
              </a:tr>
              <a:tr h="564202">
                <a:tc gridSpan="3">
                  <a:txBody>
                    <a:bodyPr/>
                    <a:lstStyle/>
                    <a:p>
                      <a:pPr>
                        <a:lnSpc>
                          <a:spcPct val="107000"/>
                        </a:lnSpc>
                        <a:spcAft>
                          <a:spcPts val="0"/>
                        </a:spcAft>
                      </a:pPr>
                      <a:r>
                        <a:rPr lang="en-US" sz="1500" dirty="0">
                          <a:solidFill>
                            <a:srgbClr val="000000"/>
                          </a:solidFill>
                          <a:effectLst/>
                          <a:latin typeface="Calibri" panose="020F0502020204030204" pitchFamily="34" charset="0"/>
                          <a:cs typeface="Times New Roman" panose="02020603050405020304" pitchFamily="18" charset="0"/>
                        </a:rPr>
                        <a:t>Administrative Fee of $15 will be applied to Paper claims (except Pharmacy paper claims)</a:t>
                      </a:r>
                      <a:endParaRPr lang="en-US" sz="1100" dirty="0">
                        <a:effectLst/>
                        <a:latin typeface="Calibri" panose="020F0502020204030204" pitchFamily="34" charset="0"/>
                        <a:cs typeface="Times New Roman" panose="02020603050405020304" pitchFamily="18" charset="0"/>
                      </a:endParaRPr>
                    </a:p>
                  </a:txBody>
                  <a:tcPr marL="88144" marR="88144" marT="44072" marB="44072">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8932593"/>
                  </a:ext>
                </a:extLst>
              </a:tr>
            </a:tbl>
          </a:graphicData>
        </a:graphic>
      </p:graphicFrame>
    </p:spTree>
    <p:extLst>
      <p:ext uri="{BB962C8B-B14F-4D97-AF65-F5344CB8AC3E}">
        <p14:creationId xmlns:p14="http://schemas.microsoft.com/office/powerpoint/2010/main" val="116981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875EC3-05F9-43CB-B029-C939A124E3D4}"/>
              </a:ext>
            </a:extLst>
          </p:cNvPr>
          <p:cNvSpPr>
            <a:spLocks noGrp="1"/>
          </p:cNvSpPr>
          <p:nvPr>
            <p:ph type="sldNum" sz="quarter" idx="4"/>
          </p:nvPr>
        </p:nvSpPr>
        <p:spPr/>
        <p:txBody>
          <a:bodyPr/>
          <a:lstStyle/>
          <a:p>
            <a:fld id="{9B8B01BA-673E-4211-9E64-C22898E6AF66}" type="slidenum">
              <a:rPr lang="en-US" smtClean="0"/>
              <a:pPr/>
              <a:t>7</a:t>
            </a:fld>
            <a:endParaRPr lang="en-US" dirty="0"/>
          </a:p>
        </p:txBody>
      </p:sp>
      <p:sp>
        <p:nvSpPr>
          <p:cNvPr id="5" name="Title 3">
            <a:extLst>
              <a:ext uri="{FF2B5EF4-FFF2-40B4-BE49-F238E27FC236}">
                <a16:creationId xmlns:a16="http://schemas.microsoft.com/office/drawing/2014/main" id="{EF5C4723-16DC-4D3B-94FC-2711BCDD4A4F}"/>
              </a:ext>
            </a:extLst>
          </p:cNvPr>
          <p:cNvSpPr txBox="1">
            <a:spLocks/>
          </p:cNvSpPr>
          <p:nvPr/>
        </p:nvSpPr>
        <p:spPr>
          <a:xfrm>
            <a:off x="0" y="-152400"/>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800" b="1" kern="1200">
                <a:solidFill>
                  <a:schemeClr val="bg1"/>
                </a:solidFill>
                <a:latin typeface="+mn-lt"/>
                <a:ea typeface="+mj-ea"/>
                <a:cs typeface="Arial" panose="020B0604020202020204" pitchFamily="34" charset="0"/>
              </a:defRPr>
            </a:lvl1pPr>
          </a:lstStyle>
          <a:p>
            <a:pPr lvl="0">
              <a:defRPr/>
            </a:pPr>
            <a:r>
              <a:rPr kumimoji="0" lang="en-US" sz="2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rPr>
              <a:t>Payment Rates and </a:t>
            </a:r>
            <a:r>
              <a:rPr lang="en-US" dirty="0">
                <a:solidFill>
                  <a:srgbClr val="FFFFFF"/>
                </a:solidFill>
                <a:latin typeface="Arial"/>
              </a:rPr>
              <a:t>Fees - Alaska THPs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rPr>
              <a:t> </a:t>
            </a:r>
          </a:p>
        </p:txBody>
      </p:sp>
      <p:graphicFrame>
        <p:nvGraphicFramePr>
          <p:cNvPr id="2" name="Table 1">
            <a:extLst>
              <a:ext uri="{FF2B5EF4-FFF2-40B4-BE49-F238E27FC236}">
                <a16:creationId xmlns:a16="http://schemas.microsoft.com/office/drawing/2014/main" id="{5A400FDE-EB4E-4AC0-98F7-EBCBD7F12123}"/>
              </a:ext>
            </a:extLst>
          </p:cNvPr>
          <p:cNvGraphicFramePr>
            <a:graphicFrameLocks noGrp="1"/>
          </p:cNvGraphicFramePr>
          <p:nvPr/>
        </p:nvGraphicFramePr>
        <p:xfrm>
          <a:off x="228600" y="701894"/>
          <a:ext cx="8686799" cy="5060617"/>
        </p:xfrm>
        <a:graphic>
          <a:graphicData uri="http://schemas.openxmlformats.org/drawingml/2006/table">
            <a:tbl>
              <a:tblPr firstRow="1" bandRow="1"/>
              <a:tblGrid>
                <a:gridCol w="2031805">
                  <a:extLst>
                    <a:ext uri="{9D8B030D-6E8A-4147-A177-3AD203B41FA5}">
                      <a16:colId xmlns:a16="http://schemas.microsoft.com/office/drawing/2014/main" val="4242386833"/>
                    </a:ext>
                  </a:extLst>
                </a:gridCol>
                <a:gridCol w="3609749">
                  <a:extLst>
                    <a:ext uri="{9D8B030D-6E8A-4147-A177-3AD203B41FA5}">
                      <a16:colId xmlns:a16="http://schemas.microsoft.com/office/drawing/2014/main" val="2958075977"/>
                    </a:ext>
                  </a:extLst>
                </a:gridCol>
                <a:gridCol w="3045245">
                  <a:extLst>
                    <a:ext uri="{9D8B030D-6E8A-4147-A177-3AD203B41FA5}">
                      <a16:colId xmlns:a16="http://schemas.microsoft.com/office/drawing/2014/main" val="223589338"/>
                    </a:ext>
                  </a:extLst>
                </a:gridCol>
              </a:tblGrid>
              <a:tr h="302533">
                <a:tc>
                  <a:txBody>
                    <a:bodyPr/>
                    <a:lstStyle/>
                    <a:p>
                      <a:pPr>
                        <a:lnSpc>
                          <a:spcPct val="107000"/>
                        </a:lnSpc>
                        <a:spcAft>
                          <a:spcPts val="0"/>
                        </a:spcAft>
                      </a:pPr>
                      <a:r>
                        <a:rPr lang="en-US" sz="1600" b="1">
                          <a:effectLst/>
                          <a:latin typeface="Calibri" panose="020F0502020204030204" pitchFamily="34" charset="0"/>
                          <a:cs typeface="Times New Roman" panose="02020603050405020304" pitchFamily="18" charset="0"/>
                        </a:rPr>
                        <a:t>Services </a:t>
                      </a:r>
                      <a:endParaRPr lang="en-US" sz="1000">
                        <a:effectLst/>
                        <a:latin typeface="Calibri" panose="020F0502020204030204" pitchFamily="34" charset="0"/>
                        <a:cs typeface="Times New Roman" panose="02020603050405020304" pitchFamily="18" charset="0"/>
                      </a:endParaRPr>
                    </a:p>
                  </a:txBody>
                  <a:tcPr marL="69083" marR="69083" marT="34541" marB="34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n-US" sz="1600" b="1">
                          <a:solidFill>
                            <a:srgbClr val="000000"/>
                          </a:solidFill>
                          <a:effectLst/>
                          <a:latin typeface="Calibri" panose="020F0502020204030204" pitchFamily="34" charset="0"/>
                          <a:cs typeface="Times New Roman" panose="02020603050405020304" pitchFamily="18" charset="0"/>
                        </a:rPr>
                        <a:t>Based On</a:t>
                      </a:r>
                      <a:endParaRPr lang="en-US" sz="1000">
                        <a:effectLst/>
                        <a:latin typeface="Calibri" panose="020F0502020204030204" pitchFamily="34" charset="0"/>
                        <a:cs typeface="Times New Roman" panose="02020603050405020304" pitchFamily="18" charset="0"/>
                      </a:endParaRPr>
                    </a:p>
                  </a:txBody>
                  <a:tcPr marL="69083" marR="69083" marT="34541" marB="34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n-US" sz="1600" b="1" dirty="0">
                          <a:solidFill>
                            <a:srgbClr val="000000"/>
                          </a:solidFill>
                          <a:effectLst/>
                          <a:latin typeface="Calibri" panose="020F0502020204030204" pitchFamily="34" charset="0"/>
                          <a:cs typeface="Times New Roman" panose="02020603050405020304" pitchFamily="18" charset="0"/>
                        </a:rPr>
                        <a:t>As Applicable </a:t>
                      </a:r>
                      <a:endParaRPr lang="en-US" sz="10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4174916208"/>
                  </a:ext>
                </a:extLst>
              </a:tr>
              <a:tr h="776275">
                <a:tc>
                  <a:txBody>
                    <a:bodyPr/>
                    <a:lstStyle/>
                    <a:p>
                      <a:pPr>
                        <a:lnSpc>
                          <a:spcPct val="107000"/>
                        </a:lnSpc>
                        <a:spcAft>
                          <a:spcPts val="0"/>
                        </a:spcAft>
                      </a:pPr>
                      <a:r>
                        <a:rPr lang="en-US" sz="1600" b="1">
                          <a:solidFill>
                            <a:srgbClr val="000000"/>
                          </a:solidFill>
                          <a:effectLst/>
                          <a:latin typeface="Calibri" panose="020F0502020204030204" pitchFamily="34" charset="0"/>
                          <a:cs typeface="Times New Roman" panose="02020603050405020304" pitchFamily="18" charset="0"/>
                        </a:rPr>
                        <a:t>Outpatient</a:t>
                      </a:r>
                      <a:endParaRPr lang="en-US" sz="1000" b="1">
                        <a:effectLst/>
                        <a:latin typeface="Calibri" panose="020F0502020204030204" pitchFamily="34" charset="0"/>
                        <a:cs typeface="Times New Roman" panose="02020603050405020304" pitchFamily="18" charset="0"/>
                      </a:endParaRPr>
                    </a:p>
                  </a:txBody>
                  <a:tcPr marL="69083" marR="69083" marT="34541" marB="34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nSpc>
                          <a:spcPct val="107000"/>
                        </a:lnSpc>
                        <a:spcAft>
                          <a:spcPts val="0"/>
                        </a:spcAft>
                      </a:pPr>
                      <a:r>
                        <a:rPr lang="en-US" sz="1600">
                          <a:solidFill>
                            <a:srgbClr val="000000"/>
                          </a:solidFill>
                          <a:effectLst/>
                          <a:latin typeface="Calibri" panose="020F0502020204030204" pitchFamily="34" charset="0"/>
                          <a:cs typeface="Times New Roman" panose="02020603050405020304" pitchFamily="18" charset="0"/>
                        </a:rPr>
                        <a:t>Outpatient IHS All Inclusive Rate (excluding Medicare)</a:t>
                      </a:r>
                      <a:endParaRPr lang="en-US" sz="1000">
                        <a:effectLst/>
                        <a:latin typeface="Calibri" panose="020F0502020204030204" pitchFamily="34" charset="0"/>
                        <a:cs typeface="Times New Roman" panose="02020603050405020304" pitchFamily="18" charset="0"/>
                      </a:endParaRPr>
                    </a:p>
                  </a:txBody>
                  <a:tcPr marL="69083" marR="69083" marT="34541" marB="34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rowSpan="3">
                  <a:txBody>
                    <a:bodyPr/>
                    <a:lstStyle/>
                    <a:p>
                      <a:pPr>
                        <a:lnSpc>
                          <a:spcPct val="107000"/>
                        </a:lnSpc>
                        <a:spcAft>
                          <a:spcPts val="0"/>
                        </a:spcAft>
                      </a:pPr>
                      <a:r>
                        <a:rPr lang="en-US" sz="1600" dirty="0">
                          <a:solidFill>
                            <a:srgbClr val="000000"/>
                          </a:solidFill>
                          <a:effectLst/>
                          <a:latin typeface="Calibri" panose="020F0502020204030204" pitchFamily="34" charset="0"/>
                          <a:cs typeface="Times New Roman" panose="02020603050405020304" pitchFamily="18" charset="0"/>
                        </a:rPr>
                        <a:t>Physician/other Practitioners Services – VA Fee Schedule (as applicable)</a:t>
                      </a:r>
                      <a:endParaRPr lang="en-US" sz="1000" dirty="0">
                        <a:effectLst/>
                        <a:latin typeface="Calibri" panose="020F0502020204030204" pitchFamily="34" charset="0"/>
                        <a:cs typeface="Times New Roman" panose="02020603050405020304" pitchFamily="18" charset="0"/>
                      </a:endParaRPr>
                    </a:p>
                    <a:p>
                      <a:pPr>
                        <a:lnSpc>
                          <a:spcPct val="107000"/>
                        </a:lnSpc>
                        <a:spcAft>
                          <a:spcPts val="0"/>
                        </a:spcAft>
                      </a:pPr>
                      <a:r>
                        <a:rPr lang="en-US" sz="1600" dirty="0">
                          <a:solidFill>
                            <a:srgbClr val="000000"/>
                          </a:solidFill>
                          <a:effectLst/>
                          <a:latin typeface="Calibri" panose="020F0502020204030204" pitchFamily="34" charset="0"/>
                          <a:cs typeface="Times New Roman" panose="02020603050405020304" pitchFamily="18" charset="0"/>
                        </a:rPr>
                        <a:t>Schedule (as applicable)</a:t>
                      </a:r>
                      <a:endParaRPr lang="en-US" sz="10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112282917"/>
                  </a:ext>
                </a:extLst>
              </a:tr>
              <a:tr h="798397">
                <a:tc>
                  <a:txBody>
                    <a:bodyPr/>
                    <a:lstStyle/>
                    <a:p>
                      <a:pPr>
                        <a:lnSpc>
                          <a:spcPct val="107000"/>
                        </a:lnSpc>
                        <a:spcAft>
                          <a:spcPts val="0"/>
                        </a:spcAft>
                      </a:pPr>
                      <a:r>
                        <a:rPr lang="en-US" sz="1600" b="1">
                          <a:solidFill>
                            <a:srgbClr val="000000"/>
                          </a:solidFill>
                          <a:effectLst/>
                          <a:latin typeface="Calibri" panose="020F0502020204030204" pitchFamily="34" charset="0"/>
                          <a:cs typeface="Times New Roman" panose="02020603050405020304" pitchFamily="18" charset="0"/>
                        </a:rPr>
                        <a:t>Inpatient</a:t>
                      </a:r>
                      <a:endParaRPr lang="en-US" sz="1000" b="1">
                        <a:effectLst/>
                        <a:latin typeface="Calibri" panose="020F0502020204030204" pitchFamily="34" charset="0"/>
                        <a:cs typeface="Times New Roman" panose="02020603050405020304" pitchFamily="18" charset="0"/>
                      </a:endParaRPr>
                    </a:p>
                  </a:txBody>
                  <a:tcPr marL="69083" marR="69083" marT="34541" marB="34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nSpc>
                          <a:spcPct val="107000"/>
                        </a:lnSpc>
                        <a:spcAft>
                          <a:spcPts val="0"/>
                        </a:spcAft>
                      </a:pPr>
                      <a:r>
                        <a:rPr lang="en-US" sz="1600" dirty="0">
                          <a:solidFill>
                            <a:srgbClr val="000000"/>
                          </a:solidFill>
                          <a:effectLst/>
                          <a:latin typeface="Calibri" panose="020F0502020204030204" pitchFamily="34" charset="0"/>
                          <a:cs typeface="Times New Roman" panose="02020603050405020304" pitchFamily="18" charset="0"/>
                        </a:rPr>
                        <a:t>Inpatient Hospital Per Diem Rate (excludes Physician/Practitioners Services) IHS All Inclusive Rate </a:t>
                      </a:r>
                      <a:endParaRPr lang="en-US" sz="1000" dirty="0">
                        <a:effectLst/>
                        <a:latin typeface="Calibri" panose="020F0502020204030204" pitchFamily="34" charset="0"/>
                        <a:cs typeface="Times New Roman" panose="02020603050405020304" pitchFamily="18" charset="0"/>
                      </a:endParaRPr>
                    </a:p>
                  </a:txBody>
                  <a:tcPr marL="69083" marR="69083" marT="34541" marB="34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vMerge="1">
                  <a:txBody>
                    <a:bodyPr/>
                    <a:lstStyle/>
                    <a:p>
                      <a:pPr>
                        <a:lnSpc>
                          <a:spcPct val="107000"/>
                        </a:lnSpc>
                        <a:spcAft>
                          <a:spcPts val="0"/>
                        </a:spcAft>
                      </a:pPr>
                      <a:endParaRPr lang="en-US" sz="10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590138267"/>
                  </a:ext>
                </a:extLst>
              </a:tr>
              <a:tr h="776275">
                <a:tc>
                  <a:txBody>
                    <a:bodyPr/>
                    <a:lstStyle/>
                    <a:p>
                      <a:pPr>
                        <a:lnSpc>
                          <a:spcPct val="107000"/>
                        </a:lnSpc>
                        <a:spcAft>
                          <a:spcPts val="0"/>
                        </a:spcAft>
                      </a:pPr>
                      <a:r>
                        <a:rPr lang="en-US" sz="1600" b="1">
                          <a:solidFill>
                            <a:srgbClr val="000000"/>
                          </a:solidFill>
                          <a:effectLst/>
                          <a:latin typeface="Calibri" panose="020F0502020204030204" pitchFamily="34" charset="0"/>
                          <a:cs typeface="Times New Roman" panose="02020603050405020304" pitchFamily="18" charset="0"/>
                        </a:rPr>
                        <a:t>Ambulatory Care</a:t>
                      </a:r>
                      <a:endParaRPr lang="en-US" sz="1000" b="1">
                        <a:effectLst/>
                        <a:latin typeface="Calibri" panose="020F0502020204030204" pitchFamily="34" charset="0"/>
                        <a:cs typeface="Times New Roman" panose="02020603050405020304" pitchFamily="18" charset="0"/>
                      </a:endParaRPr>
                    </a:p>
                  </a:txBody>
                  <a:tcPr marL="69083" marR="69083" marT="34541" marB="34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nSpc>
                          <a:spcPct val="107000"/>
                        </a:lnSpc>
                        <a:spcAft>
                          <a:spcPts val="0"/>
                        </a:spcAft>
                      </a:pPr>
                      <a:r>
                        <a:rPr lang="en-US" sz="1600" dirty="0">
                          <a:solidFill>
                            <a:srgbClr val="000000"/>
                          </a:solidFill>
                          <a:effectLst/>
                          <a:latin typeface="Calibri" panose="020F0502020204030204" pitchFamily="34" charset="0"/>
                          <a:cs typeface="Times New Roman" panose="02020603050405020304" pitchFamily="18" charset="0"/>
                        </a:rPr>
                        <a:t>Medicare Rate</a:t>
                      </a:r>
                      <a:endParaRPr lang="en-US" sz="1000" dirty="0">
                        <a:effectLst/>
                        <a:latin typeface="Calibri" panose="020F0502020204030204" pitchFamily="34" charset="0"/>
                        <a:cs typeface="Times New Roman" panose="02020603050405020304" pitchFamily="18" charset="0"/>
                      </a:endParaRPr>
                    </a:p>
                  </a:txBody>
                  <a:tcPr marL="69083" marR="69083" marT="34541" marB="34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vMerge="1">
                  <a:txBody>
                    <a:bodyPr/>
                    <a:lstStyle/>
                    <a:p>
                      <a:pPr>
                        <a:lnSpc>
                          <a:spcPct val="107000"/>
                        </a:lnSpc>
                        <a:spcAft>
                          <a:spcPts val="0"/>
                        </a:spcAft>
                      </a:pPr>
                      <a:endParaRPr lang="en-US" sz="10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607123509"/>
                  </a:ext>
                </a:extLst>
              </a:tr>
              <a:tr h="1189147">
                <a:tc>
                  <a:txBody>
                    <a:bodyPr/>
                    <a:lstStyle/>
                    <a:p>
                      <a:pPr>
                        <a:lnSpc>
                          <a:spcPct val="107000"/>
                        </a:lnSpc>
                        <a:spcAft>
                          <a:spcPts val="0"/>
                        </a:spcAft>
                      </a:pPr>
                      <a:r>
                        <a:rPr lang="en-US" sz="1600" b="1">
                          <a:solidFill>
                            <a:srgbClr val="000000"/>
                          </a:solidFill>
                          <a:effectLst/>
                          <a:latin typeface="Calibri" panose="020F0502020204030204" pitchFamily="34" charset="0"/>
                          <a:cs typeface="Times New Roman" panose="02020603050405020304" pitchFamily="18" charset="0"/>
                        </a:rPr>
                        <a:t>Pharmacy (Outpatient)</a:t>
                      </a:r>
                      <a:endParaRPr lang="en-US" sz="1000" b="1">
                        <a:effectLst/>
                        <a:latin typeface="Calibri" panose="020F0502020204030204" pitchFamily="34" charset="0"/>
                        <a:cs typeface="Times New Roman" panose="02020603050405020304" pitchFamily="18" charset="0"/>
                      </a:endParaRPr>
                    </a:p>
                  </a:txBody>
                  <a:tcPr marL="69083" marR="69083" marT="34541" marB="34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r>
                        <a:rPr lang="en-US" sz="1600" kern="1200" dirty="0">
                          <a:solidFill>
                            <a:srgbClr val="000000"/>
                          </a:solidFill>
                          <a:effectLst/>
                          <a:latin typeface="Calibri" panose="020F0502020204030204" pitchFamily="34" charset="0"/>
                          <a:ea typeface="+mn-ea"/>
                          <a:cs typeface="Times New Roman" panose="02020603050405020304" pitchFamily="18" charset="0"/>
                        </a:rPr>
                        <a:t>Wholesale Acquisition Cost (WAC) + dispensing fee $ 21.28. </a:t>
                      </a:r>
                    </a:p>
                    <a:p>
                      <a:r>
                        <a:rPr lang="en-US" sz="18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Effective as of 7/1/2020</a:t>
                      </a:r>
                      <a:endParaRPr lang="en-US" sz="1800" kern="1200" dirty="0">
                        <a:solidFill>
                          <a:schemeClr val="tx1"/>
                        </a:solidFill>
                        <a:effectLst/>
                        <a:latin typeface="+mn-lt"/>
                        <a:ea typeface="+mn-ea"/>
                        <a:cs typeface="+mn-cs"/>
                      </a:endParaRPr>
                    </a:p>
                  </a:txBody>
                  <a:tcPr marL="69083" marR="69083" marT="34541" marB="34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nSpc>
                          <a:spcPct val="107000"/>
                        </a:lnSpc>
                        <a:spcAft>
                          <a:spcPts val="0"/>
                        </a:spcAft>
                      </a:pPr>
                      <a:r>
                        <a:rPr lang="en-US" sz="1600">
                          <a:solidFill>
                            <a:srgbClr val="000000"/>
                          </a:solidFill>
                          <a:effectLst/>
                          <a:latin typeface="Calibri" panose="020F0502020204030204" pitchFamily="34" charset="0"/>
                          <a:cs typeface="Times New Roman" panose="02020603050405020304" pitchFamily="18" charset="0"/>
                        </a:rPr>
                        <a:t>Pharmaceuticals must be in the VA formulary or prior approval has been acquired for Non-VA formulary from the VA pharmacy</a:t>
                      </a:r>
                      <a:endParaRPr lang="en-US" sz="1000">
                        <a:effectLst/>
                        <a:latin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918358555"/>
                  </a:ext>
                </a:extLst>
              </a:tr>
              <a:tr h="1160311">
                <a:tc>
                  <a:txBody>
                    <a:bodyPr/>
                    <a:lstStyle/>
                    <a:p>
                      <a:pPr>
                        <a:lnSpc>
                          <a:spcPct val="107000"/>
                        </a:lnSpc>
                        <a:spcAft>
                          <a:spcPts val="0"/>
                        </a:spcAft>
                      </a:pPr>
                      <a:r>
                        <a:rPr lang="en-US" sz="1600" b="1" dirty="0">
                          <a:solidFill>
                            <a:srgbClr val="000000"/>
                          </a:solidFill>
                          <a:effectLst/>
                          <a:latin typeface="Calibri" panose="020F0502020204030204" pitchFamily="34" charset="0"/>
                          <a:cs typeface="Times New Roman" panose="02020603050405020304" pitchFamily="18" charset="0"/>
                        </a:rPr>
                        <a:t>Clinical Services, including Certified Community Health Aide Services (CCHA)</a:t>
                      </a:r>
                      <a:endParaRPr lang="en-US" sz="1000" b="1" dirty="0">
                        <a:effectLst/>
                        <a:latin typeface="Calibri" panose="020F0502020204030204" pitchFamily="34" charset="0"/>
                        <a:cs typeface="Times New Roman" panose="02020603050405020304" pitchFamily="18" charset="0"/>
                      </a:endParaRPr>
                    </a:p>
                  </a:txBody>
                  <a:tcPr marL="69083" marR="69083" marT="34541" marB="34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nSpc>
                          <a:spcPct val="107000"/>
                        </a:lnSpc>
                        <a:spcAft>
                          <a:spcPts val="0"/>
                        </a:spcAft>
                      </a:pPr>
                      <a:r>
                        <a:rPr lang="en-US" sz="1600" dirty="0">
                          <a:solidFill>
                            <a:srgbClr val="000000"/>
                          </a:solidFill>
                          <a:effectLst/>
                          <a:latin typeface="Calibri" panose="020F0502020204030204" pitchFamily="34" charset="0"/>
                          <a:cs typeface="Times New Roman" panose="02020603050405020304" pitchFamily="18" charset="0"/>
                        </a:rPr>
                        <a:t>Outpatient IHS All Inclusive Rate (excluding Medicare)</a:t>
                      </a:r>
                      <a:endParaRPr lang="en-US" sz="1000" dirty="0">
                        <a:effectLst/>
                        <a:latin typeface="Calibri" panose="020F0502020204030204" pitchFamily="34" charset="0"/>
                        <a:cs typeface="Times New Roman" panose="02020603050405020304" pitchFamily="18" charset="0"/>
                      </a:endParaRPr>
                    </a:p>
                  </a:txBody>
                  <a:tcPr marL="69083" marR="69083" marT="34541" marB="34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nSpc>
                          <a:spcPct val="107000"/>
                        </a:lnSpc>
                        <a:spcAft>
                          <a:spcPts val="0"/>
                        </a:spcAft>
                      </a:pPr>
                      <a:r>
                        <a:rPr lang="en-US" sz="1600" dirty="0">
                          <a:solidFill>
                            <a:srgbClr val="000000"/>
                          </a:solidFill>
                          <a:effectLst/>
                          <a:latin typeface="Calibri" panose="020F0502020204030204" pitchFamily="34" charset="0"/>
                          <a:cs typeface="Times New Roman" panose="02020603050405020304" pitchFamily="18" charset="0"/>
                        </a:rPr>
                        <a:t>CCHA encounters are reimbursed at 85% of the rate</a:t>
                      </a:r>
                      <a:endParaRPr lang="en-US" sz="10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916760820"/>
                  </a:ext>
                </a:extLst>
              </a:tr>
            </a:tbl>
          </a:graphicData>
        </a:graphic>
      </p:graphicFrame>
    </p:spTree>
    <p:extLst>
      <p:ext uri="{BB962C8B-B14F-4D97-AF65-F5344CB8AC3E}">
        <p14:creationId xmlns:p14="http://schemas.microsoft.com/office/powerpoint/2010/main" val="28670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77676D-25F5-4E9C-A92F-9053D57C1BDE}"/>
              </a:ext>
            </a:extLst>
          </p:cNvPr>
          <p:cNvSpPr>
            <a:spLocks noGrp="1"/>
          </p:cNvSpPr>
          <p:nvPr>
            <p:ph type="sldNum" sz="quarter" idx="4"/>
          </p:nvPr>
        </p:nvSpPr>
        <p:spPr/>
        <p:txBody>
          <a:bodyPr/>
          <a:lstStyle/>
          <a:p>
            <a:fld id="{9B8B01BA-673E-4211-9E64-C22898E6AF66}" type="slidenum">
              <a:rPr lang="en-US" smtClean="0"/>
              <a:pPr/>
              <a:t>8</a:t>
            </a:fld>
            <a:endParaRPr lang="en-US" dirty="0"/>
          </a:p>
        </p:txBody>
      </p:sp>
      <p:sp>
        <p:nvSpPr>
          <p:cNvPr id="4" name="Rectangle 3">
            <a:extLst>
              <a:ext uri="{FF2B5EF4-FFF2-40B4-BE49-F238E27FC236}">
                <a16:creationId xmlns:a16="http://schemas.microsoft.com/office/drawing/2014/main" id="{E4CCF692-8CEB-417D-80FD-DA34A4F81F41}"/>
              </a:ext>
            </a:extLst>
          </p:cNvPr>
          <p:cNvSpPr/>
          <p:nvPr/>
        </p:nvSpPr>
        <p:spPr>
          <a:xfrm>
            <a:off x="590550" y="838200"/>
            <a:ext cx="8077200" cy="5096780"/>
          </a:xfrm>
          <a:prstGeom prst="rect">
            <a:avLst/>
          </a:prstGeom>
        </p:spPr>
        <p:txBody>
          <a:bodyPr wrap="square">
            <a:spAutoFit/>
          </a:bodyPr>
          <a:lstStyle/>
          <a:p>
            <a:pPr marL="342900" indent="-342900" defTabSz="457200">
              <a:spcBef>
                <a:spcPct val="20000"/>
              </a:spcBef>
              <a:buFont typeface="Arial"/>
              <a:buChar char="•"/>
            </a:pPr>
            <a:r>
              <a:rPr lang="en-US" sz="2400" dirty="0">
                <a:solidFill>
                  <a:srgbClr val="000000"/>
                </a:solidFill>
                <a:cs typeface="Arial" panose="020B0604020202020204" pitchFamily="34" charset="0"/>
              </a:rPr>
              <a:t>Reimbursement is for Direct Care Services</a:t>
            </a:r>
          </a:p>
          <a:p>
            <a:pPr defTabSz="457200">
              <a:spcBef>
                <a:spcPct val="20000"/>
              </a:spcBef>
            </a:pPr>
            <a:endParaRPr lang="en-US" sz="2400" dirty="0">
              <a:solidFill>
                <a:srgbClr val="000000"/>
              </a:solidFill>
              <a:cs typeface="Arial" panose="020B0604020202020204" pitchFamily="34" charset="0"/>
            </a:endParaRPr>
          </a:p>
          <a:p>
            <a:pPr marL="342900" indent="-342900" defTabSz="457200">
              <a:spcBef>
                <a:spcPct val="20000"/>
              </a:spcBef>
              <a:buFont typeface="Arial"/>
              <a:buChar char="•"/>
            </a:pPr>
            <a:r>
              <a:rPr lang="en-US" sz="2400" dirty="0">
                <a:solidFill>
                  <a:srgbClr val="000000"/>
                </a:solidFill>
                <a:cs typeface="Arial" panose="020B0604020202020204" pitchFamily="34" charset="0"/>
              </a:rPr>
              <a:t>Direct Care Services are defined as any health service that is provided directly by IHS/THP.  This does not include Contract Health Services, unless those services are provided within the walls of the IHS or THP facility. </a:t>
            </a:r>
          </a:p>
          <a:p>
            <a:pPr marL="342900" indent="-342900" defTabSz="457200">
              <a:spcBef>
                <a:spcPct val="20000"/>
              </a:spcBef>
              <a:buFont typeface="Arial"/>
              <a:buChar char="•"/>
            </a:pPr>
            <a:endParaRPr lang="en-US" sz="2400" dirty="0">
              <a:solidFill>
                <a:srgbClr val="000000"/>
              </a:solidFill>
              <a:cs typeface="Arial" panose="020B0604020202020204" pitchFamily="34" charset="0"/>
            </a:endParaRPr>
          </a:p>
          <a:p>
            <a:pPr marL="342900" indent="-342900" defTabSz="457200">
              <a:spcBef>
                <a:spcPct val="20000"/>
              </a:spcBef>
              <a:buFont typeface="Arial"/>
              <a:buChar char="•"/>
            </a:pPr>
            <a:r>
              <a:rPr lang="en-US" sz="2400" dirty="0">
                <a:solidFill>
                  <a:srgbClr val="000000"/>
                </a:solidFill>
                <a:cs typeface="Arial" panose="020B0604020202020204" pitchFamily="34" charset="0"/>
              </a:rPr>
              <a:t>VA will not reimburse for any services that are excluded from the Medical Benefits package or for which the eligible AI/AN Veteran does not meet qualifying criteria. </a:t>
            </a:r>
          </a:p>
          <a:p>
            <a:pPr lvl="1" fontAlgn="base">
              <a:spcBef>
                <a:spcPct val="0"/>
              </a:spcBef>
              <a:spcAft>
                <a:spcPct val="0"/>
              </a:spcAft>
            </a:pPr>
            <a:br>
              <a:rPr lang="en-US" sz="2400" dirty="0">
                <a:solidFill>
                  <a:srgbClr val="000000"/>
                </a:solidFill>
                <a:cs typeface="Arial" panose="020B0604020202020204" pitchFamily="34" charset="0"/>
              </a:rPr>
            </a:br>
            <a:endParaRPr lang="en-US" sz="2400" dirty="0">
              <a:solidFill>
                <a:srgbClr val="000000"/>
              </a:solidFill>
              <a:cs typeface="Arial" panose="020B0604020202020204" pitchFamily="34" charset="0"/>
            </a:endParaRPr>
          </a:p>
          <a:p>
            <a:pPr fontAlgn="base">
              <a:spcBef>
                <a:spcPct val="0"/>
              </a:spcBef>
              <a:spcAft>
                <a:spcPct val="0"/>
              </a:spcAft>
            </a:pPr>
            <a:endParaRPr lang="en-US" sz="2000" dirty="0">
              <a:solidFill>
                <a:srgbClr val="000000"/>
              </a:solidFill>
              <a:cs typeface="Arial" panose="020B0604020202020204" pitchFamily="34" charset="0"/>
            </a:endParaRPr>
          </a:p>
        </p:txBody>
      </p:sp>
      <p:sp>
        <p:nvSpPr>
          <p:cNvPr id="5" name="Title 3">
            <a:extLst>
              <a:ext uri="{FF2B5EF4-FFF2-40B4-BE49-F238E27FC236}">
                <a16:creationId xmlns:a16="http://schemas.microsoft.com/office/drawing/2014/main" id="{19865F04-B3EB-4662-958B-7199A10D02B7}"/>
              </a:ext>
            </a:extLst>
          </p:cNvPr>
          <p:cNvSpPr txBox="1">
            <a:spLocks/>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3200" b="1" kern="1200">
                <a:solidFill>
                  <a:schemeClr val="bg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Direct Care Services</a:t>
            </a:r>
            <a:endParaRPr kumimoji="0" lang="en-US" altLang="en-US" sz="2400" b="1" i="0" u="none" strike="noStrike" kern="1200" cap="none" spc="0" normalizeH="0" baseline="0" noProof="0" dirty="0">
              <a:ln>
                <a:noFill/>
              </a:ln>
              <a:solidFill>
                <a:sysClr val="window" lastClr="FFFFFF"/>
              </a:solidFill>
              <a:effectLst/>
              <a:uLnTx/>
              <a:uFillTx/>
              <a:latin typeface="Calibri"/>
              <a:ea typeface="+mj-ea"/>
              <a:cs typeface="+mj-cs"/>
            </a:endParaRPr>
          </a:p>
        </p:txBody>
      </p:sp>
    </p:spTree>
    <p:extLst>
      <p:ext uri="{BB962C8B-B14F-4D97-AF65-F5344CB8AC3E}">
        <p14:creationId xmlns:p14="http://schemas.microsoft.com/office/powerpoint/2010/main" val="3875181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CBC258-6577-4517-9565-864208983214}"/>
              </a:ext>
            </a:extLst>
          </p:cNvPr>
          <p:cNvSpPr>
            <a:spLocks noGrp="1"/>
          </p:cNvSpPr>
          <p:nvPr>
            <p:ph type="sldNum" sz="quarter" idx="4"/>
          </p:nvPr>
        </p:nvSpPr>
        <p:spPr/>
        <p:txBody>
          <a:bodyPr/>
          <a:lstStyle/>
          <a:p>
            <a:fld id="{9B8B01BA-673E-4211-9E64-C22898E6AF66}" type="slidenum">
              <a:rPr lang="en-US" smtClean="0"/>
              <a:pPr/>
              <a:t>9</a:t>
            </a:fld>
            <a:endParaRPr lang="en-US" dirty="0"/>
          </a:p>
        </p:txBody>
      </p:sp>
      <p:sp>
        <p:nvSpPr>
          <p:cNvPr id="4" name="Rectangle 3">
            <a:extLst>
              <a:ext uri="{FF2B5EF4-FFF2-40B4-BE49-F238E27FC236}">
                <a16:creationId xmlns:a16="http://schemas.microsoft.com/office/drawing/2014/main" id="{66B9A97C-D590-414E-B2C0-50731DE4256C}"/>
              </a:ext>
            </a:extLst>
          </p:cNvPr>
          <p:cNvSpPr/>
          <p:nvPr/>
        </p:nvSpPr>
        <p:spPr>
          <a:xfrm>
            <a:off x="381000" y="762000"/>
            <a:ext cx="8458200" cy="8248412"/>
          </a:xfrm>
          <a:prstGeom prst="rect">
            <a:avLst/>
          </a:prstGeom>
        </p:spPr>
        <p:txBody>
          <a:bodyPr wrap="square">
            <a:spAutoFit/>
          </a:bodyPr>
          <a:lstStyle/>
          <a:p>
            <a:pPr lvl="2" fontAlgn="base">
              <a:spcBef>
                <a:spcPct val="0"/>
              </a:spcBef>
              <a:spcAft>
                <a:spcPct val="0"/>
              </a:spcAft>
            </a:pPr>
            <a:endParaRPr lang="en-US" sz="2400" dirty="0">
              <a:solidFill>
                <a:srgbClr val="000000"/>
              </a:solidFill>
              <a:cs typeface="Arial" panose="020B0604020202020204" pitchFamily="34" charset="0"/>
            </a:endParaRPr>
          </a:p>
          <a:p>
            <a:pPr marL="342900" indent="-342900">
              <a:buFont typeface="Arial"/>
              <a:buChar char="•"/>
            </a:pPr>
            <a:r>
              <a:rPr lang="en-US" sz="2400" dirty="0">
                <a:solidFill>
                  <a:prstClr val="black"/>
                </a:solidFill>
                <a:cs typeface="Arial" panose="020B0604020202020204" pitchFamily="34" charset="0"/>
              </a:rPr>
              <a:t>VA, IHS and THP are responsible for determining eligibility for health care services within their respective programs.</a:t>
            </a:r>
          </a:p>
          <a:p>
            <a:pPr marL="342900" indent="-342900">
              <a:buFont typeface="Arial"/>
              <a:buChar char="•"/>
            </a:pPr>
            <a:endParaRPr lang="en-US" sz="2400" dirty="0">
              <a:solidFill>
                <a:prstClr val="black"/>
              </a:solidFill>
              <a:ea typeface="ＭＳ Ｐゴシック" charset="0"/>
              <a:cs typeface="Arial" panose="020B0604020202020204" pitchFamily="34" charset="0"/>
            </a:endParaRPr>
          </a:p>
          <a:p>
            <a:pPr marL="342900" indent="-342900">
              <a:buFont typeface="Arial"/>
              <a:buChar char="•"/>
            </a:pPr>
            <a:r>
              <a:rPr lang="en-US" sz="2400" dirty="0">
                <a:solidFill>
                  <a:prstClr val="black"/>
                </a:solidFill>
                <a:ea typeface="ＭＳ Ｐゴシック" charset="0"/>
                <a:cs typeface="Arial" panose="020B0604020202020204" pitchFamily="34" charset="0"/>
              </a:rPr>
              <a:t>The eligible Veteran must also meet IHS eligibility requirements and be eligible for services in accordance with 42 C.F.R. Part 136. </a:t>
            </a:r>
          </a:p>
          <a:p>
            <a:pPr marL="342900" indent="-342900">
              <a:buFont typeface="Arial"/>
              <a:buChar char="•"/>
            </a:pPr>
            <a:endParaRPr lang="en-US" sz="2400" dirty="0">
              <a:solidFill>
                <a:prstClr val="black"/>
              </a:solidFill>
              <a:cs typeface="Arial" panose="020B0604020202020204" pitchFamily="34" charset="0"/>
            </a:endParaRPr>
          </a:p>
          <a:p>
            <a:pPr marL="342900" indent="-342900">
              <a:buFont typeface="Arial"/>
              <a:buChar char="•"/>
            </a:pPr>
            <a:r>
              <a:rPr lang="en-US" sz="2400" dirty="0">
                <a:solidFill>
                  <a:prstClr val="black"/>
                </a:solidFill>
                <a:cs typeface="Arial" panose="020B0604020202020204" pitchFamily="34" charset="0"/>
              </a:rPr>
              <a:t>Veterans must be enrolled in the VA system before a claim can be processed and reimbursed.  </a:t>
            </a:r>
            <a:endParaRPr lang="en-US" sz="2400" dirty="0">
              <a:solidFill>
                <a:srgbClr val="000000"/>
              </a:solidFill>
              <a:cs typeface="Arial" panose="020B0604020202020204" pitchFamily="34" charset="0"/>
            </a:endParaRPr>
          </a:p>
          <a:p>
            <a:pPr marL="342900" indent="-342900">
              <a:buFont typeface="Arial"/>
              <a:buChar char="•"/>
            </a:pPr>
            <a:endParaRPr lang="en-US" sz="2400" dirty="0">
              <a:solidFill>
                <a:prstClr val="black"/>
              </a:solidFill>
              <a:cs typeface="Arial" panose="020B0604020202020204" pitchFamily="34" charset="0"/>
            </a:endParaRPr>
          </a:p>
          <a:p>
            <a:pPr fontAlgn="base">
              <a:spcBef>
                <a:spcPct val="0"/>
              </a:spcBef>
              <a:spcAft>
                <a:spcPct val="0"/>
              </a:spcAft>
            </a:pPr>
            <a:endParaRPr lang="en-US" sz="2000" dirty="0">
              <a:solidFill>
                <a:srgbClr val="000000"/>
              </a:solidFill>
              <a:cs typeface="Arial" panose="020B0604020202020204" pitchFamily="34" charset="0"/>
            </a:endParaRPr>
          </a:p>
          <a:p>
            <a:pPr lvl="6"/>
            <a:endParaRPr lang="en-US" sz="2000" dirty="0">
              <a:solidFill>
                <a:srgbClr val="000000"/>
              </a:solidFill>
              <a:cs typeface="Arial" panose="020B0604020202020204" pitchFamily="34" charset="0"/>
            </a:endParaRPr>
          </a:p>
          <a:p>
            <a:pPr lvl="6"/>
            <a:endParaRPr lang="en-US" sz="2000" dirty="0">
              <a:solidFill>
                <a:srgbClr val="000000"/>
              </a:solidFill>
              <a:cs typeface="Arial" panose="020B0604020202020204" pitchFamily="34" charset="0"/>
            </a:endParaRPr>
          </a:p>
          <a:p>
            <a:pPr marL="342900" indent="-342900" fontAlgn="base">
              <a:spcBef>
                <a:spcPct val="0"/>
              </a:spcBef>
              <a:spcAft>
                <a:spcPct val="0"/>
              </a:spcAft>
              <a:buFont typeface="Arial" panose="020B0604020202020204" pitchFamily="34" charset="0"/>
              <a:buChar char="•"/>
            </a:pPr>
            <a:endParaRPr lang="en-US" sz="2000" u="sng" dirty="0">
              <a:solidFill>
                <a:srgbClr val="000000"/>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800100" lvl="1" indent="-342900" fontAlgn="base">
              <a:spcBef>
                <a:spcPct val="0"/>
              </a:spcBef>
              <a:spcAft>
                <a:spcPct val="0"/>
              </a:spcAft>
              <a:buFont typeface="Arial" panose="020B0604020202020204" pitchFamily="34" charset="0"/>
              <a:buChar char="•"/>
            </a:pPr>
            <a:endParaRPr lang="en-US" u="sng" dirty="0">
              <a:solidFill>
                <a:srgbClr val="000000"/>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800100" lvl="1" indent="-342900" fontAlgn="base">
              <a:spcBef>
                <a:spcPct val="0"/>
              </a:spcBef>
              <a:spcAft>
                <a:spcPct val="0"/>
              </a:spcAft>
              <a:buFont typeface="Arial" panose="020B0604020202020204" pitchFamily="34" charset="0"/>
              <a:buChar char="•"/>
            </a:pPr>
            <a:endParaRPr lang="en-US" dirty="0">
              <a:solidFill>
                <a:srgbClr val="000000"/>
              </a:solidFill>
              <a:cs typeface="Arial" panose="020B0604020202020204" pitchFamily="34" charset="0"/>
            </a:endParaRPr>
          </a:p>
          <a:p>
            <a:pPr lvl="1" fontAlgn="base">
              <a:spcBef>
                <a:spcPct val="0"/>
              </a:spcBef>
              <a:spcAft>
                <a:spcPct val="0"/>
              </a:spcAft>
            </a:pPr>
            <a:endParaRPr lang="en-US" dirty="0">
              <a:solidFill>
                <a:srgbClr val="000000"/>
              </a:solidFill>
              <a:cs typeface="Arial" panose="020B0604020202020204" pitchFamily="34" charset="0"/>
            </a:endParaRPr>
          </a:p>
          <a:p>
            <a:pPr marL="800100" lvl="1" indent="-342900" fontAlgn="base">
              <a:spcBef>
                <a:spcPct val="0"/>
              </a:spcBef>
              <a:spcAft>
                <a:spcPct val="0"/>
              </a:spcAft>
              <a:buFont typeface="Arial" panose="020B0604020202020204" pitchFamily="34" charset="0"/>
              <a:buChar char="•"/>
            </a:pPr>
            <a:endParaRPr lang="en-US" sz="2000" dirty="0">
              <a:solidFill>
                <a:srgbClr val="000000"/>
              </a:solidFill>
              <a:cs typeface="Arial" panose="020B0604020202020204" pitchFamily="34" charset="0"/>
            </a:endParaRPr>
          </a:p>
          <a:p>
            <a:pPr lvl="2" fontAlgn="base">
              <a:spcBef>
                <a:spcPct val="0"/>
              </a:spcBef>
              <a:spcAft>
                <a:spcPct val="0"/>
              </a:spcAft>
            </a:pPr>
            <a:r>
              <a:rPr lang="en-US" sz="2000" dirty="0">
                <a:solidFill>
                  <a:srgbClr val="000000"/>
                </a:solidFill>
                <a:cs typeface="Arial" panose="020B0604020202020204" pitchFamily="34" charset="0"/>
              </a:rPr>
              <a:t> </a:t>
            </a:r>
          </a:p>
          <a:p>
            <a:pPr lvl="2" fontAlgn="base">
              <a:spcBef>
                <a:spcPct val="0"/>
              </a:spcBef>
              <a:spcAft>
                <a:spcPct val="0"/>
              </a:spcAft>
            </a:pPr>
            <a:endParaRPr lang="en-US" sz="2000" dirty="0">
              <a:solidFill>
                <a:srgbClr val="000000"/>
              </a:solidFill>
              <a:cs typeface="Arial" panose="020B0604020202020204" pitchFamily="34" charset="0"/>
            </a:endParaRPr>
          </a:p>
          <a:p>
            <a:pPr marL="800100" lvl="1" indent="-342900" fontAlgn="base">
              <a:spcBef>
                <a:spcPct val="0"/>
              </a:spcBef>
              <a:spcAft>
                <a:spcPct val="0"/>
              </a:spcAft>
              <a:buFont typeface="Arial" panose="020B0604020202020204" pitchFamily="34" charset="0"/>
              <a:buChar char="•"/>
            </a:pPr>
            <a:endParaRPr lang="en-US" sz="2000" dirty="0">
              <a:solidFill>
                <a:srgbClr val="000000"/>
              </a:solidFill>
              <a:cs typeface="Arial" panose="020B0604020202020204" pitchFamily="34" charset="0"/>
            </a:endParaRPr>
          </a:p>
          <a:p>
            <a:pPr fontAlgn="base">
              <a:spcBef>
                <a:spcPct val="0"/>
              </a:spcBef>
              <a:spcAft>
                <a:spcPct val="0"/>
              </a:spcAft>
            </a:pPr>
            <a:endParaRPr lang="en-US" sz="1600" dirty="0">
              <a:solidFill>
                <a:srgbClr val="000000"/>
              </a:solidFill>
              <a:cs typeface="Arial" panose="020B0604020202020204" pitchFamily="34" charset="0"/>
            </a:endParaRPr>
          </a:p>
          <a:p>
            <a:pPr marL="1257300" lvl="2" indent="-342900" fontAlgn="base">
              <a:spcBef>
                <a:spcPct val="0"/>
              </a:spcBef>
              <a:spcAft>
                <a:spcPct val="0"/>
              </a:spcAft>
              <a:buFont typeface="Arial" panose="020B0604020202020204" pitchFamily="34" charset="0"/>
              <a:buChar char="•"/>
            </a:pPr>
            <a:endParaRPr lang="en-US" sz="2000" dirty="0">
              <a:solidFill>
                <a:srgbClr val="000000"/>
              </a:solidFill>
              <a:cs typeface="Arial" panose="020B0604020202020204" pitchFamily="34" charset="0"/>
            </a:endParaRPr>
          </a:p>
          <a:p>
            <a:pPr fontAlgn="base">
              <a:spcBef>
                <a:spcPct val="0"/>
              </a:spcBef>
              <a:spcAft>
                <a:spcPct val="0"/>
              </a:spcAft>
            </a:pPr>
            <a:endParaRPr lang="en-US" sz="1600" dirty="0">
              <a:solidFill>
                <a:srgbClr val="000000"/>
              </a:solidFill>
              <a:cs typeface="Arial" panose="020B0604020202020204" pitchFamily="34" charset="0"/>
            </a:endParaRPr>
          </a:p>
        </p:txBody>
      </p:sp>
      <p:sp>
        <p:nvSpPr>
          <p:cNvPr id="5" name="Title 3">
            <a:extLst>
              <a:ext uri="{FF2B5EF4-FFF2-40B4-BE49-F238E27FC236}">
                <a16:creationId xmlns:a16="http://schemas.microsoft.com/office/drawing/2014/main" id="{828459C4-57A0-4902-9F10-1DECABFE82E3}"/>
              </a:ext>
            </a:extLst>
          </p:cNvPr>
          <p:cNvSpPr txBox="1">
            <a:spLocks/>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3200" b="1" kern="1200">
                <a:solidFill>
                  <a:schemeClr val="bg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en-US" sz="2800" b="1" i="0" u="none" strike="noStrike" kern="1200" cap="none" spc="0" normalizeH="0" baseline="0" noProof="0">
                <a:ln>
                  <a:noFill/>
                </a:ln>
                <a:solidFill>
                  <a:sysClr val="window" lastClr="FFFFFF"/>
                </a:solidFill>
                <a:effectLst/>
                <a:uLnTx/>
                <a:uFillTx/>
                <a:latin typeface="Calibri"/>
                <a:ea typeface="+mj-ea"/>
                <a:cs typeface="+mj-cs"/>
              </a:rPr>
              <a:t>Eligibility  and Enrollment </a:t>
            </a:r>
            <a:endParaRPr kumimoji="0" lang="fr-FR" altLang="en-US" sz="2800" b="1" i="0" u="none" strike="noStrike" kern="1200" cap="none" spc="0" normalizeH="0" baseline="0" noProof="0" dirty="0">
              <a:ln>
                <a:noFill/>
              </a:ln>
              <a:solidFill>
                <a:sysClr val="window" lastClr="FFFFFF"/>
              </a:solidFill>
              <a:effectLst/>
              <a:uLnTx/>
              <a:uFillTx/>
              <a:latin typeface="Calibri"/>
              <a:ea typeface="+mj-ea"/>
              <a:cs typeface="+mj-cs"/>
            </a:endParaRPr>
          </a:p>
        </p:txBody>
      </p:sp>
    </p:spTree>
    <p:extLst>
      <p:ext uri="{BB962C8B-B14F-4D97-AF65-F5344CB8AC3E}">
        <p14:creationId xmlns:p14="http://schemas.microsoft.com/office/powerpoint/2010/main" val="46517453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ABDC3B91B91C4989192361F5EDE664" ma:contentTypeVersion="0" ma:contentTypeDescription="Create a new document." ma:contentTypeScope="" ma:versionID="1c3cc5191f53d965d003d39d2586e591">
  <xsd:schema xmlns:xsd="http://www.w3.org/2001/XMLSchema" xmlns:xs="http://www.w3.org/2001/XMLSchema" xmlns:p="http://schemas.microsoft.com/office/2006/metadata/properties" targetNamespace="http://schemas.microsoft.com/office/2006/metadata/properties" ma:root="true" ma:fieldsID="933109b9974763cd198f57aa8467505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87F1B3-A95B-4EB9-8D3F-C1486D04D81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31B1C8E-708D-4F82-BFFD-144F16AF5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F35138E-ABBF-4ACD-9472-EF94390B35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2465</TotalTime>
  <Words>1632</Words>
  <Application>Microsoft Office PowerPoint</Application>
  <PresentationFormat>On-screen Show (4:3)</PresentationFormat>
  <Paragraphs>194</Paragraphs>
  <Slides>15</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Arial</vt:lpstr>
      <vt:lpstr>Calibri</vt:lpstr>
      <vt:lpstr>Calibri </vt:lpstr>
      <vt:lpstr>Calibri (Body)</vt:lpstr>
      <vt:lpstr>Calibri (Heading)</vt:lpstr>
      <vt:lpstr>Calibri Light</vt:lpstr>
      <vt:lpstr>Calibri Light (Headings)</vt:lpstr>
      <vt:lpstr>Courier New</vt:lpstr>
      <vt:lpstr>Georgia</vt:lpstr>
      <vt:lpstr>Myriad Pro</vt:lpstr>
      <vt:lpstr>Wingdings</vt:lpstr>
      <vt:lpstr>Custom Design</vt:lpstr>
      <vt:lpstr>2_Custom Design</vt:lpstr>
      <vt:lpstr>VA Indian Health Service (IHS)/Tribal Health Program (THP) Reimbursement Agreement</vt:lpstr>
      <vt:lpstr> </vt:lpstr>
      <vt:lpstr>PowerPoint Presentation</vt:lpstr>
      <vt:lpstr>PowerPoint Presentation</vt:lpstr>
      <vt:lpstr>IHS/THP Agreements Versus Other MOUs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VHA Office of Community Care - PowerPoint Template Regular</dc:title>
  <dc:subject>Blank template with no content</dc:subject>
  <dc:creator>VHA Office of Community Care</dc:creator>
  <cp:keywords>VHA Office of Community Care 2019 PowerPoint Template</cp:keywords>
  <cp:lastModifiedBy>Hawthorne, Kara</cp:lastModifiedBy>
  <cp:revision>200</cp:revision>
  <dcterms:created xsi:type="dcterms:W3CDTF">2017-11-09T15:45:23Z</dcterms:created>
  <dcterms:modified xsi:type="dcterms:W3CDTF">2020-08-20T19:04:11Z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y fmtid="{D5CDD505-2E9C-101B-9397-08002B2CF9AE}" pid="4" name="Description">
    <vt:lpwstr>Template for VHA OCC employees to use to create presentations.</vt:lpwstr>
  </property>
  <property fmtid="{D5CDD505-2E9C-101B-9397-08002B2CF9AE}" pid="5" name="DateCreated">
    <vt:lpwstr>20190826</vt:lpwstr>
  </property>
  <property fmtid="{D5CDD505-2E9C-101B-9397-08002B2CF9AE}" pid="6" name="DateReviewed">
    <vt:lpwstr>20190827</vt:lpwstr>
  </property>
</Properties>
</file>