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sldIdLst>
    <p:sldId id="256" r:id="rId5"/>
    <p:sldId id="272" r:id="rId6"/>
    <p:sldId id="284" r:id="rId7"/>
    <p:sldId id="283" r:id="rId8"/>
    <p:sldId id="263" r:id="rId9"/>
    <p:sldId id="265" r:id="rId10"/>
    <p:sldId id="288" r:id="rId11"/>
    <p:sldId id="257" r:id="rId12"/>
    <p:sldId id="287" r:id="rId13"/>
    <p:sldId id="266" r:id="rId14"/>
    <p:sldId id="267" r:id="rId15"/>
    <p:sldId id="268" r:id="rId16"/>
    <p:sldId id="269" r:id="rId17"/>
    <p:sldId id="281" r:id="rId18"/>
    <p:sldId id="258" r:id="rId19"/>
    <p:sldId id="259" r:id="rId20"/>
    <p:sldId id="260" r:id="rId21"/>
    <p:sldId id="261" r:id="rId22"/>
    <p:sldId id="276" r:id="rId23"/>
    <p:sldId id="286" r:id="rId24"/>
    <p:sldId id="28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CD8"/>
    <a:srgbClr val="77A9D7"/>
    <a:srgbClr val="B9D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02" autoAdjust="0"/>
  </p:normalViewPr>
  <p:slideViewPr>
    <p:cSldViewPr snapToGrid="0">
      <p:cViewPr varScale="1">
        <p:scale>
          <a:sx n="63" d="100"/>
          <a:sy n="63" d="100"/>
        </p:scale>
        <p:origin x="1404" y="60"/>
      </p:cViewPr>
      <p:guideLst/>
    </p:cSldViewPr>
  </p:slideViewPr>
  <p:outlineViewPr>
    <p:cViewPr>
      <p:scale>
        <a:sx n="33" d="100"/>
        <a:sy n="33" d="100"/>
      </p:scale>
      <p:origin x="0" y="-28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B6797-139C-4BE4-B202-E9E15EE570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82F6BDCA-1204-4CDE-8A97-95041817CE52}">
      <dgm:prSet phldrT="[Text]"/>
      <dgm:spPr>
        <a:solidFill>
          <a:srgbClr val="B3CCAE"/>
        </a:solidFill>
      </dgm:spPr>
      <dgm:t>
        <a:bodyPr/>
        <a:lstStyle/>
        <a:p>
          <a:pPr>
            <a:lnSpc>
              <a:spcPct val="100000"/>
            </a:lnSpc>
          </a:pPr>
          <a:r>
            <a:rPr lang="en-US" dirty="0" smtClean="0">
              <a:solidFill>
                <a:schemeClr val="tx1"/>
              </a:solidFill>
            </a:rPr>
            <a:t>DDA</a:t>
          </a:r>
        </a:p>
        <a:p>
          <a:pPr>
            <a:lnSpc>
              <a:spcPct val="100000"/>
            </a:lnSpc>
          </a:pPr>
          <a:r>
            <a:rPr lang="en-US" dirty="0" smtClean="0">
              <a:solidFill>
                <a:schemeClr val="tx1"/>
              </a:solidFill>
            </a:rPr>
            <a:t>Guiding </a:t>
          </a:r>
          <a:r>
            <a:rPr lang="en-US" dirty="0" smtClean="0">
              <a:solidFill>
                <a:schemeClr val="tx1"/>
              </a:solidFill>
            </a:rPr>
            <a:t>Values</a:t>
          </a:r>
          <a:endParaRPr lang="en-US" dirty="0">
            <a:solidFill>
              <a:schemeClr val="tx1"/>
            </a:solidFill>
          </a:endParaRPr>
        </a:p>
      </dgm:t>
    </dgm:pt>
    <dgm:pt modelId="{40565BD1-00D1-411A-8ABC-1BCCE3522D52}" type="parTrans" cxnId="{63496A83-78AB-44EA-BDB0-2E431E179BEA}">
      <dgm:prSet/>
      <dgm:spPr/>
      <dgm:t>
        <a:bodyPr/>
        <a:lstStyle/>
        <a:p>
          <a:endParaRPr lang="en-US"/>
        </a:p>
      </dgm:t>
    </dgm:pt>
    <dgm:pt modelId="{EE4548B7-B571-4840-AA9D-5A7A092C7A5C}" type="sibTrans" cxnId="{63496A83-78AB-44EA-BDB0-2E431E179BEA}">
      <dgm:prSet/>
      <dgm:spPr/>
      <dgm:t>
        <a:bodyPr/>
        <a:lstStyle/>
        <a:p>
          <a:endParaRPr lang="en-US"/>
        </a:p>
      </dgm:t>
    </dgm:pt>
    <dgm:pt modelId="{CBD2E1E3-D3E6-4139-8409-491F35BB6020}">
      <dgm:prSet phldrT="[Text]"/>
      <dgm:spPr>
        <a:solidFill>
          <a:srgbClr val="5C8727"/>
        </a:solidFill>
      </dgm:spPr>
      <dgm:t>
        <a:bodyPr/>
        <a:lstStyle/>
        <a:p>
          <a:r>
            <a:rPr lang="en-US" dirty="0" smtClean="0"/>
            <a:t>Inclusion</a:t>
          </a:r>
          <a:endParaRPr lang="en-US" dirty="0"/>
        </a:p>
      </dgm:t>
    </dgm:pt>
    <dgm:pt modelId="{344833CC-1C60-48A9-867C-6BB99B2D8E13}" type="parTrans" cxnId="{E7169869-1C7F-4444-9356-6EEDA083F733}">
      <dgm:prSet/>
      <dgm:spPr/>
      <dgm:t>
        <a:bodyPr/>
        <a:lstStyle/>
        <a:p>
          <a:endParaRPr lang="en-US"/>
        </a:p>
      </dgm:t>
    </dgm:pt>
    <dgm:pt modelId="{73BC1979-8721-4E9D-A2B3-B6B45CFCEE95}" type="sibTrans" cxnId="{E7169869-1C7F-4444-9356-6EEDA083F733}">
      <dgm:prSet/>
      <dgm:spPr/>
      <dgm:t>
        <a:bodyPr/>
        <a:lstStyle/>
        <a:p>
          <a:endParaRPr lang="en-US"/>
        </a:p>
      </dgm:t>
    </dgm:pt>
    <dgm:pt modelId="{F3F9D2D2-A038-4315-90A7-F31BA74E5F12}">
      <dgm:prSet phldrT="[Text]"/>
      <dgm:spPr>
        <a:solidFill>
          <a:srgbClr val="5C8727"/>
        </a:solidFill>
      </dgm:spPr>
      <dgm:t>
        <a:bodyPr/>
        <a:lstStyle/>
        <a:p>
          <a:r>
            <a:rPr lang="en-US" dirty="0" smtClean="0"/>
            <a:t>Status and Contribution</a:t>
          </a:r>
          <a:endParaRPr lang="en-US" dirty="0"/>
        </a:p>
      </dgm:t>
    </dgm:pt>
    <dgm:pt modelId="{C3ACA4F8-EBE2-47CF-94C7-BC21CD068B69}" type="parTrans" cxnId="{24E713B1-E1DD-4996-87CD-CE570ACCD0E0}">
      <dgm:prSet/>
      <dgm:spPr/>
      <dgm:t>
        <a:bodyPr/>
        <a:lstStyle/>
        <a:p>
          <a:endParaRPr lang="en-US"/>
        </a:p>
      </dgm:t>
    </dgm:pt>
    <dgm:pt modelId="{2EC74865-11CF-4BF7-AB07-D09185E559F6}" type="sibTrans" cxnId="{24E713B1-E1DD-4996-87CD-CE570ACCD0E0}">
      <dgm:prSet/>
      <dgm:spPr/>
      <dgm:t>
        <a:bodyPr/>
        <a:lstStyle/>
        <a:p>
          <a:endParaRPr lang="en-US"/>
        </a:p>
      </dgm:t>
    </dgm:pt>
    <dgm:pt modelId="{900A78C0-69DF-4210-BA11-0F78AD0EF8B1}">
      <dgm:prSet phldrT="[Text]"/>
      <dgm:spPr>
        <a:solidFill>
          <a:srgbClr val="5C8727"/>
        </a:solidFill>
      </dgm:spPr>
      <dgm:t>
        <a:bodyPr/>
        <a:lstStyle/>
        <a:p>
          <a:r>
            <a:rPr lang="en-US" dirty="0" smtClean="0"/>
            <a:t>Relationships</a:t>
          </a:r>
          <a:endParaRPr lang="en-US" dirty="0"/>
        </a:p>
      </dgm:t>
    </dgm:pt>
    <dgm:pt modelId="{D8012402-B054-4750-8082-5E0617C4A83C}" type="parTrans" cxnId="{020F81DB-E303-4799-8EE7-7721077E8A6C}">
      <dgm:prSet/>
      <dgm:spPr/>
      <dgm:t>
        <a:bodyPr/>
        <a:lstStyle/>
        <a:p>
          <a:endParaRPr lang="en-US"/>
        </a:p>
      </dgm:t>
    </dgm:pt>
    <dgm:pt modelId="{C38B4995-5F69-4459-8053-57DBACDE444C}" type="sibTrans" cxnId="{020F81DB-E303-4799-8EE7-7721077E8A6C}">
      <dgm:prSet/>
      <dgm:spPr/>
      <dgm:t>
        <a:bodyPr/>
        <a:lstStyle/>
        <a:p>
          <a:endParaRPr lang="en-US"/>
        </a:p>
      </dgm:t>
    </dgm:pt>
    <dgm:pt modelId="{7131944C-39FB-46DC-9AD1-489D7755D679}">
      <dgm:prSet phldrT="[Text]"/>
      <dgm:spPr>
        <a:solidFill>
          <a:srgbClr val="5C8727"/>
        </a:solidFill>
      </dgm:spPr>
      <dgm:t>
        <a:bodyPr/>
        <a:lstStyle/>
        <a:p>
          <a:r>
            <a:rPr lang="en-US" dirty="0" smtClean="0"/>
            <a:t>Power and Choice</a:t>
          </a:r>
          <a:endParaRPr lang="en-US" dirty="0"/>
        </a:p>
      </dgm:t>
    </dgm:pt>
    <dgm:pt modelId="{64618FA6-0C14-477B-9B99-1DECB90BCEE4}" type="parTrans" cxnId="{2C8BE35E-E29A-4BC9-A2BA-9BEE256D7C4D}">
      <dgm:prSet/>
      <dgm:spPr/>
      <dgm:t>
        <a:bodyPr/>
        <a:lstStyle/>
        <a:p>
          <a:endParaRPr lang="en-US"/>
        </a:p>
      </dgm:t>
    </dgm:pt>
    <dgm:pt modelId="{F7161DCC-F997-4FF8-93DE-DA05898BB34A}" type="sibTrans" cxnId="{2C8BE35E-E29A-4BC9-A2BA-9BEE256D7C4D}">
      <dgm:prSet/>
      <dgm:spPr/>
      <dgm:t>
        <a:bodyPr/>
        <a:lstStyle/>
        <a:p>
          <a:endParaRPr lang="en-US"/>
        </a:p>
      </dgm:t>
    </dgm:pt>
    <dgm:pt modelId="{A041BDAB-0F7D-409A-AA00-ADC381D543E3}">
      <dgm:prSet phldrT="[Text]"/>
      <dgm:spPr>
        <a:solidFill>
          <a:srgbClr val="5C8727"/>
        </a:solidFill>
      </dgm:spPr>
      <dgm:t>
        <a:bodyPr/>
        <a:lstStyle/>
        <a:p>
          <a:r>
            <a:rPr lang="en-US" dirty="0" smtClean="0"/>
            <a:t>Health and Safety</a:t>
          </a:r>
          <a:endParaRPr lang="en-US" dirty="0"/>
        </a:p>
      </dgm:t>
    </dgm:pt>
    <dgm:pt modelId="{6D25C336-73BB-493C-96D9-C2BA55CF06DD}" type="parTrans" cxnId="{943F9ADA-B871-47AC-90E5-F04B738CA4BF}">
      <dgm:prSet/>
      <dgm:spPr/>
      <dgm:t>
        <a:bodyPr/>
        <a:lstStyle/>
        <a:p>
          <a:endParaRPr lang="en-US"/>
        </a:p>
      </dgm:t>
    </dgm:pt>
    <dgm:pt modelId="{F95ACA1F-DDFF-43A3-A41D-6776D6B10ACF}" type="sibTrans" cxnId="{943F9ADA-B871-47AC-90E5-F04B738CA4BF}">
      <dgm:prSet/>
      <dgm:spPr/>
      <dgm:t>
        <a:bodyPr/>
        <a:lstStyle/>
        <a:p>
          <a:endParaRPr lang="en-US"/>
        </a:p>
      </dgm:t>
    </dgm:pt>
    <dgm:pt modelId="{49682626-D2F9-4C42-BF50-F0E2924F4960}">
      <dgm:prSet phldrT="[Text]" custT="1"/>
      <dgm:spPr>
        <a:solidFill>
          <a:srgbClr val="5C8727"/>
        </a:solidFill>
      </dgm:spPr>
      <dgm:t>
        <a:bodyPr/>
        <a:lstStyle/>
        <a:p>
          <a:r>
            <a:rPr lang="en-US" sz="1400" dirty="0" smtClean="0"/>
            <a:t>Competence</a:t>
          </a:r>
          <a:endParaRPr lang="en-US" sz="1400" dirty="0"/>
        </a:p>
      </dgm:t>
    </dgm:pt>
    <dgm:pt modelId="{178A213D-81AC-4502-9E4A-CD6630683340}" type="parTrans" cxnId="{81A3AA0D-A725-4A72-85EE-335E7573C945}">
      <dgm:prSet/>
      <dgm:spPr/>
      <dgm:t>
        <a:bodyPr/>
        <a:lstStyle/>
        <a:p>
          <a:endParaRPr lang="en-US"/>
        </a:p>
      </dgm:t>
    </dgm:pt>
    <dgm:pt modelId="{85267DC6-08E8-4969-80D8-A47BF7072ACE}" type="sibTrans" cxnId="{81A3AA0D-A725-4A72-85EE-335E7573C945}">
      <dgm:prSet/>
      <dgm:spPr/>
      <dgm:t>
        <a:bodyPr/>
        <a:lstStyle/>
        <a:p>
          <a:endParaRPr lang="en-US"/>
        </a:p>
      </dgm:t>
    </dgm:pt>
    <dgm:pt modelId="{5992BF14-9134-4310-A68A-63B2044B3C6C}" type="pres">
      <dgm:prSet presAssocID="{0F5B6797-139C-4BE4-B202-E9E15EE570BF}" presName="Name0" presStyleCnt="0">
        <dgm:presLayoutVars>
          <dgm:chMax val="1"/>
          <dgm:dir/>
          <dgm:animLvl val="ctr"/>
          <dgm:resizeHandles val="exact"/>
        </dgm:presLayoutVars>
      </dgm:prSet>
      <dgm:spPr/>
      <dgm:t>
        <a:bodyPr/>
        <a:lstStyle/>
        <a:p>
          <a:endParaRPr lang="en-US"/>
        </a:p>
      </dgm:t>
    </dgm:pt>
    <dgm:pt modelId="{F4C1E3D8-B88A-4602-A3CC-25661A284263}" type="pres">
      <dgm:prSet presAssocID="{82F6BDCA-1204-4CDE-8A97-95041817CE52}" presName="centerShape" presStyleLbl="node0" presStyleIdx="0" presStyleCnt="1" custScaleX="136323" custScaleY="134653"/>
      <dgm:spPr/>
      <dgm:t>
        <a:bodyPr/>
        <a:lstStyle/>
        <a:p>
          <a:endParaRPr lang="en-US"/>
        </a:p>
      </dgm:t>
    </dgm:pt>
    <dgm:pt modelId="{78CEEA08-3EA0-41D8-AA5D-110A82607616}" type="pres">
      <dgm:prSet presAssocID="{CBD2E1E3-D3E6-4139-8409-491F35BB6020}" presName="node" presStyleLbl="node1" presStyleIdx="0" presStyleCnt="6">
        <dgm:presLayoutVars>
          <dgm:bulletEnabled val="1"/>
        </dgm:presLayoutVars>
      </dgm:prSet>
      <dgm:spPr/>
      <dgm:t>
        <a:bodyPr/>
        <a:lstStyle/>
        <a:p>
          <a:endParaRPr lang="en-US"/>
        </a:p>
      </dgm:t>
    </dgm:pt>
    <dgm:pt modelId="{F704ACA6-BFBF-4483-97D3-BBF7C42B7887}" type="pres">
      <dgm:prSet presAssocID="{CBD2E1E3-D3E6-4139-8409-491F35BB6020}" presName="dummy" presStyleCnt="0"/>
      <dgm:spPr/>
    </dgm:pt>
    <dgm:pt modelId="{73F9421F-E790-4C1B-9F34-709972BE48C4}" type="pres">
      <dgm:prSet presAssocID="{73BC1979-8721-4E9D-A2B3-B6B45CFCEE95}" presName="sibTrans" presStyleLbl="sibTrans2D1" presStyleIdx="0" presStyleCnt="6"/>
      <dgm:spPr/>
      <dgm:t>
        <a:bodyPr/>
        <a:lstStyle/>
        <a:p>
          <a:endParaRPr lang="en-US"/>
        </a:p>
      </dgm:t>
    </dgm:pt>
    <dgm:pt modelId="{0613CF5B-D48A-44DD-B34C-EB593036B3E9}" type="pres">
      <dgm:prSet presAssocID="{F3F9D2D2-A038-4315-90A7-F31BA74E5F12}" presName="node" presStyleLbl="node1" presStyleIdx="1" presStyleCnt="6">
        <dgm:presLayoutVars>
          <dgm:bulletEnabled val="1"/>
        </dgm:presLayoutVars>
      </dgm:prSet>
      <dgm:spPr/>
      <dgm:t>
        <a:bodyPr/>
        <a:lstStyle/>
        <a:p>
          <a:endParaRPr lang="en-US"/>
        </a:p>
      </dgm:t>
    </dgm:pt>
    <dgm:pt modelId="{FEA8CB89-9880-4F68-8B31-3C5677C36719}" type="pres">
      <dgm:prSet presAssocID="{F3F9D2D2-A038-4315-90A7-F31BA74E5F12}" presName="dummy" presStyleCnt="0"/>
      <dgm:spPr/>
    </dgm:pt>
    <dgm:pt modelId="{28D8F8D5-D617-4534-99A9-796548871493}" type="pres">
      <dgm:prSet presAssocID="{2EC74865-11CF-4BF7-AB07-D09185E559F6}" presName="sibTrans" presStyleLbl="sibTrans2D1" presStyleIdx="1" presStyleCnt="6"/>
      <dgm:spPr/>
      <dgm:t>
        <a:bodyPr/>
        <a:lstStyle/>
        <a:p>
          <a:endParaRPr lang="en-US"/>
        </a:p>
      </dgm:t>
    </dgm:pt>
    <dgm:pt modelId="{C84CD4C7-4DB2-46C8-93F2-348C509DC3FC}" type="pres">
      <dgm:prSet presAssocID="{900A78C0-69DF-4210-BA11-0F78AD0EF8B1}" presName="node" presStyleLbl="node1" presStyleIdx="2" presStyleCnt="6">
        <dgm:presLayoutVars>
          <dgm:bulletEnabled val="1"/>
        </dgm:presLayoutVars>
      </dgm:prSet>
      <dgm:spPr/>
      <dgm:t>
        <a:bodyPr/>
        <a:lstStyle/>
        <a:p>
          <a:endParaRPr lang="en-US"/>
        </a:p>
      </dgm:t>
    </dgm:pt>
    <dgm:pt modelId="{ECEB50A4-B343-43E2-B1CC-6407638A91C1}" type="pres">
      <dgm:prSet presAssocID="{900A78C0-69DF-4210-BA11-0F78AD0EF8B1}" presName="dummy" presStyleCnt="0"/>
      <dgm:spPr/>
    </dgm:pt>
    <dgm:pt modelId="{251A3A8A-6772-4B9D-9610-332504C5B05D}" type="pres">
      <dgm:prSet presAssocID="{C38B4995-5F69-4459-8053-57DBACDE444C}" presName="sibTrans" presStyleLbl="sibTrans2D1" presStyleIdx="2" presStyleCnt="6"/>
      <dgm:spPr/>
      <dgm:t>
        <a:bodyPr/>
        <a:lstStyle/>
        <a:p>
          <a:endParaRPr lang="en-US"/>
        </a:p>
      </dgm:t>
    </dgm:pt>
    <dgm:pt modelId="{F3C396DE-51F7-498F-81C5-59B4A08AF38E}" type="pres">
      <dgm:prSet presAssocID="{7131944C-39FB-46DC-9AD1-489D7755D679}" presName="node" presStyleLbl="node1" presStyleIdx="3" presStyleCnt="6">
        <dgm:presLayoutVars>
          <dgm:bulletEnabled val="1"/>
        </dgm:presLayoutVars>
      </dgm:prSet>
      <dgm:spPr/>
      <dgm:t>
        <a:bodyPr/>
        <a:lstStyle/>
        <a:p>
          <a:endParaRPr lang="en-US"/>
        </a:p>
      </dgm:t>
    </dgm:pt>
    <dgm:pt modelId="{3BC968F0-D051-4C61-845B-2931F0E5AAD4}" type="pres">
      <dgm:prSet presAssocID="{7131944C-39FB-46DC-9AD1-489D7755D679}" presName="dummy" presStyleCnt="0"/>
      <dgm:spPr/>
    </dgm:pt>
    <dgm:pt modelId="{AB89B3A7-2978-4BB0-86FC-00280A8D96C4}" type="pres">
      <dgm:prSet presAssocID="{F7161DCC-F997-4FF8-93DE-DA05898BB34A}" presName="sibTrans" presStyleLbl="sibTrans2D1" presStyleIdx="3" presStyleCnt="6"/>
      <dgm:spPr/>
      <dgm:t>
        <a:bodyPr/>
        <a:lstStyle/>
        <a:p>
          <a:endParaRPr lang="en-US"/>
        </a:p>
      </dgm:t>
    </dgm:pt>
    <dgm:pt modelId="{9209FCA7-FC9B-4C82-B63A-824CC134B86E}" type="pres">
      <dgm:prSet presAssocID="{A041BDAB-0F7D-409A-AA00-ADC381D543E3}" presName="node" presStyleLbl="node1" presStyleIdx="4" presStyleCnt="6">
        <dgm:presLayoutVars>
          <dgm:bulletEnabled val="1"/>
        </dgm:presLayoutVars>
      </dgm:prSet>
      <dgm:spPr/>
      <dgm:t>
        <a:bodyPr/>
        <a:lstStyle/>
        <a:p>
          <a:endParaRPr lang="en-US"/>
        </a:p>
      </dgm:t>
    </dgm:pt>
    <dgm:pt modelId="{4CC9F321-C9F9-47F5-95A0-BE139830FCCB}" type="pres">
      <dgm:prSet presAssocID="{A041BDAB-0F7D-409A-AA00-ADC381D543E3}" presName="dummy" presStyleCnt="0"/>
      <dgm:spPr/>
    </dgm:pt>
    <dgm:pt modelId="{E275DC4D-F35E-4D7B-A2FD-4554C6EBE1FD}" type="pres">
      <dgm:prSet presAssocID="{F95ACA1F-DDFF-43A3-A41D-6776D6B10ACF}" presName="sibTrans" presStyleLbl="sibTrans2D1" presStyleIdx="4" presStyleCnt="6"/>
      <dgm:spPr/>
      <dgm:t>
        <a:bodyPr/>
        <a:lstStyle/>
        <a:p>
          <a:endParaRPr lang="en-US"/>
        </a:p>
      </dgm:t>
    </dgm:pt>
    <dgm:pt modelId="{D917ECA4-D40A-4D73-B37D-2D4191C62C21}" type="pres">
      <dgm:prSet presAssocID="{49682626-D2F9-4C42-BF50-F0E2924F4960}" presName="node" presStyleLbl="node1" presStyleIdx="5" presStyleCnt="6">
        <dgm:presLayoutVars>
          <dgm:bulletEnabled val="1"/>
        </dgm:presLayoutVars>
      </dgm:prSet>
      <dgm:spPr/>
      <dgm:t>
        <a:bodyPr/>
        <a:lstStyle/>
        <a:p>
          <a:endParaRPr lang="en-US"/>
        </a:p>
      </dgm:t>
    </dgm:pt>
    <dgm:pt modelId="{BF7852BB-04EE-4C02-86E5-E85C4CA3BD67}" type="pres">
      <dgm:prSet presAssocID="{49682626-D2F9-4C42-BF50-F0E2924F4960}" presName="dummy" presStyleCnt="0"/>
      <dgm:spPr/>
    </dgm:pt>
    <dgm:pt modelId="{1660E611-9B2E-4F50-B14A-F3BA06662D35}" type="pres">
      <dgm:prSet presAssocID="{85267DC6-08E8-4969-80D8-A47BF7072ACE}" presName="sibTrans" presStyleLbl="sibTrans2D1" presStyleIdx="5" presStyleCnt="6"/>
      <dgm:spPr/>
      <dgm:t>
        <a:bodyPr/>
        <a:lstStyle/>
        <a:p>
          <a:endParaRPr lang="en-US"/>
        </a:p>
      </dgm:t>
    </dgm:pt>
  </dgm:ptLst>
  <dgm:cxnLst>
    <dgm:cxn modelId="{24E713B1-E1DD-4996-87CD-CE570ACCD0E0}" srcId="{82F6BDCA-1204-4CDE-8A97-95041817CE52}" destId="{F3F9D2D2-A038-4315-90A7-F31BA74E5F12}" srcOrd="1" destOrd="0" parTransId="{C3ACA4F8-EBE2-47CF-94C7-BC21CD068B69}" sibTransId="{2EC74865-11CF-4BF7-AB07-D09185E559F6}"/>
    <dgm:cxn modelId="{50952E37-8A83-4957-B9EA-161D7A98751C}" type="presOf" srcId="{2EC74865-11CF-4BF7-AB07-D09185E559F6}" destId="{28D8F8D5-D617-4534-99A9-796548871493}" srcOrd="0" destOrd="0" presId="urn:microsoft.com/office/officeart/2005/8/layout/radial6"/>
    <dgm:cxn modelId="{020F81DB-E303-4799-8EE7-7721077E8A6C}" srcId="{82F6BDCA-1204-4CDE-8A97-95041817CE52}" destId="{900A78C0-69DF-4210-BA11-0F78AD0EF8B1}" srcOrd="2" destOrd="0" parTransId="{D8012402-B054-4750-8082-5E0617C4A83C}" sibTransId="{C38B4995-5F69-4459-8053-57DBACDE444C}"/>
    <dgm:cxn modelId="{B38ABFC2-8C44-49C1-AD76-BD2EC21A1616}" type="presOf" srcId="{900A78C0-69DF-4210-BA11-0F78AD0EF8B1}" destId="{C84CD4C7-4DB2-46C8-93F2-348C509DC3FC}" srcOrd="0" destOrd="0" presId="urn:microsoft.com/office/officeart/2005/8/layout/radial6"/>
    <dgm:cxn modelId="{943F9ADA-B871-47AC-90E5-F04B738CA4BF}" srcId="{82F6BDCA-1204-4CDE-8A97-95041817CE52}" destId="{A041BDAB-0F7D-409A-AA00-ADC381D543E3}" srcOrd="4" destOrd="0" parTransId="{6D25C336-73BB-493C-96D9-C2BA55CF06DD}" sibTransId="{F95ACA1F-DDFF-43A3-A41D-6776D6B10ACF}"/>
    <dgm:cxn modelId="{ACE0C341-0028-4AD4-9D33-B99786E9853E}" type="presOf" srcId="{85267DC6-08E8-4969-80D8-A47BF7072ACE}" destId="{1660E611-9B2E-4F50-B14A-F3BA06662D35}" srcOrd="0" destOrd="0" presId="urn:microsoft.com/office/officeart/2005/8/layout/radial6"/>
    <dgm:cxn modelId="{C4A73372-6A1E-4DAF-BA90-F65D23F3573F}" type="presOf" srcId="{73BC1979-8721-4E9D-A2B3-B6B45CFCEE95}" destId="{73F9421F-E790-4C1B-9F34-709972BE48C4}" srcOrd="0" destOrd="0" presId="urn:microsoft.com/office/officeart/2005/8/layout/radial6"/>
    <dgm:cxn modelId="{2C8BE35E-E29A-4BC9-A2BA-9BEE256D7C4D}" srcId="{82F6BDCA-1204-4CDE-8A97-95041817CE52}" destId="{7131944C-39FB-46DC-9AD1-489D7755D679}" srcOrd="3" destOrd="0" parTransId="{64618FA6-0C14-477B-9B99-1DECB90BCEE4}" sibTransId="{F7161DCC-F997-4FF8-93DE-DA05898BB34A}"/>
    <dgm:cxn modelId="{81277F49-2246-4212-80BE-48F3D06C0DA6}" type="presOf" srcId="{CBD2E1E3-D3E6-4139-8409-491F35BB6020}" destId="{78CEEA08-3EA0-41D8-AA5D-110A82607616}" srcOrd="0" destOrd="0" presId="urn:microsoft.com/office/officeart/2005/8/layout/radial6"/>
    <dgm:cxn modelId="{E7169869-1C7F-4444-9356-6EEDA083F733}" srcId="{82F6BDCA-1204-4CDE-8A97-95041817CE52}" destId="{CBD2E1E3-D3E6-4139-8409-491F35BB6020}" srcOrd="0" destOrd="0" parTransId="{344833CC-1C60-48A9-867C-6BB99B2D8E13}" sibTransId="{73BC1979-8721-4E9D-A2B3-B6B45CFCEE95}"/>
    <dgm:cxn modelId="{63496A83-78AB-44EA-BDB0-2E431E179BEA}" srcId="{0F5B6797-139C-4BE4-B202-E9E15EE570BF}" destId="{82F6BDCA-1204-4CDE-8A97-95041817CE52}" srcOrd="0" destOrd="0" parTransId="{40565BD1-00D1-411A-8ABC-1BCCE3522D52}" sibTransId="{EE4548B7-B571-4840-AA9D-5A7A092C7A5C}"/>
    <dgm:cxn modelId="{81A3AA0D-A725-4A72-85EE-335E7573C945}" srcId="{82F6BDCA-1204-4CDE-8A97-95041817CE52}" destId="{49682626-D2F9-4C42-BF50-F0E2924F4960}" srcOrd="5" destOrd="0" parTransId="{178A213D-81AC-4502-9E4A-CD6630683340}" sibTransId="{85267DC6-08E8-4969-80D8-A47BF7072ACE}"/>
    <dgm:cxn modelId="{249118D3-4743-48AE-97F2-ECBB3514A0E0}" type="presOf" srcId="{A041BDAB-0F7D-409A-AA00-ADC381D543E3}" destId="{9209FCA7-FC9B-4C82-B63A-824CC134B86E}" srcOrd="0" destOrd="0" presId="urn:microsoft.com/office/officeart/2005/8/layout/radial6"/>
    <dgm:cxn modelId="{B48AF61E-8A7B-4B38-A092-C66BC8C78C5E}" type="presOf" srcId="{0F5B6797-139C-4BE4-B202-E9E15EE570BF}" destId="{5992BF14-9134-4310-A68A-63B2044B3C6C}" srcOrd="0" destOrd="0" presId="urn:microsoft.com/office/officeart/2005/8/layout/radial6"/>
    <dgm:cxn modelId="{5EF5A935-43DC-41E3-BDDB-B98086C78340}" type="presOf" srcId="{F95ACA1F-DDFF-43A3-A41D-6776D6B10ACF}" destId="{E275DC4D-F35E-4D7B-A2FD-4554C6EBE1FD}" srcOrd="0" destOrd="0" presId="urn:microsoft.com/office/officeart/2005/8/layout/radial6"/>
    <dgm:cxn modelId="{15CD5D28-9276-41FA-BEE9-900E915B1030}" type="presOf" srcId="{7131944C-39FB-46DC-9AD1-489D7755D679}" destId="{F3C396DE-51F7-498F-81C5-59B4A08AF38E}" srcOrd="0" destOrd="0" presId="urn:microsoft.com/office/officeart/2005/8/layout/radial6"/>
    <dgm:cxn modelId="{01ECA49F-A399-42A1-AEF4-3BA364018F35}" type="presOf" srcId="{82F6BDCA-1204-4CDE-8A97-95041817CE52}" destId="{F4C1E3D8-B88A-4602-A3CC-25661A284263}" srcOrd="0" destOrd="0" presId="urn:microsoft.com/office/officeart/2005/8/layout/radial6"/>
    <dgm:cxn modelId="{B2BA1FB1-CE31-499A-89B9-BE02BA0404DE}" type="presOf" srcId="{C38B4995-5F69-4459-8053-57DBACDE444C}" destId="{251A3A8A-6772-4B9D-9610-332504C5B05D}" srcOrd="0" destOrd="0" presId="urn:microsoft.com/office/officeart/2005/8/layout/radial6"/>
    <dgm:cxn modelId="{96B10F2B-126D-4EFF-A13B-7259879622B5}" type="presOf" srcId="{F3F9D2D2-A038-4315-90A7-F31BA74E5F12}" destId="{0613CF5B-D48A-44DD-B34C-EB593036B3E9}" srcOrd="0" destOrd="0" presId="urn:microsoft.com/office/officeart/2005/8/layout/radial6"/>
    <dgm:cxn modelId="{CE10B3DB-FED6-4B8F-964F-461B83E3399D}" type="presOf" srcId="{49682626-D2F9-4C42-BF50-F0E2924F4960}" destId="{D917ECA4-D40A-4D73-B37D-2D4191C62C21}" srcOrd="0" destOrd="0" presId="urn:microsoft.com/office/officeart/2005/8/layout/radial6"/>
    <dgm:cxn modelId="{8F0BD947-3ADA-4467-9358-E4450BADA6C5}" type="presOf" srcId="{F7161DCC-F997-4FF8-93DE-DA05898BB34A}" destId="{AB89B3A7-2978-4BB0-86FC-00280A8D96C4}" srcOrd="0" destOrd="0" presId="urn:microsoft.com/office/officeart/2005/8/layout/radial6"/>
    <dgm:cxn modelId="{C2B3DF35-71BE-4B63-8ADA-189243D59D97}" type="presParOf" srcId="{5992BF14-9134-4310-A68A-63B2044B3C6C}" destId="{F4C1E3D8-B88A-4602-A3CC-25661A284263}" srcOrd="0" destOrd="0" presId="urn:microsoft.com/office/officeart/2005/8/layout/radial6"/>
    <dgm:cxn modelId="{4DF2DA82-0BEE-4521-80D5-8C060503D5B2}" type="presParOf" srcId="{5992BF14-9134-4310-A68A-63B2044B3C6C}" destId="{78CEEA08-3EA0-41D8-AA5D-110A82607616}" srcOrd="1" destOrd="0" presId="urn:microsoft.com/office/officeart/2005/8/layout/radial6"/>
    <dgm:cxn modelId="{21FF4D64-FA0F-4E10-8A99-EE5910D0090B}" type="presParOf" srcId="{5992BF14-9134-4310-A68A-63B2044B3C6C}" destId="{F704ACA6-BFBF-4483-97D3-BBF7C42B7887}" srcOrd="2" destOrd="0" presId="urn:microsoft.com/office/officeart/2005/8/layout/radial6"/>
    <dgm:cxn modelId="{5764DBD4-0927-431E-B3F0-CC9049357D07}" type="presParOf" srcId="{5992BF14-9134-4310-A68A-63B2044B3C6C}" destId="{73F9421F-E790-4C1B-9F34-709972BE48C4}" srcOrd="3" destOrd="0" presId="urn:microsoft.com/office/officeart/2005/8/layout/radial6"/>
    <dgm:cxn modelId="{802AA182-5693-4B3E-B1C5-1D7C825BD785}" type="presParOf" srcId="{5992BF14-9134-4310-A68A-63B2044B3C6C}" destId="{0613CF5B-D48A-44DD-B34C-EB593036B3E9}" srcOrd="4" destOrd="0" presId="urn:microsoft.com/office/officeart/2005/8/layout/radial6"/>
    <dgm:cxn modelId="{7C164EF0-7525-41C7-ADFB-1956CE9F7C30}" type="presParOf" srcId="{5992BF14-9134-4310-A68A-63B2044B3C6C}" destId="{FEA8CB89-9880-4F68-8B31-3C5677C36719}" srcOrd="5" destOrd="0" presId="urn:microsoft.com/office/officeart/2005/8/layout/radial6"/>
    <dgm:cxn modelId="{A886E96F-7AAA-4DD4-BA6F-463520EA93F3}" type="presParOf" srcId="{5992BF14-9134-4310-A68A-63B2044B3C6C}" destId="{28D8F8D5-D617-4534-99A9-796548871493}" srcOrd="6" destOrd="0" presId="urn:microsoft.com/office/officeart/2005/8/layout/radial6"/>
    <dgm:cxn modelId="{FB9BAC00-1C41-40B1-B107-0D0078CDA0FB}" type="presParOf" srcId="{5992BF14-9134-4310-A68A-63B2044B3C6C}" destId="{C84CD4C7-4DB2-46C8-93F2-348C509DC3FC}" srcOrd="7" destOrd="0" presId="urn:microsoft.com/office/officeart/2005/8/layout/radial6"/>
    <dgm:cxn modelId="{948334C3-D753-44A0-8B83-C3CAB99DB13C}" type="presParOf" srcId="{5992BF14-9134-4310-A68A-63B2044B3C6C}" destId="{ECEB50A4-B343-43E2-B1CC-6407638A91C1}" srcOrd="8" destOrd="0" presId="urn:microsoft.com/office/officeart/2005/8/layout/radial6"/>
    <dgm:cxn modelId="{CD9A1542-FBCA-4172-A1FD-000133579915}" type="presParOf" srcId="{5992BF14-9134-4310-A68A-63B2044B3C6C}" destId="{251A3A8A-6772-4B9D-9610-332504C5B05D}" srcOrd="9" destOrd="0" presId="urn:microsoft.com/office/officeart/2005/8/layout/radial6"/>
    <dgm:cxn modelId="{1B6A645E-29CB-4225-988B-7335817D35F0}" type="presParOf" srcId="{5992BF14-9134-4310-A68A-63B2044B3C6C}" destId="{F3C396DE-51F7-498F-81C5-59B4A08AF38E}" srcOrd="10" destOrd="0" presId="urn:microsoft.com/office/officeart/2005/8/layout/radial6"/>
    <dgm:cxn modelId="{D50AF19A-F57F-4BB1-94A7-8F507F40917D}" type="presParOf" srcId="{5992BF14-9134-4310-A68A-63B2044B3C6C}" destId="{3BC968F0-D051-4C61-845B-2931F0E5AAD4}" srcOrd="11" destOrd="0" presId="urn:microsoft.com/office/officeart/2005/8/layout/radial6"/>
    <dgm:cxn modelId="{EC9C44A7-D8AC-4BC4-855A-A596339F3785}" type="presParOf" srcId="{5992BF14-9134-4310-A68A-63B2044B3C6C}" destId="{AB89B3A7-2978-4BB0-86FC-00280A8D96C4}" srcOrd="12" destOrd="0" presId="urn:microsoft.com/office/officeart/2005/8/layout/radial6"/>
    <dgm:cxn modelId="{CF62CE78-695C-4D8B-BDAD-F6AFC87023F6}" type="presParOf" srcId="{5992BF14-9134-4310-A68A-63B2044B3C6C}" destId="{9209FCA7-FC9B-4C82-B63A-824CC134B86E}" srcOrd="13" destOrd="0" presId="urn:microsoft.com/office/officeart/2005/8/layout/radial6"/>
    <dgm:cxn modelId="{2C3F098C-2AA3-458F-AC68-B6918871F305}" type="presParOf" srcId="{5992BF14-9134-4310-A68A-63B2044B3C6C}" destId="{4CC9F321-C9F9-47F5-95A0-BE139830FCCB}" srcOrd="14" destOrd="0" presId="urn:microsoft.com/office/officeart/2005/8/layout/radial6"/>
    <dgm:cxn modelId="{3D01F274-ABC2-42CB-A54E-546277D0E178}" type="presParOf" srcId="{5992BF14-9134-4310-A68A-63B2044B3C6C}" destId="{E275DC4D-F35E-4D7B-A2FD-4554C6EBE1FD}" srcOrd="15" destOrd="0" presId="urn:microsoft.com/office/officeart/2005/8/layout/radial6"/>
    <dgm:cxn modelId="{6AFA42B1-7974-414C-8DF3-E38EA1CBCDE4}" type="presParOf" srcId="{5992BF14-9134-4310-A68A-63B2044B3C6C}" destId="{D917ECA4-D40A-4D73-B37D-2D4191C62C21}" srcOrd="16" destOrd="0" presId="urn:microsoft.com/office/officeart/2005/8/layout/radial6"/>
    <dgm:cxn modelId="{24B3750D-FC05-4068-A862-95D5F8EECF05}" type="presParOf" srcId="{5992BF14-9134-4310-A68A-63B2044B3C6C}" destId="{BF7852BB-04EE-4C02-86E5-E85C4CA3BD67}" srcOrd="17" destOrd="0" presId="urn:microsoft.com/office/officeart/2005/8/layout/radial6"/>
    <dgm:cxn modelId="{081EA0BE-5FEA-4D0F-BE1A-D015E51E23DE}" type="presParOf" srcId="{5992BF14-9134-4310-A68A-63B2044B3C6C}" destId="{1660E611-9B2E-4F50-B14A-F3BA06662D35}"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0E611-9B2E-4F50-B14A-F3BA06662D35}">
      <dsp:nvSpPr>
        <dsp:cNvPr id="0" name=""/>
        <dsp:cNvSpPr/>
      </dsp:nvSpPr>
      <dsp:spPr>
        <a:xfrm>
          <a:off x="2044441" y="684579"/>
          <a:ext cx="4685464" cy="4685464"/>
        </a:xfrm>
        <a:prstGeom prst="blockArc">
          <a:avLst>
            <a:gd name="adj1" fmla="val 12600000"/>
            <a:gd name="adj2" fmla="val 162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75DC4D-F35E-4D7B-A2FD-4554C6EBE1FD}">
      <dsp:nvSpPr>
        <dsp:cNvPr id="0" name=""/>
        <dsp:cNvSpPr/>
      </dsp:nvSpPr>
      <dsp:spPr>
        <a:xfrm>
          <a:off x="2044441" y="684579"/>
          <a:ext cx="4685464" cy="4685464"/>
        </a:xfrm>
        <a:prstGeom prst="blockArc">
          <a:avLst>
            <a:gd name="adj1" fmla="val 9000000"/>
            <a:gd name="adj2" fmla="val 126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89B3A7-2978-4BB0-86FC-00280A8D96C4}">
      <dsp:nvSpPr>
        <dsp:cNvPr id="0" name=""/>
        <dsp:cNvSpPr/>
      </dsp:nvSpPr>
      <dsp:spPr>
        <a:xfrm>
          <a:off x="2044441" y="684579"/>
          <a:ext cx="4685464" cy="4685464"/>
        </a:xfrm>
        <a:prstGeom prst="blockArc">
          <a:avLst>
            <a:gd name="adj1" fmla="val 5400000"/>
            <a:gd name="adj2" fmla="val 90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1A3A8A-6772-4B9D-9610-332504C5B05D}">
      <dsp:nvSpPr>
        <dsp:cNvPr id="0" name=""/>
        <dsp:cNvSpPr/>
      </dsp:nvSpPr>
      <dsp:spPr>
        <a:xfrm>
          <a:off x="2044441" y="684579"/>
          <a:ext cx="4685464" cy="4685464"/>
        </a:xfrm>
        <a:prstGeom prst="blockArc">
          <a:avLst>
            <a:gd name="adj1" fmla="val 1800000"/>
            <a:gd name="adj2" fmla="val 54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D8F8D5-D617-4534-99A9-796548871493}">
      <dsp:nvSpPr>
        <dsp:cNvPr id="0" name=""/>
        <dsp:cNvSpPr/>
      </dsp:nvSpPr>
      <dsp:spPr>
        <a:xfrm>
          <a:off x="2044441" y="684579"/>
          <a:ext cx="4685464" cy="4685464"/>
        </a:xfrm>
        <a:prstGeom prst="blockArc">
          <a:avLst>
            <a:gd name="adj1" fmla="val 19800000"/>
            <a:gd name="adj2" fmla="val 18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F9421F-E790-4C1B-9F34-709972BE48C4}">
      <dsp:nvSpPr>
        <dsp:cNvPr id="0" name=""/>
        <dsp:cNvSpPr/>
      </dsp:nvSpPr>
      <dsp:spPr>
        <a:xfrm>
          <a:off x="2044441" y="684579"/>
          <a:ext cx="4685464" cy="4685464"/>
        </a:xfrm>
        <a:prstGeom prst="blockArc">
          <a:avLst>
            <a:gd name="adj1" fmla="val 16200000"/>
            <a:gd name="adj2" fmla="val 198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C1E3D8-B88A-4602-A3CC-25661A284263}">
      <dsp:nvSpPr>
        <dsp:cNvPr id="0" name=""/>
        <dsp:cNvSpPr/>
      </dsp:nvSpPr>
      <dsp:spPr>
        <a:xfrm>
          <a:off x="2953317" y="1611020"/>
          <a:ext cx="2867711" cy="2832581"/>
        </a:xfrm>
        <a:prstGeom prst="ellipse">
          <a:avLst/>
        </a:prstGeom>
        <a:solidFill>
          <a:srgbClr val="B3CC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00000"/>
            </a:lnSpc>
            <a:spcBef>
              <a:spcPct val="0"/>
            </a:spcBef>
            <a:spcAft>
              <a:spcPct val="35000"/>
            </a:spcAft>
          </a:pPr>
          <a:r>
            <a:rPr lang="en-US" sz="3600" kern="1200" dirty="0" smtClean="0">
              <a:solidFill>
                <a:schemeClr val="tx1"/>
              </a:solidFill>
            </a:rPr>
            <a:t>DDA</a:t>
          </a:r>
        </a:p>
        <a:p>
          <a:pPr lvl="0" algn="ctr" defTabSz="1600200">
            <a:lnSpc>
              <a:spcPct val="100000"/>
            </a:lnSpc>
            <a:spcBef>
              <a:spcPct val="0"/>
            </a:spcBef>
            <a:spcAft>
              <a:spcPct val="35000"/>
            </a:spcAft>
          </a:pPr>
          <a:r>
            <a:rPr lang="en-US" sz="3600" kern="1200" dirty="0" smtClean="0">
              <a:solidFill>
                <a:schemeClr val="tx1"/>
              </a:solidFill>
            </a:rPr>
            <a:t>Guiding </a:t>
          </a:r>
          <a:r>
            <a:rPr lang="en-US" sz="3600" kern="1200" dirty="0" smtClean="0">
              <a:solidFill>
                <a:schemeClr val="tx1"/>
              </a:solidFill>
            </a:rPr>
            <a:t>Values</a:t>
          </a:r>
          <a:endParaRPr lang="en-US" sz="3600" kern="1200" dirty="0">
            <a:solidFill>
              <a:schemeClr val="tx1"/>
            </a:solidFill>
          </a:endParaRPr>
        </a:p>
      </dsp:txBody>
      <dsp:txXfrm>
        <a:off x="3373284" y="2025842"/>
        <a:ext cx="2027777" cy="2002937"/>
      </dsp:txXfrm>
    </dsp:sp>
    <dsp:sp modelId="{78CEEA08-3EA0-41D8-AA5D-110A82607616}">
      <dsp:nvSpPr>
        <dsp:cNvPr id="0" name=""/>
        <dsp:cNvSpPr/>
      </dsp:nvSpPr>
      <dsp:spPr>
        <a:xfrm>
          <a:off x="3650908" y="1324"/>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Inclusion</a:t>
          </a:r>
          <a:endParaRPr lang="en-US" sz="1400" kern="1200" dirty="0"/>
        </a:p>
      </dsp:txBody>
      <dsp:txXfrm>
        <a:off x="3866555" y="216971"/>
        <a:ext cx="1041236" cy="1041236"/>
      </dsp:txXfrm>
    </dsp:sp>
    <dsp:sp modelId="{0613CF5B-D48A-44DD-B34C-EB593036B3E9}">
      <dsp:nvSpPr>
        <dsp:cNvPr id="0" name=""/>
        <dsp:cNvSpPr/>
      </dsp:nvSpPr>
      <dsp:spPr>
        <a:xfrm>
          <a:off x="5633864" y="1146185"/>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Status and Contribution</a:t>
          </a:r>
          <a:endParaRPr lang="en-US" sz="1400" kern="1200" dirty="0"/>
        </a:p>
      </dsp:txBody>
      <dsp:txXfrm>
        <a:off x="5849511" y="1361832"/>
        <a:ext cx="1041236" cy="1041236"/>
      </dsp:txXfrm>
    </dsp:sp>
    <dsp:sp modelId="{C84CD4C7-4DB2-46C8-93F2-348C509DC3FC}">
      <dsp:nvSpPr>
        <dsp:cNvPr id="0" name=""/>
        <dsp:cNvSpPr/>
      </dsp:nvSpPr>
      <dsp:spPr>
        <a:xfrm>
          <a:off x="5633864" y="3435906"/>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Relationships</a:t>
          </a:r>
          <a:endParaRPr lang="en-US" sz="1400" kern="1200" dirty="0"/>
        </a:p>
      </dsp:txBody>
      <dsp:txXfrm>
        <a:off x="5849511" y="3651553"/>
        <a:ext cx="1041236" cy="1041236"/>
      </dsp:txXfrm>
    </dsp:sp>
    <dsp:sp modelId="{F3C396DE-51F7-498F-81C5-59B4A08AF38E}">
      <dsp:nvSpPr>
        <dsp:cNvPr id="0" name=""/>
        <dsp:cNvSpPr/>
      </dsp:nvSpPr>
      <dsp:spPr>
        <a:xfrm>
          <a:off x="3650908" y="4580767"/>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Power and Choice</a:t>
          </a:r>
          <a:endParaRPr lang="en-US" sz="1400" kern="1200" dirty="0"/>
        </a:p>
      </dsp:txBody>
      <dsp:txXfrm>
        <a:off x="3866555" y="4796414"/>
        <a:ext cx="1041236" cy="1041236"/>
      </dsp:txXfrm>
    </dsp:sp>
    <dsp:sp modelId="{9209FCA7-FC9B-4C82-B63A-824CC134B86E}">
      <dsp:nvSpPr>
        <dsp:cNvPr id="0" name=""/>
        <dsp:cNvSpPr/>
      </dsp:nvSpPr>
      <dsp:spPr>
        <a:xfrm>
          <a:off x="1667951" y="3435906"/>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Health and Safety</a:t>
          </a:r>
          <a:endParaRPr lang="en-US" sz="1400" kern="1200" dirty="0"/>
        </a:p>
      </dsp:txBody>
      <dsp:txXfrm>
        <a:off x="1883598" y="3651553"/>
        <a:ext cx="1041236" cy="1041236"/>
      </dsp:txXfrm>
    </dsp:sp>
    <dsp:sp modelId="{D917ECA4-D40A-4D73-B37D-2D4191C62C21}">
      <dsp:nvSpPr>
        <dsp:cNvPr id="0" name=""/>
        <dsp:cNvSpPr/>
      </dsp:nvSpPr>
      <dsp:spPr>
        <a:xfrm>
          <a:off x="1667951" y="1146185"/>
          <a:ext cx="1472530" cy="1472530"/>
        </a:xfrm>
        <a:prstGeom prst="ellipse">
          <a:avLst/>
        </a:prstGeom>
        <a:solidFill>
          <a:srgbClr val="5C8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Competence</a:t>
          </a:r>
          <a:endParaRPr lang="en-US" sz="1400" kern="1200" dirty="0"/>
        </a:p>
      </dsp:txBody>
      <dsp:txXfrm>
        <a:off x="1883598" y="1361832"/>
        <a:ext cx="1041236" cy="104123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0FF8A-8482-4514-A567-5917CE46E121}" type="datetimeFigureOut">
              <a:rPr lang="en-US" smtClean="0"/>
              <a:t>4/19/2018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21BA7-C831-42BC-983E-ACF2D128AEB6}" type="slidenum">
              <a:rPr lang="en-US" smtClean="0"/>
              <a:t>‹#›</a:t>
            </a:fld>
            <a:endParaRPr lang="en-US"/>
          </a:p>
        </p:txBody>
      </p:sp>
    </p:spTree>
    <p:extLst>
      <p:ext uri="{BB962C8B-B14F-4D97-AF65-F5344CB8AC3E}">
        <p14:creationId xmlns:p14="http://schemas.microsoft.com/office/powerpoint/2010/main" val="386513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21BA7-C831-42BC-983E-ACF2D128AEB6}" type="slidenum">
              <a:rPr lang="en-US" smtClean="0"/>
              <a:t>1</a:t>
            </a:fld>
            <a:endParaRPr lang="en-US"/>
          </a:p>
        </p:txBody>
      </p:sp>
    </p:spTree>
    <p:extLst>
      <p:ext uri="{BB962C8B-B14F-4D97-AF65-F5344CB8AC3E}">
        <p14:creationId xmlns:p14="http://schemas.microsoft.com/office/powerpoint/2010/main" val="287239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Who might be considered an Agent?</a:t>
            </a:r>
          </a:p>
          <a:p>
            <a:r>
              <a:rPr lang="en-US" dirty="0" smtClean="0"/>
              <a:t>Who</a:t>
            </a:r>
            <a:r>
              <a:rPr lang="en-US" baseline="0" dirty="0" smtClean="0"/>
              <a:t> might be considered a Target? </a:t>
            </a:r>
          </a:p>
          <a:p>
            <a:r>
              <a:rPr lang="en-US" dirty="0" smtClean="0"/>
              <a:t>Does</a:t>
            </a:r>
            <a:r>
              <a:rPr lang="en-US" baseline="0" dirty="0" smtClean="0"/>
              <a:t> this change based on societal/cultural/environmental situations?</a:t>
            </a:r>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12</a:t>
            </a:fld>
            <a:endParaRPr lang="en-US" dirty="0"/>
          </a:p>
        </p:txBody>
      </p:sp>
    </p:spTree>
    <p:extLst>
      <p:ext uri="{BB962C8B-B14F-4D97-AF65-F5344CB8AC3E}">
        <p14:creationId xmlns:p14="http://schemas.microsoft.com/office/powerpoint/2010/main" val="263202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13</a:t>
            </a:fld>
            <a:endParaRPr lang="en-US" dirty="0"/>
          </a:p>
        </p:txBody>
      </p:sp>
    </p:spTree>
    <p:extLst>
      <p:ext uri="{BB962C8B-B14F-4D97-AF65-F5344CB8AC3E}">
        <p14:creationId xmlns:p14="http://schemas.microsoft.com/office/powerpoint/2010/main" val="172128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21BA7-C831-42BC-983E-ACF2D128AEB6}" type="slidenum">
              <a:rPr lang="en-US" smtClean="0"/>
              <a:t>14</a:t>
            </a:fld>
            <a:endParaRPr lang="en-US"/>
          </a:p>
        </p:txBody>
      </p:sp>
    </p:spTree>
    <p:extLst>
      <p:ext uri="{BB962C8B-B14F-4D97-AF65-F5344CB8AC3E}">
        <p14:creationId xmlns:p14="http://schemas.microsoft.com/office/powerpoint/2010/main" val="373495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THINK </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Reflect on interactions we’ve had with others. Were they respectful? Consider comments that don’t reflect our beliefs or values. </a:t>
            </a:r>
            <a:endParaRPr lang="en-US" b="0" i="0"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Card Exercise: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Think about the things you say. What are the actual meanings of phrases that have been handed down through generations such as “that store clerk just tried to gyp me”? This saying and others like it are deeply rooted in bias. It’s good to consider the effect our words and actions have on others.</a:t>
            </a:r>
          </a:p>
          <a:p>
            <a:r>
              <a:rPr lang="en-US" sz="1200" b="0" i="0" u="none" strike="noStrike" kern="1200" baseline="0" dirty="0" smtClean="0">
                <a:solidFill>
                  <a:schemeClr val="tx1"/>
                </a:solidFill>
                <a:latin typeface="+mn-lt"/>
                <a:ea typeface="+mn-ea"/>
                <a:cs typeface="+mn-cs"/>
              </a:rPr>
              <a:t>Most of us would never intentionally say or do things overtly biased or prejudiced, yet we all may say or do things stemming from unconscious bias. Sometimes, we simply don’t give much thought to them. Labeling, generalizing about people or behaviors, asking insinuating questions about attire and gestures, or mocking speech patterns are examples of things we may say and do, just because we always have.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Ask participants to provide examples of unintentional things that may not reflect our values.</a:t>
            </a:r>
          </a:p>
        </p:txBody>
      </p:sp>
      <p:sp>
        <p:nvSpPr>
          <p:cNvPr id="4" name="Slide Number Placeholder 3"/>
          <p:cNvSpPr>
            <a:spLocks noGrp="1"/>
          </p:cNvSpPr>
          <p:nvPr>
            <p:ph type="sldNum" sz="quarter" idx="10"/>
          </p:nvPr>
        </p:nvSpPr>
        <p:spPr/>
        <p:txBody>
          <a:bodyPr/>
          <a:lstStyle/>
          <a:p>
            <a:fld id="{EF7E51E0-12B3-9E42-897D-B4823B3A0289}" type="slidenum">
              <a:rPr lang="en-US" smtClean="0"/>
              <a:t>15</a:t>
            </a:fld>
            <a:endParaRPr lang="en-US" dirty="0"/>
          </a:p>
        </p:txBody>
      </p:sp>
    </p:spTree>
    <p:extLst>
      <p:ext uri="{BB962C8B-B14F-4D97-AF65-F5344CB8AC3E}">
        <p14:creationId xmlns:p14="http://schemas.microsoft.com/office/powerpoint/2010/main" val="291840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8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INQUIRE: </a:t>
            </a:r>
            <a:r>
              <a:rPr lang="en-US" sz="1100" b="0" i="0" u="none" strike="noStrike" kern="1200" baseline="0" dirty="0" smtClean="0">
                <a:solidFill>
                  <a:schemeClr val="tx1"/>
                </a:solidFill>
                <a:latin typeface="+mn-lt"/>
                <a:ea typeface="+mn-ea"/>
                <a:cs typeface="+mn-cs"/>
              </a:rPr>
              <a:t>Ask respectful questions to avoid making assumptions. Listen to gain information, insight, and understanding. </a:t>
            </a:r>
          </a:p>
          <a:p>
            <a:endParaRPr lang="en-US" sz="1100" b="0" i="0" dirty="0" smtClean="0"/>
          </a:p>
          <a:p>
            <a:r>
              <a:rPr lang="en-US" sz="1100" b="0" i="0" u="none" strike="noStrike" kern="1200" baseline="0" dirty="0" smtClean="0">
                <a:solidFill>
                  <a:schemeClr val="tx1"/>
                </a:solidFill>
                <a:latin typeface="+mn-lt"/>
                <a:ea typeface="+mn-ea"/>
                <a:cs typeface="+mn-cs"/>
              </a:rPr>
              <a:t>Card Exercise:</a:t>
            </a:r>
          </a:p>
          <a:p>
            <a:r>
              <a:rPr lang="en-US" sz="1100" b="0" i="0" u="none" strike="noStrike" kern="1200" baseline="0" dirty="0" smtClean="0">
                <a:solidFill>
                  <a:schemeClr val="tx1"/>
                </a:solidFill>
                <a:latin typeface="+mn-lt"/>
                <a:ea typeface="+mn-ea"/>
                <a:cs typeface="+mn-cs"/>
              </a:rPr>
              <a:t>Ask respectful questions to avoid making assumptions. Listen to gain information, insight and understanding.</a:t>
            </a:r>
          </a:p>
          <a:p>
            <a:r>
              <a:rPr lang="en-US" sz="1100" b="0" i="0" u="none" strike="noStrike" kern="1200" baseline="0" dirty="0" smtClean="0">
                <a:solidFill>
                  <a:schemeClr val="tx1"/>
                </a:solidFill>
                <a:latin typeface="+mn-lt"/>
                <a:ea typeface="+mn-ea"/>
                <a:cs typeface="+mn-cs"/>
              </a:rPr>
              <a:t>Inquiry is respectful questioning from a place of curiosity and a desire to connect with another person and actively listening. </a:t>
            </a:r>
          </a:p>
          <a:p>
            <a:r>
              <a:rPr lang="en-US" sz="1100" b="0" i="0" u="none" strike="noStrike" kern="1200" baseline="0" dirty="0" smtClean="0">
                <a:solidFill>
                  <a:schemeClr val="tx1"/>
                </a:solidFill>
                <a:latin typeface="+mn-lt"/>
                <a:ea typeface="+mn-ea"/>
                <a:cs typeface="+mn-cs"/>
              </a:rPr>
              <a:t>Respectful curiosity looks at differences through the lenses of humility and admiration. How we ask questions about someone’s personal identity can make all the difference. </a:t>
            </a:r>
          </a:p>
          <a:p>
            <a:r>
              <a:rPr lang="en-US" sz="1100" b="0" i="0" u="none" strike="noStrike" kern="1200" baseline="0" dirty="0" smtClean="0">
                <a:solidFill>
                  <a:schemeClr val="tx1"/>
                </a:solidFill>
                <a:latin typeface="+mn-lt"/>
                <a:ea typeface="+mn-ea"/>
                <a:cs typeface="+mn-cs"/>
              </a:rPr>
              <a:t>Asking “So, what kind of Asian are you?” is different than “May I ask you about your national origin?” Asking if we can ask expresses openness and safety for the other person to decide what they wish to share about their identity and experience.</a:t>
            </a:r>
          </a:p>
          <a:p>
            <a:r>
              <a:rPr lang="en-US" sz="1100" b="0" i="0" u="none" strike="noStrike" kern="1200" baseline="0" dirty="0" smtClean="0">
                <a:solidFill>
                  <a:schemeClr val="tx1"/>
                </a:solidFill>
                <a:latin typeface="+mn-lt"/>
                <a:ea typeface="+mn-ea"/>
                <a:cs typeface="+mn-cs"/>
              </a:rPr>
              <a:t>Listen closely to the answer, rather than planning your response. When telling their story, people may often reveal clues about whether they have experienced bias. The best response may be: “I appreciate you sharing.” </a:t>
            </a:r>
          </a:p>
          <a:p>
            <a:r>
              <a:rPr lang="en-US" sz="1100" b="0" i="0" u="none" strike="noStrike" kern="1200" baseline="0" dirty="0" smtClean="0">
                <a:solidFill>
                  <a:schemeClr val="tx1"/>
                </a:solidFill>
                <a:latin typeface="+mn-lt"/>
                <a:ea typeface="+mn-ea"/>
                <a:cs typeface="+mn-cs"/>
              </a:rPr>
              <a:t>Being present and listening without refocusing on your response is so important. It reinforces your desire to listen, learn and connect.</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Ask participants to provide examples of respectful questioning.</a:t>
            </a:r>
          </a:p>
          <a:p>
            <a:endParaRPr lang="en-US" sz="1200" b="0" i="0" u="none" strike="noStrike" kern="1200" baseline="0" dirty="0" smtClean="0">
              <a:solidFill>
                <a:schemeClr val="tx1"/>
              </a:solidFill>
              <a:latin typeface="+mn-lt"/>
              <a:ea typeface="+mn-ea"/>
              <a:cs typeface="+mn-cs"/>
            </a:endParaRPr>
          </a:p>
          <a:p>
            <a:endParaRPr lang="en-US" b="0" i="0"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b="0" i="0" dirty="0"/>
          </a:p>
        </p:txBody>
      </p:sp>
      <p:sp>
        <p:nvSpPr>
          <p:cNvPr id="4" name="Slide Number Placeholder 3"/>
          <p:cNvSpPr>
            <a:spLocks noGrp="1"/>
          </p:cNvSpPr>
          <p:nvPr>
            <p:ph type="sldNum" sz="quarter" idx="10"/>
          </p:nvPr>
        </p:nvSpPr>
        <p:spPr/>
        <p:txBody>
          <a:bodyPr/>
          <a:lstStyle/>
          <a:p>
            <a:fld id="{EF7E51E0-12B3-9E42-897D-B4823B3A0289}" type="slidenum">
              <a:rPr lang="en-US" smtClean="0"/>
              <a:t>16</a:t>
            </a:fld>
            <a:endParaRPr lang="en-US" dirty="0"/>
          </a:p>
        </p:txBody>
      </p:sp>
    </p:spTree>
    <p:extLst>
      <p:ext uri="{BB962C8B-B14F-4D97-AF65-F5344CB8AC3E}">
        <p14:creationId xmlns:p14="http://schemas.microsoft.com/office/powerpoint/2010/main" val="416668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DO: </a:t>
            </a:r>
            <a:r>
              <a:rPr lang="en-US" sz="1100" b="0" i="0" u="none" strike="noStrike" kern="1200" baseline="0" dirty="0" smtClean="0">
                <a:solidFill>
                  <a:schemeClr val="tx1"/>
                </a:solidFill>
                <a:latin typeface="+mn-lt"/>
                <a:ea typeface="+mn-ea"/>
                <a:cs typeface="+mn-cs"/>
              </a:rPr>
              <a:t>Do something to acknowledge bias and shift perceptions. Refrain from laughter or silence. Reduce the impact of bias jokes or comments. </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Card Exercise:</a:t>
            </a:r>
          </a:p>
          <a:p>
            <a:r>
              <a:rPr lang="en-US" sz="1100" b="0" i="0" u="none" strike="noStrike" kern="1200" baseline="0" dirty="0" smtClean="0">
                <a:solidFill>
                  <a:schemeClr val="tx1"/>
                </a:solidFill>
                <a:latin typeface="+mn-lt"/>
                <a:ea typeface="+mn-ea"/>
                <a:cs typeface="+mn-cs"/>
              </a:rPr>
              <a:t>Do something to acknowledge bias and shift perceptions. Refrain from laughter or silence. Reduce the impact of bias jokes or comments. </a:t>
            </a:r>
          </a:p>
          <a:p>
            <a:r>
              <a:rPr lang="en-US" sz="1100" b="0" i="0" u="none" strike="noStrike" kern="1200" baseline="0" dirty="0" smtClean="0">
                <a:solidFill>
                  <a:schemeClr val="tx1"/>
                </a:solidFill>
                <a:latin typeface="+mn-lt"/>
                <a:ea typeface="+mn-ea"/>
                <a:cs typeface="+mn-cs"/>
              </a:rPr>
              <a:t>It’s sometimes difficult to know how to react when we hear comments or see actions that slight, ridicule or mock people. </a:t>
            </a:r>
          </a:p>
          <a:p>
            <a:r>
              <a:rPr lang="en-US" sz="1100" b="0" i="0" u="none" strike="noStrike" kern="1200" baseline="0" dirty="0" smtClean="0">
                <a:solidFill>
                  <a:schemeClr val="tx1"/>
                </a:solidFill>
                <a:latin typeface="+mn-lt"/>
                <a:ea typeface="+mn-ea"/>
                <a:cs typeface="+mn-cs"/>
              </a:rPr>
              <a:t>Acts of bias are so common that we may become immune to their effect or wonder if we are “reading too much into it.” We have a responsibility to DO something to make change. But what? </a:t>
            </a:r>
          </a:p>
          <a:p>
            <a:r>
              <a:rPr lang="en-US" sz="1100" b="0" i="0" u="none" strike="noStrike" kern="1200" baseline="0" dirty="0" smtClean="0">
                <a:solidFill>
                  <a:schemeClr val="tx1"/>
                </a:solidFill>
                <a:latin typeface="+mn-lt"/>
                <a:ea typeface="+mn-ea"/>
                <a:cs typeface="+mn-cs"/>
              </a:rPr>
              <a:t>We can speak up. We can work to educate ourselves and others about how what we say, even unintentionally, can be hurtful and reinforce stereotypes. Don’t laugh or “just to go along with the joke.” </a:t>
            </a:r>
          </a:p>
          <a:p>
            <a:r>
              <a:rPr lang="en-US" sz="1100" b="0" i="0" u="none" strike="noStrike" kern="1200" baseline="0" dirty="0" smtClean="0">
                <a:solidFill>
                  <a:schemeClr val="tx1"/>
                </a:solidFill>
                <a:latin typeface="+mn-lt"/>
                <a:ea typeface="+mn-ea"/>
                <a:cs typeface="+mn-cs"/>
              </a:rPr>
              <a:t>It can be awkward to speak up for others and even more disconcerting to stand up for ourselves. We may feel as if we are being too sensitive or that nothing was really meant by an off-hand comment. The reality is that acts and words of unconscious bias have lasting detrimental effect, regardless of intent. We can change that outcome. </a:t>
            </a:r>
          </a:p>
          <a:p>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mn-lt"/>
                <a:ea typeface="+mn-ea"/>
                <a:cs typeface="+mn-cs"/>
              </a:rPr>
              <a:t>Ask participants HOW they would intervene with situations where unconscious bias in happening.  How could they do this while out in the community with those they support?</a:t>
            </a:r>
          </a:p>
          <a:p>
            <a:endParaRPr lang="en-US" b="0" i="0" dirty="0" smtClean="0"/>
          </a:p>
          <a:p>
            <a:endParaRPr lang="en-US" sz="1200" b="0" i="0" u="none" strike="noStrike" kern="1200" baseline="0" dirty="0" smtClean="0">
              <a:solidFill>
                <a:schemeClr val="tx1"/>
              </a:solidFill>
              <a:latin typeface="+mn-lt"/>
              <a:ea typeface="+mn-ea"/>
              <a:cs typeface="+mn-cs"/>
            </a:endParaRPr>
          </a:p>
          <a:p>
            <a:endParaRPr lang="en-US" b="0" i="0" dirty="0"/>
          </a:p>
        </p:txBody>
      </p:sp>
      <p:sp>
        <p:nvSpPr>
          <p:cNvPr id="4" name="Slide Number Placeholder 3"/>
          <p:cNvSpPr>
            <a:spLocks noGrp="1"/>
          </p:cNvSpPr>
          <p:nvPr>
            <p:ph type="sldNum" sz="quarter" idx="10"/>
          </p:nvPr>
        </p:nvSpPr>
        <p:spPr/>
        <p:txBody>
          <a:bodyPr/>
          <a:lstStyle/>
          <a:p>
            <a:fld id="{EF7E51E0-12B3-9E42-897D-B4823B3A0289}" type="slidenum">
              <a:rPr lang="en-US" smtClean="0"/>
              <a:t>17</a:t>
            </a:fld>
            <a:endParaRPr lang="en-US" dirty="0"/>
          </a:p>
        </p:txBody>
      </p:sp>
    </p:spTree>
    <p:extLst>
      <p:ext uri="{BB962C8B-B14F-4D97-AF65-F5344CB8AC3E}">
        <p14:creationId xmlns:p14="http://schemas.microsoft.com/office/powerpoint/2010/main" val="358630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EMPOWER: </a:t>
            </a:r>
            <a:r>
              <a:rPr lang="en-US" sz="1100" b="0" i="0" u="none" strike="noStrike" kern="1200" baseline="0" dirty="0" smtClean="0">
                <a:solidFill>
                  <a:schemeClr val="tx1"/>
                </a:solidFill>
                <a:latin typeface="+mn-lt"/>
                <a:ea typeface="+mn-ea"/>
                <a:cs typeface="+mn-cs"/>
              </a:rPr>
              <a:t>Model and motivate courageous self-appraisal. Offer opportunities for conversation and education. Thank those who have the courage to think, inquire and do.   Also think about how we would empower individuals with Developmental disabilities to speak up about bias that is hurting them and become their own self-advocates.</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Card Exercise:</a:t>
            </a:r>
          </a:p>
          <a:p>
            <a:r>
              <a:rPr lang="en-US" sz="1100" b="0" i="0" u="none" strike="noStrike" kern="1200" baseline="0" dirty="0" smtClean="0">
                <a:solidFill>
                  <a:schemeClr val="tx1"/>
                </a:solidFill>
                <a:latin typeface="+mn-lt"/>
                <a:ea typeface="+mn-ea"/>
                <a:cs typeface="+mn-cs"/>
              </a:rPr>
              <a:t>Model and motivate courageous self-appraisal. Offer opportunities for conversation and education. Thank those who have the courage to think, inquire and do. </a:t>
            </a:r>
          </a:p>
          <a:p>
            <a:r>
              <a:rPr lang="en-US" sz="1100" b="0" i="0" u="none" strike="noStrike" kern="1200" baseline="0" dirty="0" smtClean="0">
                <a:solidFill>
                  <a:schemeClr val="tx1"/>
                </a:solidFill>
                <a:latin typeface="+mn-lt"/>
                <a:ea typeface="+mn-ea"/>
                <a:cs typeface="+mn-cs"/>
              </a:rPr>
              <a:t>Calling out unconscious bias can be scary. Yet we all must have the courage to interrupt the buried beliefs of others and ourselves. </a:t>
            </a:r>
          </a:p>
          <a:p>
            <a:r>
              <a:rPr lang="en-US" sz="1100" b="0" i="0" u="none" strike="noStrike" kern="1200" baseline="0" dirty="0" smtClean="0">
                <a:solidFill>
                  <a:schemeClr val="tx1"/>
                </a:solidFill>
                <a:latin typeface="+mn-lt"/>
                <a:ea typeface="+mn-ea"/>
                <a:cs typeface="+mn-cs"/>
              </a:rPr>
              <a:t>We can raise awareness about and shift unconscious bias. By thanking others when they speak up, we validate their actions. We reinforce their courage and renew their resolve. </a:t>
            </a:r>
          </a:p>
          <a:p>
            <a:r>
              <a:rPr lang="en-US" sz="1100" b="0" i="0" u="none" strike="noStrike" kern="1200" baseline="0" dirty="0" smtClean="0">
                <a:solidFill>
                  <a:schemeClr val="tx1"/>
                </a:solidFill>
                <a:latin typeface="+mn-lt"/>
                <a:ea typeface="+mn-ea"/>
                <a:cs typeface="+mn-cs"/>
              </a:rPr>
              <a:t>The simple act of pointing out a belief rooted in unconscious bias takes bravery. If even one other person chimes in to challenge biased thinking, others are encouraged to be brave as well. We can support each other and create change. </a:t>
            </a:r>
          </a:p>
          <a:p>
            <a:r>
              <a:rPr lang="en-US" sz="1100" b="0" i="0" u="none" strike="noStrike" kern="1200" baseline="0" dirty="0" smtClean="0">
                <a:solidFill>
                  <a:schemeClr val="tx1"/>
                </a:solidFill>
                <a:latin typeface="+mn-lt"/>
                <a:ea typeface="+mn-ea"/>
                <a:cs typeface="+mn-cs"/>
              </a:rPr>
              <a:t>We begin Turning the TIDE on unconscious bias when we do something and empower others through validation, praise and thanks when they have the courage to stop unconscious bias and model support. </a:t>
            </a:r>
          </a:p>
          <a:p>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mn-lt"/>
                <a:ea typeface="+mn-ea"/>
                <a:cs typeface="+mn-cs"/>
              </a:rPr>
              <a:t>Ask participants to provide examples of some of the ways that they can practice self-reflection and how they can empower individuals they support to speak up about biases experience from others (including us).</a:t>
            </a:r>
          </a:p>
        </p:txBody>
      </p:sp>
      <p:sp>
        <p:nvSpPr>
          <p:cNvPr id="4" name="Slide Number Placeholder 3"/>
          <p:cNvSpPr>
            <a:spLocks noGrp="1"/>
          </p:cNvSpPr>
          <p:nvPr>
            <p:ph type="sldNum" sz="quarter" idx="10"/>
          </p:nvPr>
        </p:nvSpPr>
        <p:spPr/>
        <p:txBody>
          <a:bodyPr/>
          <a:lstStyle/>
          <a:p>
            <a:fld id="{EF7E51E0-12B3-9E42-897D-B4823B3A0289}" type="slidenum">
              <a:rPr lang="en-US" smtClean="0"/>
              <a:t>18</a:t>
            </a:fld>
            <a:endParaRPr lang="en-US" dirty="0"/>
          </a:p>
        </p:txBody>
      </p:sp>
    </p:spTree>
    <p:extLst>
      <p:ext uri="{BB962C8B-B14F-4D97-AF65-F5344CB8AC3E}">
        <p14:creationId xmlns:p14="http://schemas.microsoft.com/office/powerpoint/2010/main" val="362287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time for application:</a:t>
            </a:r>
          </a:p>
          <a:p>
            <a:endParaRPr lang="en-US" dirty="0" smtClean="0"/>
          </a:p>
          <a:p>
            <a:r>
              <a:rPr lang="en-US" dirty="0" smtClean="0"/>
              <a:t>Ask</a:t>
            </a:r>
            <a:r>
              <a:rPr lang="en-US" baseline="0" dirty="0" smtClean="0"/>
              <a:t> participants to share the scenarios that they identified for their take away assignment and discuss:</a:t>
            </a:r>
            <a:endParaRPr lang="en-US" dirty="0" smtClean="0"/>
          </a:p>
          <a:p>
            <a:endParaRPr lang="en-US" dirty="0" smtClean="0"/>
          </a:p>
          <a:p>
            <a:r>
              <a:rPr lang="en-US" baseline="0" dirty="0" smtClean="0"/>
              <a:t>What was the bias?</a:t>
            </a:r>
          </a:p>
          <a:p>
            <a:r>
              <a:rPr lang="en-US" baseline="0" dirty="0" smtClean="0"/>
              <a:t>How did it impact our work?</a:t>
            </a:r>
          </a:p>
          <a:p>
            <a:r>
              <a:rPr lang="en-US" baseline="0" dirty="0" smtClean="0"/>
              <a:t>What could be done differently?</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19</a:t>
            </a:fld>
            <a:endParaRPr lang="en-US" dirty="0"/>
          </a:p>
        </p:txBody>
      </p:sp>
    </p:spTree>
    <p:extLst>
      <p:ext uri="{BB962C8B-B14F-4D97-AF65-F5344CB8AC3E}">
        <p14:creationId xmlns:p14="http://schemas.microsoft.com/office/powerpoint/2010/main" val="262734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21BA7-C831-42BC-983E-ACF2D128AEB6}" type="slidenum">
              <a:rPr lang="en-US" smtClean="0"/>
              <a:t>2</a:t>
            </a:fld>
            <a:endParaRPr lang="en-US"/>
          </a:p>
        </p:txBody>
      </p:sp>
    </p:spTree>
    <p:extLst>
      <p:ext uri="{BB962C8B-B14F-4D97-AF65-F5344CB8AC3E}">
        <p14:creationId xmlns:p14="http://schemas.microsoft.com/office/powerpoint/2010/main" val="315194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3</a:t>
            </a:fld>
            <a:endParaRPr lang="en-US" dirty="0"/>
          </a:p>
        </p:txBody>
      </p:sp>
    </p:spTree>
    <p:extLst>
      <p:ext uri="{BB962C8B-B14F-4D97-AF65-F5344CB8AC3E}">
        <p14:creationId xmlns:p14="http://schemas.microsoft.com/office/powerpoint/2010/main" val="273527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EF7E51E0-12B3-9E42-897D-B4823B3A0289}" type="slidenum">
              <a:rPr lang="en-US" smtClean="0"/>
              <a:t>5</a:t>
            </a:fld>
            <a:endParaRPr lang="en-US" dirty="0"/>
          </a:p>
        </p:txBody>
      </p:sp>
    </p:spTree>
    <p:extLst>
      <p:ext uri="{BB962C8B-B14F-4D97-AF65-F5344CB8AC3E}">
        <p14:creationId xmlns:p14="http://schemas.microsoft.com/office/powerpoint/2010/main" val="268659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Defined</a:t>
            </a:r>
            <a:r>
              <a:rPr lang="en-US" i="1" baseline="0" dirty="0" smtClean="0"/>
              <a:t> by Merriam-Webster</a:t>
            </a:r>
          </a:p>
          <a:p>
            <a:endParaRPr lang="en-US" baseline="0" dirty="0" smtClean="0"/>
          </a:p>
          <a:p>
            <a:r>
              <a:rPr lang="en-US" dirty="0" smtClean="0"/>
              <a:t>What is unconscious bias?</a:t>
            </a:r>
          </a:p>
          <a:p>
            <a:endParaRPr lang="en-US" dirty="0" smtClean="0"/>
          </a:p>
          <a:p>
            <a:r>
              <a:rPr lang="en-US" dirty="0" smtClean="0"/>
              <a:t>How</a:t>
            </a:r>
            <a:r>
              <a:rPr lang="en-US" baseline="0" dirty="0" smtClean="0"/>
              <a:t> does unconscious bias occur?</a:t>
            </a:r>
          </a:p>
          <a:p>
            <a:endParaRPr lang="en-US" baseline="0" dirty="0" smtClean="0"/>
          </a:p>
          <a:p>
            <a:r>
              <a:rPr lang="en-US" baseline="0" dirty="0" smtClean="0"/>
              <a:t>What unconscious biases might the individuals that we support experience on a day-to-day basis? </a:t>
            </a:r>
          </a:p>
          <a:p>
            <a:pPr marL="171450" indent="-171450">
              <a:buFont typeface="Arial" panose="020B0604020202020204" pitchFamily="34" charset="0"/>
              <a:buChar char="•"/>
            </a:pPr>
            <a:r>
              <a:rPr lang="en-US" baseline="0" dirty="0" smtClean="0"/>
              <a:t>Use this discussion time to really identify biases that can occur around the culture of ability/disability</a:t>
            </a:r>
          </a:p>
          <a:p>
            <a:pPr marL="628650" lvl="1" indent="-171450">
              <a:buFont typeface="Arial" panose="020B0604020202020204" pitchFamily="34" charset="0"/>
              <a:buChar char="•"/>
            </a:pPr>
            <a:r>
              <a:rPr lang="en-US" baseline="0" dirty="0" smtClean="0"/>
              <a:t>Once this foundation has been set we will build on the understanding that individuals can experience many other social identities that might further impact their experiences and/or service delivery.</a:t>
            </a:r>
          </a:p>
          <a:p>
            <a:pPr marL="465887" lvl="1"/>
            <a:endParaRPr lang="en-US" dirty="0" smtClean="0"/>
          </a:p>
          <a:p>
            <a:r>
              <a:rPr lang="en-US" dirty="0"/>
              <a:t>It is important to note that we all have biases, even those of us that are consciously working to overcome biases. </a:t>
            </a:r>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6</a:t>
            </a:fld>
            <a:endParaRPr lang="en-US" dirty="0"/>
          </a:p>
        </p:txBody>
      </p:sp>
    </p:spTree>
    <p:extLst>
      <p:ext uri="{BB962C8B-B14F-4D97-AF65-F5344CB8AC3E}">
        <p14:creationId xmlns:p14="http://schemas.microsoft.com/office/powerpoint/2010/main" val="420371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EF7E51E0-12B3-9E42-897D-B4823B3A0289}" type="slidenum">
              <a:rPr lang="en-US" smtClean="0"/>
              <a:t>8</a:t>
            </a:fld>
            <a:endParaRPr lang="en-US" dirty="0"/>
          </a:p>
        </p:txBody>
      </p:sp>
    </p:spTree>
    <p:extLst>
      <p:ext uri="{BB962C8B-B14F-4D97-AF65-F5344CB8AC3E}">
        <p14:creationId xmlns:p14="http://schemas.microsoft.com/office/powerpoint/2010/main" val="296874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9</a:t>
            </a:fld>
            <a:endParaRPr lang="en-US" dirty="0"/>
          </a:p>
        </p:txBody>
      </p:sp>
    </p:spTree>
    <p:extLst>
      <p:ext uri="{BB962C8B-B14F-4D97-AF65-F5344CB8AC3E}">
        <p14:creationId xmlns:p14="http://schemas.microsoft.com/office/powerpoint/2010/main" val="22066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next slide we are going to identify other common social identities that individuals may experience unconscious bias about.</a:t>
            </a:r>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10</a:t>
            </a:fld>
            <a:endParaRPr lang="en-US" dirty="0"/>
          </a:p>
        </p:txBody>
      </p:sp>
    </p:spTree>
    <p:extLst>
      <p:ext uri="{BB962C8B-B14F-4D97-AF65-F5344CB8AC3E}">
        <p14:creationId xmlns:p14="http://schemas.microsoft.com/office/powerpoint/2010/main" val="130008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Identities can be related to:</a:t>
            </a:r>
            <a:endParaRPr lang="en-US" baseline="0" dirty="0" smtClean="0"/>
          </a:p>
          <a:p>
            <a:endParaRPr lang="en-US" baseline="0" dirty="0" smtClean="0"/>
          </a:p>
          <a:p>
            <a:endParaRPr lang="en-US" dirty="0" smtClean="0"/>
          </a:p>
          <a:p>
            <a:r>
              <a:rPr lang="en-US" dirty="0" smtClean="0"/>
              <a:t>Age</a:t>
            </a:r>
          </a:p>
          <a:p>
            <a:r>
              <a:rPr lang="en-US" dirty="0" smtClean="0"/>
              <a:t>Development</a:t>
            </a:r>
          </a:p>
          <a:p>
            <a:r>
              <a:rPr lang="en-US" dirty="0" smtClean="0"/>
              <a:t>Disability</a:t>
            </a:r>
          </a:p>
          <a:p>
            <a:r>
              <a:rPr lang="en-US" dirty="0" smtClean="0"/>
              <a:t>Religion</a:t>
            </a:r>
          </a:p>
          <a:p>
            <a:r>
              <a:rPr lang="en-US" dirty="0" smtClean="0"/>
              <a:t>Ethnicity</a:t>
            </a:r>
          </a:p>
          <a:p>
            <a:r>
              <a:rPr lang="en-US" dirty="0" smtClean="0"/>
              <a:t>Social Class</a:t>
            </a:r>
          </a:p>
          <a:p>
            <a:r>
              <a:rPr lang="en-US" dirty="0" smtClean="0"/>
              <a:t>Sexual Orientation</a:t>
            </a:r>
          </a:p>
          <a:p>
            <a:r>
              <a:rPr lang="en-US" dirty="0" smtClean="0"/>
              <a:t>Indigenous Heritage</a:t>
            </a:r>
          </a:p>
          <a:p>
            <a:r>
              <a:rPr lang="en-US" dirty="0" smtClean="0"/>
              <a:t>National Origin</a:t>
            </a:r>
          </a:p>
          <a:p>
            <a:r>
              <a:rPr lang="en-US" dirty="0" smtClean="0"/>
              <a:t>Gender</a:t>
            </a:r>
          </a:p>
          <a:p>
            <a:endParaRPr lang="en-US" dirty="0" smtClean="0"/>
          </a:p>
          <a:p>
            <a:r>
              <a:rPr lang="en-US" u="sng" dirty="0" smtClean="0"/>
              <a:t>And are often identified by ending in “Ism”</a:t>
            </a:r>
          </a:p>
          <a:p>
            <a:endParaRPr lang="en-US" baseline="0" dirty="0" smtClean="0"/>
          </a:p>
          <a:p>
            <a:r>
              <a:rPr lang="en-US" baseline="0" dirty="0" smtClean="0"/>
              <a:t>Ask for examples of each “ism”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F7E51E0-12B3-9E42-897D-B4823B3A0289}" type="slidenum">
              <a:rPr lang="en-US" smtClean="0"/>
              <a:t>11</a:t>
            </a:fld>
            <a:endParaRPr lang="en-US" dirty="0"/>
          </a:p>
        </p:txBody>
      </p:sp>
    </p:spTree>
    <p:extLst>
      <p:ext uri="{BB962C8B-B14F-4D97-AF65-F5344CB8AC3E}">
        <p14:creationId xmlns:p14="http://schemas.microsoft.com/office/powerpoint/2010/main" val="3845870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sforming L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68465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359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239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681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16EAD274-1705-4CFF-B50F-F91036BCBCFF}" type="datetimeFigureOut">
              <a:rPr lang="en-US" smtClean="0"/>
              <a:t>4/19/2018</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E6103F64-D6C9-4E0F-8F21-EB76CB168921}" type="slidenum">
              <a:rPr lang="en-US" smtClean="0"/>
              <a:t>‹#›</a:t>
            </a:fld>
            <a:endParaRPr lang="en-US"/>
          </a:p>
        </p:txBody>
      </p:sp>
    </p:spTree>
    <p:extLst>
      <p:ext uri="{BB962C8B-B14F-4D97-AF65-F5344CB8AC3E}">
        <p14:creationId xmlns:p14="http://schemas.microsoft.com/office/powerpoint/2010/main" val="231194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16EAD274-1705-4CFF-B50F-F91036BCBCFF}" type="datetimeFigureOut">
              <a:rPr lang="en-US" smtClean="0"/>
              <a:t>4/19/2018</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E6103F64-D6C9-4E0F-8F21-EB76CB168921}" type="slidenum">
              <a:rPr lang="en-US" smtClean="0"/>
              <a:t>‹#›</a:t>
            </a:fld>
            <a:endParaRPr lang="en-US"/>
          </a:p>
        </p:txBody>
      </p:sp>
    </p:spTree>
    <p:extLst>
      <p:ext uri="{BB962C8B-B14F-4D97-AF65-F5344CB8AC3E}">
        <p14:creationId xmlns:p14="http://schemas.microsoft.com/office/powerpoint/2010/main" val="10941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871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5472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29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148271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359178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9442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BlancSR@dshs.wa.gov"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merriam-webster.com/dictionary/prejudic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932487" y="1875694"/>
            <a:ext cx="7279027" cy="3610706"/>
            <a:chOff x="1117323" y="2074985"/>
            <a:chExt cx="5638643" cy="3575533"/>
          </a:xfrm>
        </p:grpSpPr>
        <p:pic>
          <p:nvPicPr>
            <p:cNvPr id="8" name="Picture 7"/>
            <p:cNvPicPr>
              <a:picLocks noChangeAspect="1"/>
            </p:cNvPicPr>
            <p:nvPr/>
          </p:nvPicPr>
          <p:blipFill rotWithShape="1">
            <a:blip r:embed="rId4"/>
            <a:srcRect t="46437"/>
            <a:stretch/>
          </p:blipFill>
          <p:spPr>
            <a:xfrm>
              <a:off x="1117323" y="3552087"/>
              <a:ext cx="5638642" cy="2098431"/>
            </a:xfrm>
            <a:prstGeom prst="rect">
              <a:avLst/>
            </a:prstGeom>
          </p:spPr>
        </p:pic>
        <p:sp>
          <p:nvSpPr>
            <p:cNvPr id="9" name="Rectangle 8"/>
            <p:cNvSpPr/>
            <p:nvPr/>
          </p:nvSpPr>
          <p:spPr>
            <a:xfrm>
              <a:off x="1117324" y="2074985"/>
              <a:ext cx="5638642" cy="1477102"/>
            </a:xfrm>
            <a:prstGeom prst="rect">
              <a:avLst/>
            </a:prstGeom>
            <a:solidFill>
              <a:srgbClr val="7BA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mj-lt"/>
                </a:rPr>
                <a:t>Community Residential Services Training (CRST)</a:t>
              </a:r>
              <a:endParaRPr lang="en-US" sz="4000" b="1" dirty="0">
                <a:latin typeface="+mj-lt"/>
              </a:endParaRPr>
            </a:p>
          </p:txBody>
        </p:sp>
      </p:grpSp>
    </p:spTree>
    <p:extLst>
      <p:ext uri="{BB962C8B-B14F-4D97-AF65-F5344CB8AC3E}">
        <p14:creationId xmlns:p14="http://schemas.microsoft.com/office/powerpoint/2010/main" val="3442165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57200" y="681400"/>
            <a:ext cx="8229600" cy="1143000"/>
          </a:xfrm>
        </p:spPr>
        <p:txBody>
          <a:bodyPr>
            <a:normAutofit/>
          </a:bodyPr>
          <a:lstStyle/>
          <a:p>
            <a:pPr algn="ctr"/>
            <a:r>
              <a:rPr lang="en-US" sz="5000" b="1" dirty="0" smtClean="0"/>
              <a:t>Social Identities are…</a:t>
            </a:r>
            <a:endParaRPr lang="en-US" sz="5000" b="1" dirty="0"/>
          </a:p>
        </p:txBody>
      </p:sp>
      <p:sp>
        <p:nvSpPr>
          <p:cNvPr id="2" name="Content Placeholder 1"/>
          <p:cNvSpPr>
            <a:spLocks noGrp="1"/>
          </p:cNvSpPr>
          <p:nvPr>
            <p:ph idx="1"/>
          </p:nvPr>
        </p:nvSpPr>
        <p:spPr>
          <a:xfrm>
            <a:off x="457200" y="1869135"/>
            <a:ext cx="8229600" cy="4525963"/>
          </a:xfrm>
        </p:spPr>
        <p:txBody>
          <a:bodyPr>
            <a:normAutofit/>
          </a:bodyPr>
          <a:lstStyle/>
          <a:p>
            <a:pPr marL="0" indent="0">
              <a:buNone/>
            </a:pPr>
            <a:endParaRPr lang="en-US" dirty="0"/>
          </a:p>
          <a:p>
            <a:r>
              <a:rPr lang="en-US" sz="3200" dirty="0" smtClean="0"/>
              <a:t>Cultural group(s) to which individuals are defined as belonging to</a:t>
            </a:r>
          </a:p>
          <a:p>
            <a:pPr marL="0" indent="0">
              <a:buNone/>
            </a:pPr>
            <a:endParaRPr lang="en-US" sz="3200" dirty="0" smtClean="0"/>
          </a:p>
          <a:p>
            <a:pPr lvl="1"/>
            <a:r>
              <a:rPr lang="en-US" sz="2800" dirty="0" smtClean="0"/>
              <a:t>May be a result of personal identification </a:t>
            </a:r>
          </a:p>
          <a:p>
            <a:pPr marL="457200" lvl="1" indent="0">
              <a:buNone/>
            </a:pPr>
            <a:endParaRPr lang="en-US" sz="2800" dirty="0" smtClean="0"/>
          </a:p>
          <a:p>
            <a:pPr lvl="1"/>
            <a:r>
              <a:rPr lang="en-US" sz="2800" dirty="0" smtClean="0"/>
              <a:t>May be imposed by the way others see , believe and/or react </a:t>
            </a:r>
            <a:endParaRPr lang="en-US" sz="2800" dirty="0"/>
          </a:p>
          <a:p>
            <a:pPr marL="457200" lvl="1" indent="0">
              <a:buNone/>
            </a:pPr>
            <a:endParaRPr lang="en-US" dirty="0"/>
          </a:p>
        </p:txBody>
      </p:sp>
    </p:spTree>
    <p:extLst>
      <p:ext uri="{BB962C8B-B14F-4D97-AF65-F5344CB8AC3E}">
        <p14:creationId xmlns:p14="http://schemas.microsoft.com/office/powerpoint/2010/main" val="395415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57200" y="776650"/>
            <a:ext cx="8229600" cy="1143000"/>
          </a:xfrm>
        </p:spPr>
        <p:txBody>
          <a:bodyPr>
            <a:normAutofit/>
          </a:bodyPr>
          <a:lstStyle/>
          <a:p>
            <a:pPr algn="ctr"/>
            <a:r>
              <a:rPr lang="en-US" sz="5000" b="1" dirty="0" smtClean="0"/>
              <a:t>ADDRESSING</a:t>
            </a:r>
            <a:endParaRPr lang="en-US" sz="5000" b="1" dirty="0"/>
          </a:p>
        </p:txBody>
      </p:sp>
      <p:sp>
        <p:nvSpPr>
          <p:cNvPr id="2" name="Content Placeholder 1"/>
          <p:cNvSpPr>
            <a:spLocks noGrp="1"/>
          </p:cNvSpPr>
          <p:nvPr>
            <p:ph idx="1"/>
          </p:nvPr>
        </p:nvSpPr>
        <p:spPr>
          <a:xfrm>
            <a:off x="2107581" y="2173697"/>
            <a:ext cx="3512634" cy="3168377"/>
          </a:xfrm>
        </p:spPr>
        <p:txBody>
          <a:bodyPr>
            <a:noAutofit/>
          </a:bodyPr>
          <a:lstStyle/>
          <a:p>
            <a:r>
              <a:rPr lang="en-US" sz="2800" dirty="0" smtClean="0"/>
              <a:t>Age</a:t>
            </a:r>
          </a:p>
          <a:p>
            <a:r>
              <a:rPr lang="en-US" sz="2800" dirty="0" smtClean="0"/>
              <a:t>Development</a:t>
            </a:r>
          </a:p>
          <a:p>
            <a:r>
              <a:rPr lang="en-US" sz="2800" dirty="0" smtClean="0"/>
              <a:t>Disability</a:t>
            </a:r>
          </a:p>
          <a:p>
            <a:r>
              <a:rPr lang="en-US" sz="2800" dirty="0" smtClean="0"/>
              <a:t>Religion</a:t>
            </a:r>
          </a:p>
          <a:p>
            <a:r>
              <a:rPr lang="en-US" sz="2800" dirty="0" smtClean="0"/>
              <a:t>Ethnicity</a:t>
            </a:r>
          </a:p>
          <a:p>
            <a:r>
              <a:rPr lang="en-US" sz="2800" dirty="0" smtClean="0"/>
              <a:t>Social Class</a:t>
            </a:r>
          </a:p>
        </p:txBody>
      </p:sp>
      <p:sp>
        <p:nvSpPr>
          <p:cNvPr id="3" name="Footer Placeholder 2"/>
          <p:cNvSpPr>
            <a:spLocks noGrp="1"/>
          </p:cNvSpPr>
          <p:nvPr>
            <p:ph type="ftr" sz="quarter" idx="4294967295"/>
          </p:nvPr>
        </p:nvSpPr>
        <p:spPr>
          <a:xfrm>
            <a:off x="383628" y="6356350"/>
            <a:ext cx="8376745" cy="365125"/>
          </a:xfrm>
          <a:prstGeom prst="rect">
            <a:avLst/>
          </a:prstGeom>
        </p:spPr>
        <p:txBody>
          <a:bodyPr/>
          <a:lstStyle/>
          <a:p>
            <a:r>
              <a:rPr lang="en-US" sz="2000" dirty="0" smtClean="0"/>
              <a:t>*adapted from: Addressing Cultural Complexities in Practice by Pamela A. Hays</a:t>
            </a:r>
            <a:endParaRPr lang="en-US" sz="2000" dirty="0"/>
          </a:p>
        </p:txBody>
      </p:sp>
      <p:sp>
        <p:nvSpPr>
          <p:cNvPr id="4" name="TextBox 3"/>
          <p:cNvSpPr txBox="1"/>
          <p:nvPr/>
        </p:nvSpPr>
        <p:spPr>
          <a:xfrm>
            <a:off x="4666785" y="2173697"/>
            <a:ext cx="373565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Sexual Orientation</a:t>
            </a:r>
          </a:p>
          <a:p>
            <a:pPr marL="457200" indent="-457200">
              <a:buFont typeface="Arial" panose="020B0604020202020204" pitchFamily="34" charset="0"/>
              <a:buChar char="•"/>
            </a:pPr>
            <a:r>
              <a:rPr lang="en-US" sz="2800" dirty="0"/>
              <a:t>Indigenous Heritage</a:t>
            </a:r>
          </a:p>
          <a:p>
            <a:pPr marL="457200" indent="-457200">
              <a:buFont typeface="Arial" panose="020B0604020202020204" pitchFamily="34" charset="0"/>
              <a:buChar char="•"/>
            </a:pPr>
            <a:r>
              <a:rPr lang="en-US" sz="2800" dirty="0"/>
              <a:t>National Origin</a:t>
            </a:r>
          </a:p>
          <a:p>
            <a:pPr marL="457200" indent="-457200">
              <a:buFont typeface="Arial" panose="020B0604020202020204" pitchFamily="34" charset="0"/>
              <a:buChar char="•"/>
            </a:pPr>
            <a:r>
              <a:rPr lang="en-US" sz="2800" dirty="0"/>
              <a:t>Gender</a:t>
            </a:r>
          </a:p>
        </p:txBody>
      </p:sp>
    </p:spTree>
    <p:extLst>
      <p:ext uri="{BB962C8B-B14F-4D97-AF65-F5344CB8AC3E}">
        <p14:creationId xmlns:p14="http://schemas.microsoft.com/office/powerpoint/2010/main" val="18704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57200" y="722863"/>
            <a:ext cx="8229600" cy="1143000"/>
          </a:xfrm>
        </p:spPr>
        <p:txBody>
          <a:bodyPr>
            <a:normAutofit/>
          </a:bodyPr>
          <a:lstStyle/>
          <a:p>
            <a:pPr algn="ctr"/>
            <a:r>
              <a:rPr lang="en-US" sz="5000" b="1" dirty="0" smtClean="0"/>
              <a:t>Agents and Targets</a:t>
            </a:r>
            <a:endParaRPr lang="en-US" sz="5000" b="1" dirty="0"/>
          </a:p>
        </p:txBody>
      </p:sp>
      <p:sp>
        <p:nvSpPr>
          <p:cNvPr id="2" name="Content Placeholder 1"/>
          <p:cNvSpPr>
            <a:spLocks noGrp="1"/>
          </p:cNvSpPr>
          <p:nvPr>
            <p:ph sz="half" idx="1"/>
          </p:nvPr>
        </p:nvSpPr>
        <p:spPr>
          <a:xfrm>
            <a:off x="457200" y="2048425"/>
            <a:ext cx="4038600" cy="4525963"/>
          </a:xfrm>
        </p:spPr>
        <p:txBody>
          <a:bodyPr>
            <a:normAutofit/>
          </a:bodyPr>
          <a:lstStyle/>
          <a:p>
            <a:r>
              <a:rPr lang="en-US" sz="2800" dirty="0" smtClean="0"/>
              <a:t>Are the statuses within each social identity</a:t>
            </a:r>
          </a:p>
          <a:p>
            <a:r>
              <a:rPr lang="en-US" sz="2800" dirty="0" smtClean="0"/>
              <a:t>Assignment of status within a cultural identity may vary by  situation</a:t>
            </a:r>
          </a:p>
          <a:p>
            <a:r>
              <a:rPr lang="en-US" sz="2800" dirty="0" smtClean="0"/>
              <a:t>Individuals may not identify with the same status for every cultural identity</a:t>
            </a:r>
          </a:p>
          <a:p>
            <a:endParaRPr lang="en-US" dirty="0" smtClean="0"/>
          </a:p>
        </p:txBody>
      </p:sp>
      <p:pic>
        <p:nvPicPr>
          <p:cNvPr id="1026" name="Picture 2" descr="C:\Users\hernajl\AppData\Local\Microsoft\Windows\Temporary Internet Files\Content.IE5\71HKH63J\target[1].pn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4629150" y="2058194"/>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45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57200" y="704934"/>
            <a:ext cx="8229600" cy="1143000"/>
          </a:xfrm>
        </p:spPr>
        <p:txBody>
          <a:bodyPr>
            <a:normAutofit/>
          </a:bodyPr>
          <a:lstStyle/>
          <a:p>
            <a:pPr algn="ctr"/>
            <a:r>
              <a:rPr lang="en-US" sz="5000" b="1" dirty="0" smtClean="0"/>
              <a:t>Agents Vs. Targets</a:t>
            </a:r>
            <a:endParaRPr lang="en-US" sz="5000" b="1" dirty="0"/>
          </a:p>
        </p:txBody>
      </p:sp>
      <p:sp>
        <p:nvSpPr>
          <p:cNvPr id="4" name="Text Placeholder 3"/>
          <p:cNvSpPr>
            <a:spLocks noGrp="1"/>
          </p:cNvSpPr>
          <p:nvPr>
            <p:ph type="body" idx="1"/>
          </p:nvPr>
        </p:nvSpPr>
        <p:spPr>
          <a:xfrm>
            <a:off x="457200" y="1929551"/>
            <a:ext cx="4040188" cy="639762"/>
          </a:xfrm>
        </p:spPr>
        <p:txBody>
          <a:bodyPr>
            <a:normAutofit/>
          </a:bodyPr>
          <a:lstStyle/>
          <a:p>
            <a:r>
              <a:rPr lang="en-US" sz="3200" dirty="0" smtClean="0"/>
              <a:t>Agent</a:t>
            </a:r>
            <a:endParaRPr lang="en-US" sz="3200" dirty="0"/>
          </a:p>
        </p:txBody>
      </p:sp>
      <p:sp>
        <p:nvSpPr>
          <p:cNvPr id="5" name="Content Placeholder 4"/>
          <p:cNvSpPr>
            <a:spLocks noGrp="1"/>
          </p:cNvSpPr>
          <p:nvPr>
            <p:ph sz="half" idx="2"/>
          </p:nvPr>
        </p:nvSpPr>
        <p:spPr>
          <a:xfrm>
            <a:off x="457200" y="2569313"/>
            <a:ext cx="4040188" cy="3951288"/>
          </a:xfrm>
        </p:spPr>
        <p:txBody>
          <a:bodyPr>
            <a:normAutofit/>
          </a:bodyPr>
          <a:lstStyle/>
          <a:p>
            <a:r>
              <a:rPr lang="en-US" sz="2800" dirty="0" smtClean="0"/>
              <a:t>Experiences benefits and/or privileges</a:t>
            </a:r>
          </a:p>
          <a:p>
            <a:r>
              <a:rPr lang="en-US" sz="2800" dirty="0" smtClean="0"/>
              <a:t>Has increased availability of resources</a:t>
            </a:r>
          </a:p>
          <a:p>
            <a:r>
              <a:rPr lang="en-US" sz="2800" dirty="0" smtClean="0"/>
              <a:t>Benefits from inequalities</a:t>
            </a:r>
            <a:endParaRPr lang="en-US" sz="2800" dirty="0"/>
          </a:p>
        </p:txBody>
      </p:sp>
      <p:sp>
        <p:nvSpPr>
          <p:cNvPr id="6" name="Text Placeholder 5"/>
          <p:cNvSpPr>
            <a:spLocks noGrp="1"/>
          </p:cNvSpPr>
          <p:nvPr>
            <p:ph type="body" sz="quarter" idx="3"/>
          </p:nvPr>
        </p:nvSpPr>
        <p:spPr>
          <a:xfrm>
            <a:off x="4645025" y="1929551"/>
            <a:ext cx="4041775" cy="639762"/>
          </a:xfrm>
        </p:spPr>
        <p:txBody>
          <a:bodyPr>
            <a:normAutofit/>
          </a:bodyPr>
          <a:lstStyle/>
          <a:p>
            <a:r>
              <a:rPr lang="en-US" sz="3200" dirty="0" smtClean="0"/>
              <a:t>Target</a:t>
            </a:r>
            <a:endParaRPr lang="en-US" sz="3200" dirty="0"/>
          </a:p>
        </p:txBody>
      </p:sp>
      <p:sp>
        <p:nvSpPr>
          <p:cNvPr id="7" name="Content Placeholder 6"/>
          <p:cNvSpPr>
            <a:spLocks noGrp="1"/>
          </p:cNvSpPr>
          <p:nvPr>
            <p:ph sz="quarter" idx="4"/>
          </p:nvPr>
        </p:nvSpPr>
        <p:spPr>
          <a:xfrm>
            <a:off x="4645025" y="2569313"/>
            <a:ext cx="4041775" cy="3951288"/>
          </a:xfrm>
        </p:spPr>
        <p:txBody>
          <a:bodyPr/>
          <a:lstStyle/>
          <a:p>
            <a:r>
              <a:rPr lang="en-US" sz="2800" dirty="0" smtClean="0"/>
              <a:t>Experiences oppression and/or limitations</a:t>
            </a:r>
          </a:p>
          <a:p>
            <a:r>
              <a:rPr lang="en-US" sz="2800" dirty="0" smtClean="0"/>
              <a:t>Has reduced availability of resources </a:t>
            </a:r>
          </a:p>
          <a:p>
            <a:endParaRPr lang="en-US" dirty="0"/>
          </a:p>
        </p:txBody>
      </p:sp>
    </p:spTree>
    <p:extLst>
      <p:ext uri="{BB962C8B-B14F-4D97-AF65-F5344CB8AC3E}">
        <p14:creationId xmlns:p14="http://schemas.microsoft.com/office/powerpoint/2010/main" val="363027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2"/>
          <p:cNvSpPr>
            <a:spLocks noGrp="1"/>
          </p:cNvSpPr>
          <p:nvPr>
            <p:ph type="title"/>
          </p:nvPr>
        </p:nvSpPr>
        <p:spPr>
          <a:xfrm>
            <a:off x="628650" y="738100"/>
            <a:ext cx="7886700" cy="907313"/>
          </a:xfrm>
        </p:spPr>
        <p:txBody>
          <a:bodyPr>
            <a:normAutofit/>
          </a:bodyPr>
          <a:lstStyle/>
          <a:p>
            <a:pPr algn="ctr"/>
            <a:r>
              <a:rPr lang="en-US" sz="5000" b="1" dirty="0" smtClean="0"/>
              <a:t>Time to look at ourselves…</a:t>
            </a:r>
            <a:endParaRPr lang="en-US" sz="5000" b="1" dirty="0"/>
          </a:p>
        </p:txBody>
      </p:sp>
      <p:sp>
        <p:nvSpPr>
          <p:cNvPr id="14" name="Content Placeholder 13"/>
          <p:cNvSpPr>
            <a:spLocks noGrp="1"/>
          </p:cNvSpPr>
          <p:nvPr>
            <p:ph sz="half" idx="1"/>
          </p:nvPr>
        </p:nvSpPr>
        <p:spPr>
          <a:xfrm>
            <a:off x="279494" y="1560888"/>
            <a:ext cx="5214590" cy="5212587"/>
          </a:xfrm>
        </p:spPr>
        <p:txBody>
          <a:bodyPr>
            <a:normAutofit lnSpcReduction="10000"/>
          </a:bodyPr>
          <a:lstStyle/>
          <a:p>
            <a:pPr marL="0" indent="0">
              <a:buNone/>
            </a:pPr>
            <a:r>
              <a:rPr lang="en-US" sz="3100" dirty="0" smtClean="0"/>
              <a:t>Think about Unconscious Bias</a:t>
            </a:r>
          </a:p>
          <a:p>
            <a:endParaRPr lang="en-US" sz="3100" dirty="0" smtClean="0"/>
          </a:p>
          <a:p>
            <a:r>
              <a:rPr lang="en-US" sz="3100" dirty="0" smtClean="0"/>
              <a:t>Think about a situation where you once had an unconscious bias </a:t>
            </a:r>
          </a:p>
          <a:p>
            <a:endParaRPr lang="en-US" sz="3100" dirty="0" smtClean="0"/>
          </a:p>
          <a:p>
            <a:r>
              <a:rPr lang="en-US" sz="3100" dirty="0" smtClean="0"/>
              <a:t>Be prepared to discuss</a:t>
            </a:r>
          </a:p>
          <a:p>
            <a:pPr lvl="1">
              <a:buFont typeface="Wingdings" panose="05000000000000000000" pitchFamily="2" charset="2"/>
              <a:buChar char="§"/>
            </a:pPr>
            <a:r>
              <a:rPr lang="en-US" sz="3100" dirty="0" smtClean="0"/>
              <a:t>What was the bias?</a:t>
            </a:r>
          </a:p>
          <a:p>
            <a:pPr lvl="1">
              <a:buFont typeface="Wingdings" panose="05000000000000000000" pitchFamily="2" charset="2"/>
              <a:buChar char="§"/>
            </a:pPr>
            <a:r>
              <a:rPr lang="en-US" sz="3100" dirty="0" smtClean="0"/>
              <a:t>How did it impact those around you?</a:t>
            </a:r>
          </a:p>
          <a:p>
            <a:pPr lvl="1">
              <a:buFont typeface="Wingdings" panose="05000000000000000000" pitchFamily="2" charset="2"/>
              <a:buChar char="§"/>
            </a:pPr>
            <a:r>
              <a:rPr lang="en-US" sz="3100" dirty="0" smtClean="0"/>
              <a:t>How did you change that bias?</a:t>
            </a:r>
          </a:p>
          <a:p>
            <a:pPr lvl="1"/>
            <a:endParaRPr lang="en-US" dirty="0" smtClean="0"/>
          </a:p>
          <a:p>
            <a:endParaRPr lang="en-US" dirty="0"/>
          </a:p>
        </p:txBody>
      </p:sp>
      <p:pic>
        <p:nvPicPr>
          <p:cNvPr id="15" name="Picture 2" descr="C:\Users\hernajl\AppData\Local\Microsoft\Windows\Temporary Internet Files\Content.IE5\X9OBGH3K\blue-stick-man-reflect-hi[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328" y="2749175"/>
            <a:ext cx="3941648" cy="387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374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929"/>
            <a:ext cx="9144000" cy="6858000"/>
          </a:xfrm>
          <a:prstGeom prst="rect">
            <a:avLst/>
          </a:prstGeom>
        </p:spPr>
      </p:pic>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915615"/>
            <a:ext cx="6096000" cy="5800489"/>
          </a:xfrm>
        </p:spPr>
      </p:pic>
    </p:spTree>
    <p:extLst>
      <p:ext uri="{BB962C8B-B14F-4D97-AF65-F5344CB8AC3E}">
        <p14:creationId xmlns:p14="http://schemas.microsoft.com/office/powerpoint/2010/main" val="26500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929"/>
            <a:ext cx="9144000" cy="6858000"/>
          </a:xfrm>
          <a:prstGeom prst="rect">
            <a:avLst/>
          </a:prstGeom>
        </p:spPr>
      </p:pic>
      <p:pic>
        <p:nvPicPr>
          <p:cNvPr id="3" name="Content Placeholder 2"/>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1522476" y="945520"/>
            <a:ext cx="6099048" cy="5797296"/>
          </a:xfrm>
        </p:spPr>
      </p:pic>
    </p:spTree>
    <p:extLst>
      <p:ext uri="{BB962C8B-B14F-4D97-AF65-F5344CB8AC3E}">
        <p14:creationId xmlns:p14="http://schemas.microsoft.com/office/powerpoint/2010/main" val="402335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929"/>
            <a:ext cx="9144000" cy="6858000"/>
          </a:xfrm>
          <a:prstGeom prst="rect">
            <a:avLst/>
          </a:prstGeom>
        </p:spPr>
      </p:pic>
      <p:pic>
        <p:nvPicPr>
          <p:cNvPr id="3" name="Content Placeholder 2"/>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1522476" y="969841"/>
            <a:ext cx="6099048" cy="5797296"/>
          </a:xfrm>
        </p:spPr>
      </p:pic>
    </p:spTree>
    <p:extLst>
      <p:ext uri="{BB962C8B-B14F-4D97-AF65-F5344CB8AC3E}">
        <p14:creationId xmlns:p14="http://schemas.microsoft.com/office/powerpoint/2010/main" val="222244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929"/>
            <a:ext cx="9144000" cy="6858000"/>
          </a:xfrm>
          <a:prstGeom prst="rect">
            <a:avLst/>
          </a:prstGeom>
        </p:spPr>
      </p:pic>
      <p:pic>
        <p:nvPicPr>
          <p:cNvPr id="3" name="Content Placeholder 2"/>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1522476" y="934671"/>
            <a:ext cx="6099048" cy="5797296"/>
          </a:xfrm>
        </p:spPr>
      </p:pic>
    </p:spTree>
    <p:extLst>
      <p:ext uri="{BB962C8B-B14F-4D97-AF65-F5344CB8AC3E}">
        <p14:creationId xmlns:p14="http://schemas.microsoft.com/office/powerpoint/2010/main" val="37912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Content Placeholder 3"/>
          <p:cNvPicPr>
            <a:picLocks noGrp="1"/>
          </p:cNvPicPr>
          <p:nvPr>
            <p:ph idx="1"/>
          </p:nvPr>
        </p:nvPicPr>
        <p:blipFill rotWithShape="1">
          <a:blip r:embed="rId4">
            <a:extLst>
              <a:ext uri="{28A0092B-C50C-407E-A947-70E740481C1C}">
                <a14:useLocalDpi xmlns:a14="http://schemas.microsoft.com/office/drawing/2010/main" val="0"/>
              </a:ext>
            </a:extLst>
          </a:blip>
          <a:srcRect l="1" t="23197" r="204"/>
          <a:stretch/>
        </p:blipFill>
        <p:spPr>
          <a:xfrm>
            <a:off x="628649" y="1008188"/>
            <a:ext cx="7891272" cy="2637763"/>
          </a:xfr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 t="6061" r="671"/>
          <a:stretch/>
        </p:blipFill>
        <p:spPr>
          <a:xfrm>
            <a:off x="625720" y="4114806"/>
            <a:ext cx="7891272" cy="2668036"/>
          </a:xfrm>
          <a:prstGeom prst="rect">
            <a:avLst/>
          </a:prstGeom>
        </p:spPr>
      </p:pic>
      <p:sp>
        <p:nvSpPr>
          <p:cNvPr id="6" name="Rectangle 5"/>
          <p:cNvSpPr/>
          <p:nvPr/>
        </p:nvSpPr>
        <p:spPr>
          <a:xfrm>
            <a:off x="625720" y="3634154"/>
            <a:ext cx="7891272" cy="480652"/>
          </a:xfrm>
          <a:prstGeom prst="rect">
            <a:avLst/>
          </a:prstGeom>
          <a:solidFill>
            <a:srgbClr val="B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67354" y="2028092"/>
            <a:ext cx="1887416" cy="1137139"/>
          </a:xfrm>
          <a:prstGeom prst="rect">
            <a:avLst/>
          </a:prstGeom>
          <a:solidFill>
            <a:srgbClr val="77A9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17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28870"/>
            <a:ext cx="7886700" cy="961819"/>
          </a:xfrm>
        </p:spPr>
        <p:txBody>
          <a:bodyPr/>
          <a:lstStyle/>
          <a:p>
            <a:r>
              <a:rPr lang="en-US" dirty="0" smtClean="0"/>
              <a:t>You Should Know…</a:t>
            </a:r>
            <a:endParaRPr lang="en-US" dirty="0"/>
          </a:p>
        </p:txBody>
      </p:sp>
      <p:sp>
        <p:nvSpPr>
          <p:cNvPr id="3" name="Content Placeholder 2"/>
          <p:cNvSpPr>
            <a:spLocks noGrp="1"/>
          </p:cNvSpPr>
          <p:nvPr>
            <p:ph idx="1"/>
          </p:nvPr>
        </p:nvSpPr>
        <p:spPr/>
        <p:txBody>
          <a:bodyPr>
            <a:normAutofit/>
          </a:bodyPr>
          <a:lstStyle/>
          <a:p>
            <a:r>
              <a:rPr lang="en-US" sz="2800" dirty="0" smtClean="0"/>
              <a:t>The estimated time to complete this course is 2 hours or less</a:t>
            </a:r>
          </a:p>
          <a:p>
            <a:pPr marL="0" indent="0">
              <a:buNone/>
            </a:pPr>
            <a:endParaRPr lang="en-US" sz="1100" dirty="0" smtClean="0"/>
          </a:p>
          <a:p>
            <a:r>
              <a:rPr lang="en-US" sz="2800" dirty="0" smtClean="0"/>
              <a:t>The facilitation of this course may be modified to be completed as two individual sessions plus a take away assignment</a:t>
            </a:r>
          </a:p>
          <a:p>
            <a:pPr marL="0" indent="0">
              <a:buNone/>
            </a:pPr>
            <a:endParaRPr lang="en-US" sz="1100" dirty="0"/>
          </a:p>
          <a:p>
            <a:r>
              <a:rPr lang="en-US" sz="2800" dirty="0" smtClean="0"/>
              <a:t>This course is designed as a facilitated conversation and participation is vital to this training process. </a:t>
            </a:r>
            <a:endParaRPr lang="en-US" sz="2800" dirty="0"/>
          </a:p>
        </p:txBody>
      </p:sp>
    </p:spTree>
    <p:extLst>
      <p:ext uri="{BB962C8B-B14F-4D97-AF65-F5344CB8AC3E}">
        <p14:creationId xmlns:p14="http://schemas.microsoft.com/office/powerpoint/2010/main" val="231353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sz="half" idx="1"/>
          </p:nvPr>
        </p:nvSpPr>
        <p:spPr>
          <a:xfrm>
            <a:off x="628650" y="1825625"/>
            <a:ext cx="7886700" cy="4351338"/>
          </a:xfrm>
        </p:spPr>
        <p:txBody>
          <a:bodyPr>
            <a:normAutofit/>
          </a:bodyPr>
          <a:lstStyle/>
          <a:p>
            <a:pPr>
              <a:spcAft>
                <a:spcPts val="1200"/>
              </a:spcAft>
            </a:pPr>
            <a:r>
              <a:rPr lang="en-US" dirty="0" smtClean="0"/>
              <a:t>Put links to your policies or where they can find an employee handbook here.</a:t>
            </a:r>
            <a:endParaRPr lang="en-US" dirty="0"/>
          </a:p>
        </p:txBody>
      </p:sp>
    </p:spTree>
    <p:extLst>
      <p:ext uri="{BB962C8B-B14F-4D97-AF65-F5344CB8AC3E}">
        <p14:creationId xmlns:p14="http://schemas.microsoft.com/office/powerpoint/2010/main" val="352324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A template open, clo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315"/>
            <a:ext cx="9144000" cy="6858000"/>
          </a:xfrm>
          <a:prstGeom prst="rect">
            <a:avLst/>
          </a:prstGeom>
        </p:spPr>
      </p:pic>
      <p:sp>
        <p:nvSpPr>
          <p:cNvPr id="3" name="Subtitle 2"/>
          <p:cNvSpPr>
            <a:spLocks noGrp="1"/>
          </p:cNvSpPr>
          <p:nvPr>
            <p:ph type="subTitle" idx="1"/>
          </p:nvPr>
        </p:nvSpPr>
        <p:spPr>
          <a:xfrm>
            <a:off x="5930019" y="4065509"/>
            <a:ext cx="2877979" cy="1992440"/>
          </a:xfrm>
        </p:spPr>
        <p:txBody>
          <a:bodyPr>
            <a:normAutofit fontScale="77500" lnSpcReduction="20000"/>
          </a:bodyPr>
          <a:lstStyle/>
          <a:p>
            <a:r>
              <a:rPr lang="en-US" sz="2800" dirty="0" smtClean="0">
                <a:solidFill>
                  <a:schemeClr val="tx1"/>
                </a:solidFill>
              </a:rPr>
              <a:t>Sarah Blanchette</a:t>
            </a:r>
          </a:p>
          <a:p>
            <a:r>
              <a:rPr lang="en-US" sz="2800" dirty="0" smtClean="0">
                <a:solidFill>
                  <a:schemeClr val="tx1"/>
                </a:solidFill>
              </a:rPr>
              <a:t>Residential Services Training</a:t>
            </a:r>
          </a:p>
          <a:p>
            <a:r>
              <a:rPr lang="en-US" sz="2800" dirty="0" smtClean="0">
                <a:solidFill>
                  <a:schemeClr val="tx1"/>
                </a:solidFill>
              </a:rPr>
              <a:t>Program Manager</a:t>
            </a:r>
          </a:p>
          <a:p>
            <a:r>
              <a:rPr lang="en-US" sz="2800" dirty="0" smtClean="0">
                <a:solidFill>
                  <a:schemeClr val="tx1"/>
                </a:solidFill>
              </a:rPr>
              <a:t>360-407-1540</a:t>
            </a:r>
            <a:endParaRPr lang="en-US" sz="2800" dirty="0">
              <a:solidFill>
                <a:schemeClr val="tx1"/>
              </a:solidFill>
            </a:endParaRPr>
          </a:p>
          <a:p>
            <a:r>
              <a:rPr lang="en-US" sz="2800" dirty="0" smtClean="0">
                <a:solidFill>
                  <a:schemeClr val="tx1"/>
                </a:solidFill>
                <a:hlinkClick r:id="rId3"/>
              </a:rPr>
              <a:t>BlancSR@dshs.wa.gov</a:t>
            </a:r>
            <a:r>
              <a:rPr lang="en-US" sz="2800" dirty="0" smtClean="0">
                <a:solidFill>
                  <a:schemeClr val="tx1"/>
                </a:solidFill>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2" y="473044"/>
            <a:ext cx="6429375" cy="6858000"/>
          </a:xfrm>
          <a:prstGeom prst="rect">
            <a:avLst/>
          </a:prstGeom>
        </p:spPr>
      </p:pic>
      <p:sp>
        <p:nvSpPr>
          <p:cNvPr id="8" name="Title 7"/>
          <p:cNvSpPr>
            <a:spLocks noGrp="1"/>
          </p:cNvSpPr>
          <p:nvPr>
            <p:ph type="ctrTitle"/>
          </p:nvPr>
        </p:nvSpPr>
        <p:spPr>
          <a:xfrm>
            <a:off x="162962" y="977773"/>
            <a:ext cx="2643612" cy="4925085"/>
          </a:xfrm>
        </p:spPr>
        <p:txBody>
          <a:bodyPr>
            <a:normAutofit fontScale="90000"/>
          </a:bodyPr>
          <a:lstStyle/>
          <a:p>
            <a:r>
              <a:rPr lang="en-US" dirty="0" smtClean="0"/>
              <a:t>Your Turn!!</a:t>
            </a:r>
            <a:br>
              <a:rPr lang="en-US" dirty="0" smtClean="0"/>
            </a:br>
            <a:r>
              <a:rPr lang="en-US" dirty="0"/>
              <a:t/>
            </a:r>
            <a:br>
              <a:rPr lang="en-US" dirty="0"/>
            </a:br>
            <a:r>
              <a:rPr lang="en-US" dirty="0" smtClean="0"/>
              <a:t>Please Type in your questions to me!</a:t>
            </a:r>
            <a:endParaRPr lang="en-US" dirty="0"/>
          </a:p>
        </p:txBody>
      </p:sp>
    </p:spTree>
    <p:extLst>
      <p:ext uri="{BB962C8B-B14F-4D97-AF65-F5344CB8AC3E}">
        <p14:creationId xmlns:p14="http://schemas.microsoft.com/office/powerpoint/2010/main" val="793947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457200" y="687005"/>
            <a:ext cx="8229600" cy="1143000"/>
          </a:xfrm>
        </p:spPr>
        <p:txBody>
          <a:bodyPr>
            <a:noAutofit/>
          </a:bodyPr>
          <a:lstStyle/>
          <a:p>
            <a:r>
              <a:rPr lang="en-US" sz="5000" b="1" dirty="0"/>
              <a:t>DDA Mission</a:t>
            </a:r>
          </a:p>
        </p:txBody>
      </p:sp>
      <p:sp>
        <p:nvSpPr>
          <p:cNvPr id="2" name="Content Placeholder 1"/>
          <p:cNvSpPr>
            <a:spLocks noGrp="1"/>
          </p:cNvSpPr>
          <p:nvPr>
            <p:ph idx="1"/>
          </p:nvPr>
        </p:nvSpPr>
        <p:spPr>
          <a:xfrm>
            <a:off x="457200" y="1313878"/>
            <a:ext cx="8229600" cy="4015507"/>
          </a:xfrm>
        </p:spPr>
        <p:txBody>
          <a:bodyPr anchor="ctr">
            <a:normAutofit/>
          </a:bodyPr>
          <a:lstStyle/>
          <a:p>
            <a:pPr marL="0" indent="0">
              <a:buNone/>
            </a:pPr>
            <a:r>
              <a:rPr lang="en-US" sz="3200" b="1" dirty="0"/>
              <a:t>Transforming lives</a:t>
            </a:r>
            <a:r>
              <a:rPr lang="en-US" sz="3200" dirty="0"/>
              <a:t> by providing support and fostering partnerships that empower people to live the lives they want.</a:t>
            </a:r>
            <a:endParaRPr lang="en-US" sz="3200" dirty="0" smtClean="0"/>
          </a:p>
          <a:p>
            <a:pPr marL="0" indent="0">
              <a:buNone/>
            </a:pPr>
            <a:endParaRPr lang="en-US" dirty="0" smtClean="0"/>
          </a:p>
          <a:p>
            <a:endParaRPr lang="en-US" dirty="0"/>
          </a:p>
        </p:txBody>
      </p:sp>
      <p:grpSp>
        <p:nvGrpSpPr>
          <p:cNvPr id="7" name="Group 6"/>
          <p:cNvGrpSpPr/>
          <p:nvPr/>
        </p:nvGrpSpPr>
        <p:grpSpPr>
          <a:xfrm>
            <a:off x="2725271" y="4052051"/>
            <a:ext cx="3693459" cy="2478741"/>
            <a:chOff x="5127814" y="4052051"/>
            <a:chExt cx="3693459" cy="2478741"/>
          </a:xfrm>
        </p:grpSpPr>
        <p:sp>
          <p:nvSpPr>
            <p:cNvPr id="3" name="Rectangle 2"/>
            <p:cNvSpPr/>
            <p:nvPr/>
          </p:nvSpPr>
          <p:spPr>
            <a:xfrm>
              <a:off x="5127814" y="4052051"/>
              <a:ext cx="3693459" cy="2478741"/>
            </a:xfrm>
            <a:prstGeom prst="rect">
              <a:avLst/>
            </a:prstGeom>
            <a:solidFill>
              <a:srgbClr val="5C7F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829" y="4465427"/>
              <a:ext cx="3509428" cy="1796827"/>
            </a:xfrm>
            <a:prstGeom prst="rect">
              <a:avLst/>
            </a:prstGeom>
          </p:spPr>
        </p:pic>
      </p:grpSp>
    </p:spTree>
    <p:extLst>
      <p:ext uri="{BB962C8B-B14F-4D97-AF65-F5344CB8AC3E}">
        <p14:creationId xmlns:p14="http://schemas.microsoft.com/office/powerpoint/2010/main" val="14859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499"/>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86796"/>
            <a:ext cx="7886700" cy="1325563"/>
          </a:xfrm>
        </p:spPr>
        <p:txBody>
          <a:bodyPr>
            <a:normAutofit fontScale="90000"/>
          </a:bodyPr>
          <a:lstStyle/>
          <a:p>
            <a:r>
              <a:rPr lang="en-US" sz="5000" b="1" dirty="0" smtClean="0"/>
              <a:t>Add your agency’s Mission Here…</a:t>
            </a:r>
            <a:endParaRPr lang="en-US" sz="5000" b="1" dirty="0"/>
          </a:p>
        </p:txBody>
      </p:sp>
      <p:sp>
        <p:nvSpPr>
          <p:cNvPr id="7" name="Content Placeholder 6"/>
          <p:cNvSpPr>
            <a:spLocks noGrp="1"/>
          </p:cNvSpPr>
          <p:nvPr>
            <p:ph idx="1"/>
          </p:nvPr>
        </p:nvSpPr>
        <p:spPr>
          <a:xfrm>
            <a:off x="813067" y="1912359"/>
            <a:ext cx="7886700" cy="4351338"/>
          </a:xfrm>
        </p:spPr>
        <p:txBody>
          <a:bodyPr/>
          <a:lstStyle/>
          <a:p>
            <a:endParaRPr lang="en-US" dirty="0"/>
          </a:p>
        </p:txBody>
      </p:sp>
    </p:spTree>
    <p:extLst>
      <p:ext uri="{BB962C8B-B14F-4D97-AF65-F5344CB8AC3E}">
        <p14:creationId xmlns:p14="http://schemas.microsoft.com/office/powerpoint/2010/main" val="36931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436"/>
            <a:ext cx="9144000" cy="6858000"/>
          </a:xfrm>
          <a:prstGeom prst="rect">
            <a:avLst/>
          </a:prstGeom>
        </p:spPr>
      </p:pic>
      <p:sp>
        <p:nvSpPr>
          <p:cNvPr id="4" name="Title 3"/>
          <p:cNvSpPr>
            <a:spLocks noGrp="1"/>
          </p:cNvSpPr>
          <p:nvPr>
            <p:ph type="title"/>
          </p:nvPr>
        </p:nvSpPr>
        <p:spPr>
          <a:xfrm>
            <a:off x="628650" y="493832"/>
            <a:ext cx="7886700" cy="1325563"/>
          </a:xfrm>
        </p:spPr>
        <p:txBody>
          <a:bodyPr>
            <a:normAutofit/>
          </a:bodyPr>
          <a:lstStyle/>
          <a:p>
            <a:pPr algn="ctr"/>
            <a:r>
              <a:rPr lang="en-US" sz="5000" b="1" dirty="0" smtClean="0">
                <a:solidFill>
                  <a:srgbClr val="00B050"/>
                </a:solidFill>
              </a:rPr>
              <a:t>Purpose</a:t>
            </a:r>
            <a:endParaRPr lang="en-US" sz="5000" b="1" dirty="0">
              <a:solidFill>
                <a:srgbClr val="00B050"/>
              </a:solidFill>
            </a:endParaRPr>
          </a:p>
        </p:txBody>
      </p:sp>
      <p:sp>
        <p:nvSpPr>
          <p:cNvPr id="5" name="Content Placeholder 4"/>
          <p:cNvSpPr>
            <a:spLocks noGrp="1"/>
          </p:cNvSpPr>
          <p:nvPr>
            <p:ph idx="1"/>
          </p:nvPr>
        </p:nvSpPr>
        <p:spPr>
          <a:xfrm>
            <a:off x="299677" y="1590595"/>
            <a:ext cx="8682957" cy="5123969"/>
          </a:xfrm>
        </p:spPr>
        <p:txBody>
          <a:bodyPr>
            <a:normAutofit fontScale="92500" lnSpcReduction="20000"/>
          </a:bodyPr>
          <a:lstStyle/>
          <a:p>
            <a:pPr marL="0" indent="0">
              <a:buNone/>
            </a:pPr>
            <a:r>
              <a:rPr lang="en-US" sz="4300" dirty="0" smtClean="0">
                <a:solidFill>
                  <a:srgbClr val="00B050"/>
                </a:solidFill>
              </a:rPr>
              <a:t>This course is designed For All Direct Support Professionals and we will:</a:t>
            </a:r>
          </a:p>
          <a:p>
            <a:pPr marL="0" indent="0">
              <a:buNone/>
            </a:pPr>
            <a:endParaRPr lang="en-US" sz="3600" dirty="0" smtClean="0"/>
          </a:p>
          <a:p>
            <a:r>
              <a:rPr lang="en-US" sz="4700" dirty="0" smtClean="0">
                <a:solidFill>
                  <a:srgbClr val="00B050"/>
                </a:solidFill>
              </a:rPr>
              <a:t>Discuss what Unconscious Bias is</a:t>
            </a:r>
          </a:p>
          <a:p>
            <a:r>
              <a:rPr lang="en-US" sz="4700" dirty="0">
                <a:solidFill>
                  <a:srgbClr val="00B050"/>
                </a:solidFill>
              </a:rPr>
              <a:t>Recognize Unconscious Bias within our interactions</a:t>
            </a:r>
          </a:p>
          <a:p>
            <a:r>
              <a:rPr lang="en-US" sz="4700" dirty="0" smtClean="0">
                <a:solidFill>
                  <a:srgbClr val="00B050"/>
                </a:solidFill>
              </a:rPr>
              <a:t>Learn how Unconscious Bias impacts the individuals we support</a:t>
            </a:r>
          </a:p>
          <a:p>
            <a:r>
              <a:rPr lang="en-US" sz="4700" dirty="0" smtClean="0">
                <a:solidFill>
                  <a:srgbClr val="00B050"/>
                </a:solidFill>
              </a:rPr>
              <a:t>Give us tools to confront and change unconscious bias (T.I.D.E)</a:t>
            </a:r>
            <a:endParaRPr lang="en-US" sz="4700" dirty="0">
              <a:solidFill>
                <a:srgbClr val="00B050"/>
              </a:solidFill>
            </a:endParaRPr>
          </a:p>
        </p:txBody>
      </p:sp>
    </p:spTree>
    <p:extLst>
      <p:ext uri="{BB962C8B-B14F-4D97-AF65-F5344CB8AC3E}">
        <p14:creationId xmlns:p14="http://schemas.microsoft.com/office/powerpoint/2010/main" val="81394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457200" y="722863"/>
            <a:ext cx="8229600" cy="1143000"/>
          </a:xfrm>
        </p:spPr>
        <p:txBody>
          <a:bodyPr>
            <a:normAutofit/>
          </a:bodyPr>
          <a:lstStyle/>
          <a:p>
            <a:pPr algn="ctr"/>
            <a:r>
              <a:rPr lang="en-US" sz="5000" b="1" dirty="0" smtClean="0"/>
              <a:t>Unconscious Bias</a:t>
            </a:r>
            <a:endParaRPr lang="en-US" sz="5000" b="1" dirty="0"/>
          </a:p>
        </p:txBody>
      </p:sp>
      <p:sp>
        <p:nvSpPr>
          <p:cNvPr id="2" name="Content Placeholder 1"/>
          <p:cNvSpPr>
            <a:spLocks noGrp="1"/>
          </p:cNvSpPr>
          <p:nvPr>
            <p:ph idx="1"/>
          </p:nvPr>
        </p:nvSpPr>
        <p:spPr>
          <a:xfrm>
            <a:off x="457200" y="1869135"/>
            <a:ext cx="8229600" cy="4525963"/>
          </a:xfrm>
        </p:spPr>
        <p:txBody>
          <a:bodyPr>
            <a:noAutofit/>
          </a:bodyPr>
          <a:lstStyle/>
          <a:p>
            <a:r>
              <a:rPr lang="en-US" sz="3600" b="1" i="1" dirty="0" smtClean="0"/>
              <a:t>Unconscious</a:t>
            </a:r>
            <a:r>
              <a:rPr lang="en-US" sz="3600" dirty="0" smtClean="0"/>
              <a:t> </a:t>
            </a:r>
          </a:p>
          <a:p>
            <a:pPr lvl="1">
              <a:buFont typeface="Arial" panose="020B0604020202020204" pitchFamily="34" charset="0"/>
              <a:buChar char="•"/>
            </a:pPr>
            <a:r>
              <a:rPr lang="en-US" sz="3200" dirty="0" smtClean="0"/>
              <a:t>“not </a:t>
            </a:r>
            <a:r>
              <a:rPr lang="en-US" sz="3200" dirty="0"/>
              <a:t>aware of </a:t>
            </a:r>
            <a:r>
              <a:rPr lang="en-US" sz="3200" dirty="0" smtClean="0"/>
              <a:t>something”</a:t>
            </a:r>
            <a:endParaRPr lang="en-US" sz="3200" dirty="0"/>
          </a:p>
          <a:p>
            <a:pPr lvl="1">
              <a:buFont typeface="Arial" panose="020B0604020202020204" pitchFamily="34" charset="0"/>
              <a:buChar char="•"/>
            </a:pPr>
            <a:r>
              <a:rPr lang="en-US" sz="3200" dirty="0" smtClean="0"/>
              <a:t> “not </a:t>
            </a:r>
            <a:r>
              <a:rPr lang="en-US" sz="3200" dirty="0"/>
              <a:t>intended or </a:t>
            </a:r>
            <a:r>
              <a:rPr lang="en-US" sz="3200" dirty="0" smtClean="0"/>
              <a:t>planned : </a:t>
            </a:r>
            <a:r>
              <a:rPr lang="en-US" sz="3200" dirty="0"/>
              <a:t>not consciously </a:t>
            </a:r>
            <a:r>
              <a:rPr lang="en-US" sz="3200" dirty="0" smtClean="0"/>
              <a:t>done”</a:t>
            </a:r>
            <a:endParaRPr lang="en-US" sz="3200" dirty="0"/>
          </a:p>
          <a:p>
            <a:pPr marL="0" indent="0">
              <a:buNone/>
            </a:pPr>
            <a:endParaRPr lang="en-US" sz="3600" dirty="0"/>
          </a:p>
          <a:p>
            <a:pPr marL="0" indent="0">
              <a:buNone/>
            </a:pPr>
            <a:r>
              <a:rPr lang="en-US" sz="3600" b="1" i="1" dirty="0" smtClean="0"/>
              <a:t>Bias</a:t>
            </a:r>
          </a:p>
          <a:p>
            <a:pPr lvl="1">
              <a:buFont typeface="Arial" panose="020B0604020202020204" pitchFamily="34" charset="0"/>
              <a:buChar char="•"/>
            </a:pPr>
            <a:r>
              <a:rPr lang="en-US" sz="3200" dirty="0" smtClean="0"/>
              <a:t>“an </a:t>
            </a:r>
            <a:r>
              <a:rPr lang="en-US" sz="3200" dirty="0"/>
              <a:t>inclination of temperament or outlook; </a:t>
            </a:r>
            <a:r>
              <a:rPr lang="en-US" sz="3200" i="1" dirty="0" smtClean="0"/>
              <a:t>especially</a:t>
            </a:r>
            <a:r>
              <a:rPr lang="en-US" sz="3200" dirty="0" smtClean="0"/>
              <a:t>:</a:t>
            </a:r>
            <a:r>
              <a:rPr lang="en-US" sz="3200" dirty="0"/>
              <a:t>  a personal and sometimes unreasoned </a:t>
            </a:r>
            <a:r>
              <a:rPr lang="en-US" sz="3200" dirty="0" smtClean="0"/>
              <a:t>judgment:</a:t>
            </a:r>
            <a:r>
              <a:rPr lang="en-US" sz="3200" dirty="0"/>
              <a:t>  </a:t>
            </a:r>
            <a:r>
              <a:rPr lang="en-US" sz="3200" dirty="0" smtClean="0">
                <a:hlinkClick r:id="rId4"/>
              </a:rPr>
              <a:t>prejudice</a:t>
            </a:r>
            <a:r>
              <a:rPr lang="en-US" sz="3200" dirty="0" smtClean="0"/>
              <a:t>”</a:t>
            </a:r>
            <a:endParaRPr lang="en-US" sz="3200" dirty="0"/>
          </a:p>
        </p:txBody>
      </p:sp>
    </p:spTree>
    <p:extLst>
      <p:ext uri="{BB962C8B-B14F-4D97-AF65-F5344CB8AC3E}">
        <p14:creationId xmlns:p14="http://schemas.microsoft.com/office/powerpoint/2010/main" val="392392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74649" y="941421"/>
            <a:ext cx="7794702" cy="5555457"/>
          </a:xfrm>
          <a:prstGeom prst="rect">
            <a:avLst/>
          </a:prstGeom>
        </p:spPr>
      </p:pic>
    </p:spTree>
    <p:extLst>
      <p:ext uri="{BB962C8B-B14F-4D97-AF65-F5344CB8AC3E}">
        <p14:creationId xmlns:p14="http://schemas.microsoft.com/office/powerpoint/2010/main" val="1716266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929"/>
            <a:ext cx="9144000" cy="6858000"/>
          </a:xfrm>
          <a:prstGeom prst="rect">
            <a:avLst/>
          </a:prstGeom>
        </p:spPr>
      </p:pic>
      <p:pic>
        <p:nvPicPr>
          <p:cNvPr id="2" name="Disability Bias[888x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203" y="1122680"/>
            <a:ext cx="6889595" cy="5586158"/>
          </a:xfrm>
          <a:prstGeom prst="rect">
            <a:avLst/>
          </a:prstGeom>
        </p:spPr>
      </p:pic>
    </p:spTree>
    <p:extLst>
      <p:ext uri="{BB962C8B-B14F-4D97-AF65-F5344CB8AC3E}">
        <p14:creationId xmlns:p14="http://schemas.microsoft.com/office/powerpoint/2010/main" val="363297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SA template content fina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2349077791"/>
              </p:ext>
            </p:extLst>
          </p:nvPr>
        </p:nvGraphicFramePr>
        <p:xfrm>
          <a:off x="214009" y="768485"/>
          <a:ext cx="8774347" cy="6054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68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9"/>
                                          </p:stCondLst>
                                        </p:cTn>
                                        <p:tgtEl>
                                          <p:spTgt spid="3">
                                            <p:graphicEl>
                                              <a:dgm id="{78CEEA08-3EA0-41D8-AA5D-110A826076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9"/>
                                          </p:stCondLst>
                                        </p:cTn>
                                        <p:tgtEl>
                                          <p:spTgt spid="3">
                                            <p:graphicEl>
                                              <a:dgm id="{73F9421F-E790-4C1B-9F34-709972BE48C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9"/>
                                          </p:stCondLst>
                                        </p:cTn>
                                        <p:tgtEl>
                                          <p:spTgt spid="3">
                                            <p:graphicEl>
                                              <a:dgm id="{0613CF5B-D48A-44DD-B34C-EB593036B3E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9"/>
                                          </p:stCondLst>
                                        </p:cTn>
                                        <p:tgtEl>
                                          <p:spTgt spid="3">
                                            <p:graphicEl>
                                              <a:dgm id="{28D8F8D5-D617-4534-99A9-79654887149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9"/>
                                          </p:stCondLst>
                                        </p:cTn>
                                        <p:tgtEl>
                                          <p:spTgt spid="3">
                                            <p:graphicEl>
                                              <a:dgm id="{C84CD4C7-4DB2-46C8-93F2-348C509DC3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9"/>
                                          </p:stCondLst>
                                        </p:cTn>
                                        <p:tgtEl>
                                          <p:spTgt spid="3">
                                            <p:graphicEl>
                                              <a:dgm id="{251A3A8A-6772-4B9D-9610-332504C5B0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9"/>
                                          </p:stCondLst>
                                        </p:cTn>
                                        <p:tgtEl>
                                          <p:spTgt spid="3">
                                            <p:graphicEl>
                                              <a:dgm id="{F3C396DE-51F7-498F-81C5-59B4A08AF38E}"/>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9"/>
                                          </p:stCondLst>
                                        </p:cTn>
                                        <p:tgtEl>
                                          <p:spTgt spid="3">
                                            <p:graphicEl>
                                              <a:dgm id="{AB89B3A7-2978-4BB0-86FC-00280A8D96C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9"/>
                                          </p:stCondLst>
                                        </p:cTn>
                                        <p:tgtEl>
                                          <p:spTgt spid="3">
                                            <p:graphicEl>
                                              <a:dgm id="{9209FCA7-FC9B-4C82-B63A-824CC134B86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9"/>
                                          </p:stCondLst>
                                        </p:cTn>
                                        <p:tgtEl>
                                          <p:spTgt spid="3">
                                            <p:graphicEl>
                                              <a:dgm id="{E275DC4D-F35E-4D7B-A2FD-4554C6EBE1FD}"/>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9"/>
                                          </p:stCondLst>
                                        </p:cTn>
                                        <p:tgtEl>
                                          <p:spTgt spid="3">
                                            <p:graphicEl>
                                              <a:dgm id="{D917ECA4-D40A-4D73-B37D-2D4191C62C2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9"/>
                                          </p:stCondLst>
                                        </p:cTn>
                                        <p:tgtEl>
                                          <p:spTgt spid="3">
                                            <p:graphicEl>
                                              <a:dgm id="{1660E611-9B2E-4F50-B14A-F3BA06662D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theme/theme1.xml><?xml version="1.0" encoding="utf-8"?>
<a:theme xmlns:a="http://schemas.openxmlformats.org/drawingml/2006/main" name="New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Theme" id="{F3E5DAD7-59A6-4E42-976E-494A028721A6}" vid="{E79BFE3B-0E87-46B8-A040-EFBA651119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64E407E8563F449AD975E581383915" ma:contentTypeVersion="4" ma:contentTypeDescription="Create a new document." ma:contentTypeScope="" ma:versionID="81d4d83e8f9d0fdcf9374343079d1fa4">
  <xsd:schema xmlns:xsd="http://www.w3.org/2001/XMLSchema" xmlns:xs="http://www.w3.org/2001/XMLSchema" xmlns:p="http://schemas.microsoft.com/office/2006/metadata/properties" targetNamespace="http://schemas.microsoft.com/office/2006/metadata/properties" ma:root="true" ma:fieldsID="26e4863383729cb444416dcdc8f5e0b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0A8D61-CFAB-4CCA-B621-28E719CFE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92D7D3B-0612-4014-B994-458AA0EB093F}">
  <ds:schemaRef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E56701CA-EF4D-4604-848C-664F97F276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943</TotalTime>
  <Words>1506</Words>
  <Application>Microsoft Office PowerPoint</Application>
  <PresentationFormat>On-screen Show (4:3)</PresentationFormat>
  <Paragraphs>182</Paragraphs>
  <Slides>21</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New Theme</vt:lpstr>
      <vt:lpstr>PowerPoint Presentation</vt:lpstr>
      <vt:lpstr>You Should Know…</vt:lpstr>
      <vt:lpstr>DDA Mission</vt:lpstr>
      <vt:lpstr>Add your agency’s Mission Here…</vt:lpstr>
      <vt:lpstr>Purpose</vt:lpstr>
      <vt:lpstr>Unconscious Bias</vt:lpstr>
      <vt:lpstr>PowerPoint Presentation</vt:lpstr>
      <vt:lpstr>PowerPoint Presentation</vt:lpstr>
      <vt:lpstr>PowerPoint Presentation</vt:lpstr>
      <vt:lpstr>Social Identities are…</vt:lpstr>
      <vt:lpstr>ADDRESSING</vt:lpstr>
      <vt:lpstr>Agents and Targets</vt:lpstr>
      <vt:lpstr>Agents Vs. Targets</vt:lpstr>
      <vt:lpstr>Time to look at ourselves…</vt:lpstr>
      <vt:lpstr>PowerPoint Presentation</vt:lpstr>
      <vt:lpstr>PowerPoint Presentation</vt:lpstr>
      <vt:lpstr>PowerPoint Presentation</vt:lpstr>
      <vt:lpstr>PowerPoint Presentation</vt:lpstr>
      <vt:lpstr>PowerPoint Presentation</vt:lpstr>
      <vt:lpstr>Additional Resources</vt:lpstr>
      <vt:lpstr>Your Turn!!  Please Type in your questions to me!</vt:lpstr>
    </vt:vector>
  </TitlesOfParts>
  <Company>DSHS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 and Beyond: Breaking Down the Barriers:</dc:title>
  <dc:creator>Hernandez, Jessica L (DSHS/DDA)</dc:creator>
  <cp:lastModifiedBy>Blanchette, Sarah (DSHS/DDA)</cp:lastModifiedBy>
  <cp:revision>59</cp:revision>
  <dcterms:created xsi:type="dcterms:W3CDTF">2016-09-09T16:59:18Z</dcterms:created>
  <dcterms:modified xsi:type="dcterms:W3CDTF">2018-04-19T22:23:32Z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0x0101005064E407E8563F449AD975E581383915</vt:lpwstr>
  </property>
</Properties>
</file>