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0" r:id="rId5"/>
    <p:sldId id="273" r:id="rId6"/>
    <p:sldId id="274" r:id="rId7"/>
    <p:sldId id="271" r:id="rId8"/>
    <p:sldId id="275" r:id="rId9"/>
    <p:sldId id="276" r:id="rId10"/>
    <p:sldId id="277" r:id="rId11"/>
    <p:sldId id="278" r:id="rId12"/>
    <p:sldId id="266" r:id="rId13"/>
    <p:sldId id="279" r:id="rId14"/>
    <p:sldId id="280" r:id="rId15"/>
    <p:sldId id="281" r:id="rId16"/>
    <p:sldId id="282" r:id="rId17"/>
    <p:sldId id="283" r:id="rId18"/>
    <p:sldId id="284" r:id="rId19"/>
    <p:sldId id="288" r:id="rId20"/>
    <p:sldId id="285" r:id="rId21"/>
    <p:sldId id="286" r:id="rId22"/>
    <p:sldId id="287"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F6F"/>
    <a:srgbClr val="006B99"/>
    <a:srgbClr val="DE7C14"/>
    <a:srgbClr val="72A331"/>
    <a:srgbClr val="8D6198"/>
    <a:srgbClr val="27A1C6"/>
    <a:srgbClr val="68227A"/>
    <a:srgbClr val="FFFFFF"/>
    <a:srgbClr val="007C69"/>
    <a:srgbClr val="388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8"/>
    <p:restoredTop sz="94728"/>
  </p:normalViewPr>
  <p:slideViewPr>
    <p:cSldViewPr snapToGrid="0">
      <p:cViewPr varScale="1">
        <p:scale>
          <a:sx n="72" d="100"/>
          <a:sy n="72" d="100"/>
        </p:scale>
        <p:origin x="72" y="6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7" d="100"/>
        <a:sy n="15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Exceeded Earned Income 
Limit (RC 334)</c:v>
                </c:pt>
              </c:strCache>
            </c:strRef>
          </c:tx>
          <c:spPr>
            <a:ln w="57150" cap="rnd">
              <a:solidFill>
                <a:schemeClr val="accent3"/>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45108</c:v>
                </c:pt>
                <c:pt idx="91">
                  <c:v>45139</c:v>
                </c:pt>
                <c:pt idx="92">
                  <c:v>45170</c:v>
                </c:pt>
              </c:numCache>
            </c:numRef>
          </c:cat>
          <c:val>
            <c:numRef>
              <c:f>Sheet1!$B$2:$B$94</c:f>
              <c:numCache>
                <c:formatCode>0.0%</c:formatCode>
                <c:ptCount val="93"/>
                <c:pt idx="0">
                  <c:v>0.28798474253019707</c:v>
                </c:pt>
                <c:pt idx="1">
                  <c:v>0.30697129466900996</c:v>
                </c:pt>
                <c:pt idx="2">
                  <c:v>0.29402985074626864</c:v>
                </c:pt>
                <c:pt idx="3">
                  <c:v>0.33935413245758073</c:v>
                </c:pt>
                <c:pt idx="4">
                  <c:v>0.32374506486181615</c:v>
                </c:pt>
                <c:pt idx="5">
                  <c:v>0.31419457735247208</c:v>
                </c:pt>
                <c:pt idx="6">
                  <c:v>0.35301062573789849</c:v>
                </c:pt>
                <c:pt idx="7">
                  <c:v>0.33424807903402853</c:v>
                </c:pt>
                <c:pt idx="8">
                  <c:v>0.34433962264150941</c:v>
                </c:pt>
                <c:pt idx="9">
                  <c:v>0.36032388663967613</c:v>
                </c:pt>
                <c:pt idx="10">
                  <c:v>0.3611111111111111</c:v>
                </c:pt>
                <c:pt idx="11">
                  <c:v>0.34530026109660572</c:v>
                </c:pt>
                <c:pt idx="12">
                  <c:v>0.31200575125808772</c:v>
                </c:pt>
                <c:pt idx="13">
                  <c:v>0.31966643502432246</c:v>
                </c:pt>
                <c:pt idx="14">
                  <c:v>0.34</c:v>
                </c:pt>
                <c:pt idx="15">
                  <c:v>0.37841625788367206</c:v>
                </c:pt>
                <c:pt idx="16">
                  <c:v>0.36174365647364998</c:v>
                </c:pt>
                <c:pt idx="17">
                  <c:v>0.33246753246753247</c:v>
                </c:pt>
                <c:pt idx="18">
                  <c:v>0.34826589595375723</c:v>
                </c:pt>
                <c:pt idx="19">
                  <c:v>0.34817563388991962</c:v>
                </c:pt>
                <c:pt idx="20">
                  <c:v>0.36363636363636365</c:v>
                </c:pt>
                <c:pt idx="21">
                  <c:v>0.36845348120764015</c:v>
                </c:pt>
                <c:pt idx="22">
                  <c:v>0.35558678847505271</c:v>
                </c:pt>
                <c:pt idx="23">
                  <c:v>0.31742424242424244</c:v>
                </c:pt>
                <c:pt idx="24">
                  <c:v>0.29049295774647887</c:v>
                </c:pt>
                <c:pt idx="25">
                  <c:v>0.28980446927374304</c:v>
                </c:pt>
                <c:pt idx="26">
                  <c:v>0.30758620689655175</c:v>
                </c:pt>
                <c:pt idx="27">
                  <c:v>0.33163265306122447</c:v>
                </c:pt>
                <c:pt idx="28">
                  <c:v>0.34550031466331027</c:v>
                </c:pt>
                <c:pt idx="29">
                  <c:v>0.34539249146757678</c:v>
                </c:pt>
                <c:pt idx="30">
                  <c:v>0.3388543823326432</c:v>
                </c:pt>
                <c:pt idx="31">
                  <c:v>0.35574572127139364</c:v>
                </c:pt>
                <c:pt idx="32">
                  <c:v>0.34677990092002831</c:v>
                </c:pt>
                <c:pt idx="33">
                  <c:v>0.34600262123197906</c:v>
                </c:pt>
                <c:pt idx="34">
                  <c:v>0.37581462708182478</c:v>
                </c:pt>
                <c:pt idx="35">
                  <c:v>0.33551198257080611</c:v>
                </c:pt>
                <c:pt idx="36">
                  <c:v>0.30952380952380953</c:v>
                </c:pt>
                <c:pt idx="37">
                  <c:v>0.3147735708982925</c:v>
                </c:pt>
                <c:pt idx="38">
                  <c:v>0.32887189292543023</c:v>
                </c:pt>
                <c:pt idx="39">
                  <c:v>0.26860841423948217</c:v>
                </c:pt>
                <c:pt idx="40">
                  <c:v>0.13655965500718736</c:v>
                </c:pt>
                <c:pt idx="41">
                  <c:v>0.20282413350449294</c:v>
                </c:pt>
                <c:pt idx="42">
                  <c:v>0.24914908100748809</c:v>
                </c:pt>
                <c:pt idx="43">
                  <c:v>0.23656927426955701</c:v>
                </c:pt>
                <c:pt idx="44">
                  <c:v>0.22006841505131128</c:v>
                </c:pt>
                <c:pt idx="45">
                  <c:v>0.24292742927429276</c:v>
                </c:pt>
                <c:pt idx="46">
                  <c:v>0.25139146567717996</c:v>
                </c:pt>
                <c:pt idx="47">
                  <c:v>0.29483037156704361</c:v>
                </c:pt>
                <c:pt idx="48">
                  <c:v>0.24190064794816415</c:v>
                </c:pt>
                <c:pt idx="49">
                  <c:v>0.21824817518248174</c:v>
                </c:pt>
                <c:pt idx="50">
                  <c:v>0.23168316831683169</c:v>
                </c:pt>
                <c:pt idx="51">
                  <c:v>0.25101488497970231</c:v>
                </c:pt>
                <c:pt idx="52">
                  <c:v>0.26009922041105599</c:v>
                </c:pt>
                <c:pt idx="53">
                  <c:v>0.23503965392934389</c:v>
                </c:pt>
                <c:pt idx="54">
                  <c:v>0.30810397553516822</c:v>
                </c:pt>
                <c:pt idx="55">
                  <c:v>0.26907301066447908</c:v>
                </c:pt>
                <c:pt idx="56">
                  <c:v>0.33249370277078083</c:v>
                </c:pt>
                <c:pt idx="57">
                  <c:v>0.35238735709482177</c:v>
                </c:pt>
                <c:pt idx="58">
                  <c:v>0.33910034602076122</c:v>
                </c:pt>
                <c:pt idx="59">
                  <c:v>0.37042682926829268</c:v>
                </c:pt>
                <c:pt idx="60">
                  <c:v>0.35889243876464322</c:v>
                </c:pt>
                <c:pt idx="61">
                  <c:v>0.35944700460829493</c:v>
                </c:pt>
                <c:pt idx="62">
                  <c:v>0.3511111111111111</c:v>
                </c:pt>
                <c:pt idx="63">
                  <c:v>0.39166046165301566</c:v>
                </c:pt>
                <c:pt idx="64">
                  <c:v>0.39248895434462444</c:v>
                </c:pt>
                <c:pt idx="65">
                  <c:v>0.33184855233853006</c:v>
                </c:pt>
                <c:pt idx="66">
                  <c:v>0.37034574468085107</c:v>
                </c:pt>
                <c:pt idx="67">
                  <c:v>0.33206314643440393</c:v>
                </c:pt>
                <c:pt idx="68">
                  <c:v>0.34950955085183272</c:v>
                </c:pt>
                <c:pt idx="69">
                  <c:v>0.34327603640040444</c:v>
                </c:pt>
                <c:pt idx="70">
                  <c:v>0.33457446808510638</c:v>
                </c:pt>
                <c:pt idx="71">
                  <c:v>0.32697266632284683</c:v>
                </c:pt>
                <c:pt idx="72">
                  <c:v>0.33908387864366446</c:v>
                </c:pt>
                <c:pt idx="73">
                  <c:v>0.34371957156767285</c:v>
                </c:pt>
                <c:pt idx="74">
                  <c:v>0.359375</c:v>
                </c:pt>
                <c:pt idx="75">
                  <c:v>0.33333333333333331</c:v>
                </c:pt>
                <c:pt idx="76">
                  <c:v>0.35919234856535598</c:v>
                </c:pt>
                <c:pt idx="77">
                  <c:v>0.27439939939939939</c:v>
                </c:pt>
                <c:pt idx="78">
                  <c:v>0.34339990258158792</c:v>
                </c:pt>
                <c:pt idx="79">
                  <c:v>0.3390601313794846</c:v>
                </c:pt>
                <c:pt idx="80">
                  <c:v>0.3588729609490855</c:v>
                </c:pt>
                <c:pt idx="81">
                  <c:v>0.35299539170506911</c:v>
                </c:pt>
                <c:pt idx="82">
                  <c:v>0.35507601765571356</c:v>
                </c:pt>
                <c:pt idx="83">
                  <c:v>0.28307538691962059</c:v>
                </c:pt>
                <c:pt idx="84">
                  <c:v>0.263103802672148</c:v>
                </c:pt>
                <c:pt idx="85">
                  <c:v>0.28092922744462451</c:v>
                </c:pt>
                <c:pt idx="86">
                  <c:v>0.2970731707317073</c:v>
                </c:pt>
                <c:pt idx="87">
                  <c:v>0.3227408142999007</c:v>
                </c:pt>
                <c:pt idx="88">
                  <c:v>0.33032490974729239</c:v>
                </c:pt>
                <c:pt idx="89">
                  <c:v>0.30474873213462428</c:v>
                </c:pt>
                <c:pt idx="90">
                  <c:v>0.29141607435757244</c:v>
                </c:pt>
                <c:pt idx="91">
                  <c:v>0.31725417439703152</c:v>
                </c:pt>
                <c:pt idx="92">
                  <c:v>0.31036056595162026</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Other Income 
(RC 324, 331, 507)</c:v>
                </c:pt>
              </c:strCache>
            </c:strRef>
          </c:tx>
          <c:spPr>
            <a:ln w="57150" cap="rnd">
              <a:solidFill>
                <a:srgbClr val="72A331"/>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45108</c:v>
                </c:pt>
                <c:pt idx="91">
                  <c:v>45139</c:v>
                </c:pt>
                <c:pt idx="92">
                  <c:v>45170</c:v>
                </c:pt>
              </c:numCache>
            </c:numRef>
          </c:cat>
          <c:val>
            <c:numRef>
              <c:f>Sheet1!$C$2:$C$94</c:f>
              <c:numCache>
                <c:formatCode>0.0%</c:formatCode>
                <c:ptCount val="93"/>
                <c:pt idx="0">
                  <c:v>5.4672600127145581E-2</c:v>
                </c:pt>
                <c:pt idx="1">
                  <c:v>7.5571177504393669E-2</c:v>
                </c:pt>
                <c:pt idx="2">
                  <c:v>6.616915422885572E-2</c:v>
                </c:pt>
                <c:pt idx="3">
                  <c:v>7.8270388615216208E-2</c:v>
                </c:pt>
                <c:pt idx="4">
                  <c:v>5.9785673998871969E-2</c:v>
                </c:pt>
                <c:pt idx="5">
                  <c:v>6.4859117490696436E-2</c:v>
                </c:pt>
                <c:pt idx="6">
                  <c:v>6.2573789846517125E-2</c:v>
                </c:pt>
                <c:pt idx="7">
                  <c:v>6.0373216245883647E-2</c:v>
                </c:pt>
                <c:pt idx="8">
                  <c:v>5.3655660377358493E-2</c:v>
                </c:pt>
                <c:pt idx="9">
                  <c:v>6.3042220936957785E-2</c:v>
                </c:pt>
                <c:pt idx="10">
                  <c:v>6.847545219638243E-2</c:v>
                </c:pt>
                <c:pt idx="11">
                  <c:v>8.3550913838120106E-2</c:v>
                </c:pt>
                <c:pt idx="12">
                  <c:v>7.5485262401150249E-2</c:v>
                </c:pt>
                <c:pt idx="13">
                  <c:v>7.6441973592772758E-2</c:v>
                </c:pt>
                <c:pt idx="14">
                  <c:v>8.9374999999999996E-2</c:v>
                </c:pt>
                <c:pt idx="15">
                  <c:v>6.3770147161878066E-2</c:v>
                </c:pt>
                <c:pt idx="16">
                  <c:v>6.5712426805465185E-2</c:v>
                </c:pt>
                <c:pt idx="17">
                  <c:v>7.0129870129870125E-2</c:v>
                </c:pt>
                <c:pt idx="18">
                  <c:v>7.0809248554913301E-2</c:v>
                </c:pt>
                <c:pt idx="19">
                  <c:v>6.1842918985776131E-2</c:v>
                </c:pt>
                <c:pt idx="20">
                  <c:v>7.2596468279921514E-2</c:v>
                </c:pt>
                <c:pt idx="21">
                  <c:v>6.2846580406654348E-2</c:v>
                </c:pt>
                <c:pt idx="22">
                  <c:v>7.7301475755446242E-2</c:v>
                </c:pt>
                <c:pt idx="23">
                  <c:v>7.7272727272727271E-2</c:v>
                </c:pt>
                <c:pt idx="24">
                  <c:v>7.746478873239436E-2</c:v>
                </c:pt>
                <c:pt idx="25">
                  <c:v>7.7513966480446922E-2</c:v>
                </c:pt>
                <c:pt idx="26">
                  <c:v>7.862068965517241E-2</c:v>
                </c:pt>
                <c:pt idx="27">
                  <c:v>7.798833819241982E-2</c:v>
                </c:pt>
                <c:pt idx="28">
                  <c:v>7.5519194461925745E-2</c:v>
                </c:pt>
                <c:pt idx="29">
                  <c:v>6.9624573378839594E-2</c:v>
                </c:pt>
                <c:pt idx="30">
                  <c:v>7.1773636991028289E-2</c:v>
                </c:pt>
                <c:pt idx="31">
                  <c:v>7.3349633251833746E-2</c:v>
                </c:pt>
                <c:pt idx="32">
                  <c:v>6.7940552016985137E-2</c:v>
                </c:pt>
                <c:pt idx="33">
                  <c:v>7.7326343381389259E-2</c:v>
                </c:pt>
                <c:pt idx="34">
                  <c:v>6.9514844315713253E-2</c:v>
                </c:pt>
                <c:pt idx="35">
                  <c:v>7.9883805374001457E-2</c:v>
                </c:pt>
                <c:pt idx="36">
                  <c:v>8.5385878489326772E-2</c:v>
                </c:pt>
                <c:pt idx="37">
                  <c:v>9.1314031180400893E-2</c:v>
                </c:pt>
                <c:pt idx="38">
                  <c:v>0.10325047801147227</c:v>
                </c:pt>
                <c:pt idx="39">
                  <c:v>0.27508090614886732</c:v>
                </c:pt>
                <c:pt idx="40">
                  <c:v>0.6300910397700048</c:v>
                </c:pt>
                <c:pt idx="41">
                  <c:v>0.40115532734274711</c:v>
                </c:pt>
                <c:pt idx="42">
                  <c:v>0.39959155888359427</c:v>
                </c:pt>
                <c:pt idx="43">
                  <c:v>0.40103675777568332</c:v>
                </c:pt>
                <c:pt idx="44">
                  <c:v>0.32839224629418473</c:v>
                </c:pt>
                <c:pt idx="45">
                  <c:v>0.28228782287822879</c:v>
                </c:pt>
                <c:pt idx="46">
                  <c:v>0.27272727272727271</c:v>
                </c:pt>
                <c:pt idx="47">
                  <c:v>0.25605815831987078</c:v>
                </c:pt>
                <c:pt idx="48">
                  <c:v>0.27213822894168466</c:v>
                </c:pt>
                <c:pt idx="49">
                  <c:v>0.32554744525547447</c:v>
                </c:pt>
                <c:pt idx="50">
                  <c:v>0.32871287128712873</c:v>
                </c:pt>
                <c:pt idx="51">
                  <c:v>0.30852503382949931</c:v>
                </c:pt>
                <c:pt idx="52">
                  <c:v>0.28703047484053862</c:v>
                </c:pt>
                <c:pt idx="53">
                  <c:v>0.2062004325883201</c:v>
                </c:pt>
                <c:pt idx="54">
                  <c:v>0.1628440366972477</c:v>
                </c:pt>
                <c:pt idx="55">
                  <c:v>0.13371616078753076</c:v>
                </c:pt>
                <c:pt idx="56">
                  <c:v>6.9689336691855577E-2</c:v>
                </c:pt>
                <c:pt idx="57">
                  <c:v>5.5144586415601882E-2</c:v>
                </c:pt>
                <c:pt idx="58">
                  <c:v>5.4671280276816607E-2</c:v>
                </c:pt>
                <c:pt idx="59">
                  <c:v>6.9359756097560982E-2</c:v>
                </c:pt>
                <c:pt idx="60">
                  <c:v>0.1033013844515442</c:v>
                </c:pt>
                <c:pt idx="61">
                  <c:v>6.7588325652841785E-2</c:v>
                </c:pt>
                <c:pt idx="62">
                  <c:v>8.4444444444444447E-2</c:v>
                </c:pt>
                <c:pt idx="63">
                  <c:v>7.7438570364854797E-2</c:v>
                </c:pt>
                <c:pt idx="64">
                  <c:v>7.511045655375552E-2</c:v>
                </c:pt>
                <c:pt idx="65">
                  <c:v>5.3452115812917596E-2</c:v>
                </c:pt>
                <c:pt idx="66">
                  <c:v>6.0505319148936171E-2</c:v>
                </c:pt>
                <c:pt idx="67">
                  <c:v>7.5666848121937941E-2</c:v>
                </c:pt>
                <c:pt idx="68">
                  <c:v>6.1435209086215796E-2</c:v>
                </c:pt>
                <c:pt idx="69">
                  <c:v>6.4711830131445908E-2</c:v>
                </c:pt>
                <c:pt idx="70">
                  <c:v>6.4893617021276592E-2</c:v>
                </c:pt>
                <c:pt idx="71">
                  <c:v>6.5497679216090773E-2</c:v>
                </c:pt>
                <c:pt idx="72">
                  <c:v>5.7703747769185007E-2</c:v>
                </c:pt>
                <c:pt idx="73">
                  <c:v>7.4975657254138267E-2</c:v>
                </c:pt>
                <c:pt idx="74">
                  <c:v>6.4393939393939392E-2</c:v>
                </c:pt>
                <c:pt idx="75">
                  <c:v>6.8350668647845461E-2</c:v>
                </c:pt>
                <c:pt idx="76">
                  <c:v>6.3230605738575987E-2</c:v>
                </c:pt>
                <c:pt idx="77">
                  <c:v>5.4429429429429431E-2</c:v>
                </c:pt>
                <c:pt idx="78">
                  <c:v>7.3550901120311735E-2</c:v>
                </c:pt>
                <c:pt idx="79">
                  <c:v>6.6700353713996963E-2</c:v>
                </c:pt>
                <c:pt idx="80">
                  <c:v>7.9584775086505188E-2</c:v>
                </c:pt>
                <c:pt idx="81">
                  <c:v>5.8986175115207373E-2</c:v>
                </c:pt>
                <c:pt idx="82">
                  <c:v>7.7488965179009314E-2</c:v>
                </c:pt>
                <c:pt idx="83">
                  <c:v>7.6884672990514227E-2</c:v>
                </c:pt>
                <c:pt idx="84">
                  <c:v>7.3997944501541624E-2</c:v>
                </c:pt>
                <c:pt idx="85">
                  <c:v>7.7795786061588337E-2</c:v>
                </c:pt>
                <c:pt idx="86">
                  <c:v>8.1463414634146344E-2</c:v>
                </c:pt>
                <c:pt idx="87">
                  <c:v>7.3982125124131076E-2</c:v>
                </c:pt>
                <c:pt idx="88">
                  <c:v>9.5216606498194939E-2</c:v>
                </c:pt>
                <c:pt idx="89">
                  <c:v>6.7773167358229594E-2</c:v>
                </c:pt>
                <c:pt idx="90">
                  <c:v>6.8343357025697105E-2</c:v>
                </c:pt>
                <c:pt idx="91">
                  <c:v>9.8794063079777367E-2</c:v>
                </c:pt>
                <c:pt idx="92">
                  <c:v>8.9913281606572346E-2</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Requested Closure 
(RC 557)</c:v>
                </c:pt>
              </c:strCache>
            </c:strRef>
          </c:tx>
          <c:spPr>
            <a:ln w="57150" cap="rnd">
              <a:solidFill>
                <a:srgbClr val="8D6198"/>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45108</c:v>
                </c:pt>
                <c:pt idx="91">
                  <c:v>45139</c:v>
                </c:pt>
                <c:pt idx="92">
                  <c:v>45170</c:v>
                </c:pt>
              </c:numCache>
            </c:numRef>
          </c:cat>
          <c:val>
            <c:numRef>
              <c:f>Sheet1!$D$2:$D$94</c:f>
              <c:numCache>
                <c:formatCode>0.0%</c:formatCode>
                <c:ptCount val="93"/>
                <c:pt idx="0">
                  <c:v>0.22059758423394787</c:v>
                </c:pt>
                <c:pt idx="1">
                  <c:v>0.19742237844171059</c:v>
                </c:pt>
                <c:pt idx="2">
                  <c:v>0.18407960199004975</c:v>
                </c:pt>
                <c:pt idx="3">
                  <c:v>0.17515051997810618</c:v>
                </c:pt>
                <c:pt idx="4">
                  <c:v>0.20191765369430345</c:v>
                </c:pt>
                <c:pt idx="5">
                  <c:v>0.17916002126528444</c:v>
                </c:pt>
                <c:pt idx="6">
                  <c:v>0.14817001180637543</c:v>
                </c:pt>
                <c:pt idx="7">
                  <c:v>0.20087815587266739</c:v>
                </c:pt>
                <c:pt idx="8">
                  <c:v>0.17452830188679244</c:v>
                </c:pt>
                <c:pt idx="9">
                  <c:v>0.17698091382301909</c:v>
                </c:pt>
                <c:pt idx="10">
                  <c:v>0.16343669250645995</c:v>
                </c:pt>
                <c:pt idx="11">
                  <c:v>0.14947780678851175</c:v>
                </c:pt>
                <c:pt idx="12">
                  <c:v>0.19338605319913732</c:v>
                </c:pt>
                <c:pt idx="13">
                  <c:v>0.1862404447533009</c:v>
                </c:pt>
                <c:pt idx="14">
                  <c:v>0.15625</c:v>
                </c:pt>
                <c:pt idx="15">
                  <c:v>0.15136650315346881</c:v>
                </c:pt>
                <c:pt idx="16">
                  <c:v>0.16135328562134027</c:v>
                </c:pt>
                <c:pt idx="17">
                  <c:v>0.1396103896103896</c:v>
                </c:pt>
                <c:pt idx="18">
                  <c:v>0.16257225433526012</c:v>
                </c:pt>
                <c:pt idx="19">
                  <c:v>0.15460729746444032</c:v>
                </c:pt>
                <c:pt idx="20">
                  <c:v>0.15107913669064749</c:v>
                </c:pt>
                <c:pt idx="21">
                  <c:v>0.17498459642637093</c:v>
                </c:pt>
                <c:pt idx="22">
                  <c:v>0.1342234715390021</c:v>
                </c:pt>
                <c:pt idx="23">
                  <c:v>0.15</c:v>
                </c:pt>
                <c:pt idx="24">
                  <c:v>0.18133802816901409</c:v>
                </c:pt>
                <c:pt idx="25">
                  <c:v>0.18435754189944134</c:v>
                </c:pt>
                <c:pt idx="26">
                  <c:v>0.17586206896551723</c:v>
                </c:pt>
                <c:pt idx="27">
                  <c:v>0.2033527696793003</c:v>
                </c:pt>
                <c:pt idx="28">
                  <c:v>0.15229704216488357</c:v>
                </c:pt>
                <c:pt idx="29">
                  <c:v>0.16723549488054607</c:v>
                </c:pt>
                <c:pt idx="30">
                  <c:v>0.17115251897860592</c:v>
                </c:pt>
                <c:pt idx="31">
                  <c:v>0.14792176039119803</c:v>
                </c:pt>
                <c:pt idx="32">
                  <c:v>0.18259023354564755</c:v>
                </c:pt>
                <c:pt idx="33">
                  <c:v>0.19266055045871561</c:v>
                </c:pt>
                <c:pt idx="34">
                  <c:v>0.16364952932657495</c:v>
                </c:pt>
                <c:pt idx="35">
                  <c:v>0.1793754538852578</c:v>
                </c:pt>
                <c:pt idx="36">
                  <c:v>0.17898193760262726</c:v>
                </c:pt>
                <c:pt idx="37">
                  <c:v>0.18114328136599853</c:v>
                </c:pt>
                <c:pt idx="38">
                  <c:v>0.1921606118546845</c:v>
                </c:pt>
                <c:pt idx="39">
                  <c:v>0.15695792880258899</c:v>
                </c:pt>
                <c:pt idx="40">
                  <c:v>8.241494968854815E-2</c:v>
                </c:pt>
                <c:pt idx="41">
                  <c:v>0.13735558408215662</c:v>
                </c:pt>
                <c:pt idx="42">
                  <c:v>0.10211027910142954</c:v>
                </c:pt>
                <c:pt idx="43">
                  <c:v>8.1998114985862389E-2</c:v>
                </c:pt>
                <c:pt idx="44">
                  <c:v>0.1031927023945268</c:v>
                </c:pt>
                <c:pt idx="45">
                  <c:v>9.7170971709717099E-2</c:v>
                </c:pt>
                <c:pt idx="46">
                  <c:v>0.11688311688311688</c:v>
                </c:pt>
                <c:pt idx="47">
                  <c:v>0.11631663974151858</c:v>
                </c:pt>
                <c:pt idx="48">
                  <c:v>0.11375089992800576</c:v>
                </c:pt>
                <c:pt idx="49">
                  <c:v>0.11897810218978103</c:v>
                </c:pt>
                <c:pt idx="50">
                  <c:v>0.12937293729372937</c:v>
                </c:pt>
                <c:pt idx="51">
                  <c:v>9.6075778078484442E-2</c:v>
                </c:pt>
                <c:pt idx="52">
                  <c:v>9.0007087172218281E-2</c:v>
                </c:pt>
                <c:pt idx="53">
                  <c:v>8.3633741888968993E-2</c:v>
                </c:pt>
                <c:pt idx="54">
                  <c:v>8.2568807339449546E-2</c:v>
                </c:pt>
                <c:pt idx="55">
                  <c:v>0.13043478260869565</c:v>
                </c:pt>
                <c:pt idx="56">
                  <c:v>0.13098236775818639</c:v>
                </c:pt>
                <c:pt idx="57">
                  <c:v>0.16408876933423</c:v>
                </c:pt>
                <c:pt idx="58">
                  <c:v>0.1439446366782007</c:v>
                </c:pt>
                <c:pt idx="59">
                  <c:v>0.125</c:v>
                </c:pt>
                <c:pt idx="60">
                  <c:v>0.16719914802981894</c:v>
                </c:pt>
                <c:pt idx="61">
                  <c:v>0.1728110599078341</c:v>
                </c:pt>
                <c:pt idx="62">
                  <c:v>0.17407407407407408</c:v>
                </c:pt>
                <c:pt idx="63">
                  <c:v>0.15487714072970959</c:v>
                </c:pt>
                <c:pt idx="64">
                  <c:v>0.12665684830633284</c:v>
                </c:pt>
                <c:pt idx="65">
                  <c:v>0.170007423904974</c:v>
                </c:pt>
                <c:pt idx="66">
                  <c:v>0.12566489361702127</c:v>
                </c:pt>
                <c:pt idx="67">
                  <c:v>0.1317365269461078</c:v>
                </c:pt>
                <c:pt idx="68">
                  <c:v>0.10015487867836861</c:v>
                </c:pt>
                <c:pt idx="69">
                  <c:v>9.9595551061678458E-2</c:v>
                </c:pt>
                <c:pt idx="70">
                  <c:v>0.1026595744680851</c:v>
                </c:pt>
                <c:pt idx="71">
                  <c:v>8.1485301701908194E-2</c:v>
                </c:pt>
                <c:pt idx="72">
                  <c:v>0.13682331945270673</c:v>
                </c:pt>
                <c:pt idx="73">
                  <c:v>0.10467380720545277</c:v>
                </c:pt>
                <c:pt idx="74">
                  <c:v>0.12310606060606061</c:v>
                </c:pt>
                <c:pt idx="75">
                  <c:v>0.10500247647350174</c:v>
                </c:pt>
                <c:pt idx="76">
                  <c:v>0.11636556854410202</c:v>
                </c:pt>
                <c:pt idx="77">
                  <c:v>7.0570570570570576E-2</c:v>
                </c:pt>
                <c:pt idx="78">
                  <c:v>9.3034583536288365E-2</c:v>
                </c:pt>
                <c:pt idx="79">
                  <c:v>0.11520970186963113</c:v>
                </c:pt>
                <c:pt idx="80">
                  <c:v>0.10281759762728621</c:v>
                </c:pt>
                <c:pt idx="81">
                  <c:v>0.11244239631336406</c:v>
                </c:pt>
                <c:pt idx="82">
                  <c:v>8.4355076017655711E-2</c:v>
                </c:pt>
                <c:pt idx="83">
                  <c:v>9.4358462306540186E-2</c:v>
                </c:pt>
                <c:pt idx="84">
                  <c:v>0.10945529290853032</c:v>
                </c:pt>
                <c:pt idx="85">
                  <c:v>0.11561318206374932</c:v>
                </c:pt>
                <c:pt idx="86">
                  <c:v>9.5609756097560977E-2</c:v>
                </c:pt>
                <c:pt idx="87">
                  <c:v>0.13108242303872888</c:v>
                </c:pt>
                <c:pt idx="88">
                  <c:v>9.2960288808664263E-2</c:v>
                </c:pt>
                <c:pt idx="89">
                  <c:v>9.2669432918395578E-2</c:v>
                </c:pt>
                <c:pt idx="90">
                  <c:v>0.12411153635866594</c:v>
                </c:pt>
                <c:pt idx="91">
                  <c:v>9.5547309833024119E-2</c:v>
                </c:pt>
                <c:pt idx="92">
                  <c:v>0.10178000912825194</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All Other 
Closure Reasons</c:v>
                </c:pt>
              </c:strCache>
            </c:strRef>
          </c:tx>
          <c:spPr>
            <a:ln w="57150" cap="rnd">
              <a:solidFill>
                <a:schemeClr val="accent1"/>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45108</c:v>
                </c:pt>
                <c:pt idx="91">
                  <c:v>45139</c:v>
                </c:pt>
                <c:pt idx="92">
                  <c:v>45170</c:v>
                </c:pt>
              </c:numCache>
            </c:numRef>
          </c:cat>
          <c:val>
            <c:numRef>
              <c:f>Sheet1!$E$2:$E$94</c:f>
              <c:numCache>
                <c:formatCode>0.0%</c:formatCode>
                <c:ptCount val="93"/>
                <c:pt idx="0">
                  <c:v>0.43674507310870947</c:v>
                </c:pt>
                <c:pt idx="1">
                  <c:v>0.42003514938488579</c:v>
                </c:pt>
                <c:pt idx="2">
                  <c:v>0.45572139303482589</c:v>
                </c:pt>
                <c:pt idx="3">
                  <c:v>0.40722495894909688</c:v>
                </c:pt>
                <c:pt idx="4">
                  <c:v>0.41455160744500846</c:v>
                </c:pt>
                <c:pt idx="5">
                  <c:v>0.44178628389154706</c:v>
                </c:pt>
                <c:pt idx="6">
                  <c:v>0.43624557260920899</c:v>
                </c:pt>
                <c:pt idx="7">
                  <c:v>0.40450054884742043</c:v>
                </c:pt>
                <c:pt idx="8">
                  <c:v>0.42747641509433965</c:v>
                </c:pt>
                <c:pt idx="9">
                  <c:v>0.39965297860034704</c:v>
                </c:pt>
                <c:pt idx="10">
                  <c:v>0.40697674418604651</c:v>
                </c:pt>
                <c:pt idx="11">
                  <c:v>0.4216710182767624</c:v>
                </c:pt>
                <c:pt idx="12">
                  <c:v>0.41984184040258804</c:v>
                </c:pt>
                <c:pt idx="13">
                  <c:v>0.4176511466296039</c:v>
                </c:pt>
                <c:pt idx="14">
                  <c:v>0.41437499999999999</c:v>
                </c:pt>
                <c:pt idx="15">
                  <c:v>0.4064470918009811</c:v>
                </c:pt>
                <c:pt idx="16">
                  <c:v>0.41119063109954457</c:v>
                </c:pt>
                <c:pt idx="17">
                  <c:v>0.45779220779220781</c:v>
                </c:pt>
                <c:pt idx="18">
                  <c:v>0.41835260115606937</c:v>
                </c:pt>
                <c:pt idx="19">
                  <c:v>0.43537414965986393</c:v>
                </c:pt>
                <c:pt idx="20">
                  <c:v>0.41268803139306737</c:v>
                </c:pt>
                <c:pt idx="21">
                  <c:v>0.39371534195933455</c:v>
                </c:pt>
                <c:pt idx="22">
                  <c:v>0.43288826423049892</c:v>
                </c:pt>
                <c:pt idx="23">
                  <c:v>0.45530303030303032</c:v>
                </c:pt>
                <c:pt idx="24">
                  <c:v>0.45070422535211269</c:v>
                </c:pt>
                <c:pt idx="25">
                  <c:v>0.4483240223463687</c:v>
                </c:pt>
                <c:pt idx="26">
                  <c:v>0.43793103448275861</c:v>
                </c:pt>
                <c:pt idx="27">
                  <c:v>0.38702623906705541</c:v>
                </c:pt>
                <c:pt idx="28">
                  <c:v>0.42668344870988045</c:v>
                </c:pt>
                <c:pt idx="29">
                  <c:v>0.41774744027303756</c:v>
                </c:pt>
                <c:pt idx="30">
                  <c:v>0.41821946169772256</c:v>
                </c:pt>
                <c:pt idx="31">
                  <c:v>0.42359413202933988</c:v>
                </c:pt>
                <c:pt idx="32">
                  <c:v>0.402689313517339</c:v>
                </c:pt>
                <c:pt idx="33">
                  <c:v>0.38401048492791612</c:v>
                </c:pt>
                <c:pt idx="34">
                  <c:v>0.39102099927588702</c:v>
                </c:pt>
                <c:pt idx="35">
                  <c:v>0.40522875816993464</c:v>
                </c:pt>
                <c:pt idx="36">
                  <c:v>0.42610837438423643</c:v>
                </c:pt>
                <c:pt idx="37">
                  <c:v>0.41276911655530807</c:v>
                </c:pt>
                <c:pt idx="38">
                  <c:v>0.375717017208413</c:v>
                </c:pt>
                <c:pt idx="39">
                  <c:v>0.29935275080906149</c:v>
                </c:pt>
                <c:pt idx="40">
                  <c:v>0.15093435553425971</c:v>
                </c:pt>
                <c:pt idx="41">
                  <c:v>0.25930680359435171</c:v>
                </c:pt>
                <c:pt idx="42">
                  <c:v>0.24914908100748809</c:v>
                </c:pt>
                <c:pt idx="43">
                  <c:v>0.28039585296889724</c:v>
                </c:pt>
                <c:pt idx="44">
                  <c:v>0.34834663625997719</c:v>
                </c:pt>
                <c:pt idx="45">
                  <c:v>0.37761377613776137</c:v>
                </c:pt>
                <c:pt idx="46">
                  <c:v>0.35899814471243041</c:v>
                </c:pt>
                <c:pt idx="47">
                  <c:v>0.33279483037156704</c:v>
                </c:pt>
                <c:pt idx="48">
                  <c:v>0.37221022318214542</c:v>
                </c:pt>
                <c:pt idx="49">
                  <c:v>0.33722627737226279</c:v>
                </c:pt>
                <c:pt idx="50">
                  <c:v>0.31023102310231021</c:v>
                </c:pt>
                <c:pt idx="51">
                  <c:v>0.34438430311231394</c:v>
                </c:pt>
                <c:pt idx="52">
                  <c:v>0.36286321757618711</c:v>
                </c:pt>
                <c:pt idx="53">
                  <c:v>0.47512617159336695</c:v>
                </c:pt>
                <c:pt idx="54">
                  <c:v>0.44648318042813456</c:v>
                </c:pt>
                <c:pt idx="55">
                  <c:v>0.4667760459392945</c:v>
                </c:pt>
                <c:pt idx="56">
                  <c:v>0.46683459277917716</c:v>
                </c:pt>
                <c:pt idx="57">
                  <c:v>0.42837928715534634</c:v>
                </c:pt>
                <c:pt idx="58">
                  <c:v>0.46228373702422143</c:v>
                </c:pt>
                <c:pt idx="59">
                  <c:v>0.43521341463414637</c:v>
                </c:pt>
                <c:pt idx="60">
                  <c:v>0.37060702875399359</c:v>
                </c:pt>
                <c:pt idx="61">
                  <c:v>0.40015360983102921</c:v>
                </c:pt>
                <c:pt idx="62">
                  <c:v>0.39037037037037037</c:v>
                </c:pt>
                <c:pt idx="63">
                  <c:v>0.37602382725241995</c:v>
                </c:pt>
                <c:pt idx="64">
                  <c:v>0.40574374079528719</c:v>
                </c:pt>
                <c:pt idx="65">
                  <c:v>0.44469190794357832</c:v>
                </c:pt>
                <c:pt idx="66">
                  <c:v>0.44348404255319152</c:v>
                </c:pt>
                <c:pt idx="67">
                  <c:v>0.46053347849755033</c:v>
                </c:pt>
                <c:pt idx="68">
                  <c:v>0.48890036138358284</c:v>
                </c:pt>
                <c:pt idx="69">
                  <c:v>0.49241658240647118</c:v>
                </c:pt>
                <c:pt idx="70">
                  <c:v>0.49787234042553191</c:v>
                </c:pt>
                <c:pt idx="71">
                  <c:v>0.52604435275915418</c:v>
                </c:pt>
                <c:pt idx="72">
                  <c:v>0.46638905413444376</c:v>
                </c:pt>
                <c:pt idx="73">
                  <c:v>0.47663096397273613</c:v>
                </c:pt>
                <c:pt idx="74">
                  <c:v>0.453125</c:v>
                </c:pt>
                <c:pt idx="75">
                  <c:v>0.49331352154531949</c:v>
                </c:pt>
                <c:pt idx="76">
                  <c:v>0.46121147715196598</c:v>
                </c:pt>
                <c:pt idx="77">
                  <c:v>0.60060060060060061</c:v>
                </c:pt>
                <c:pt idx="78">
                  <c:v>0.49001461276181196</c:v>
                </c:pt>
                <c:pt idx="79">
                  <c:v>0.4790298130368873</c:v>
                </c:pt>
                <c:pt idx="80">
                  <c:v>0.45872466633712311</c:v>
                </c:pt>
                <c:pt idx="81">
                  <c:v>0.47557603686635946</c:v>
                </c:pt>
                <c:pt idx="82">
                  <c:v>0.48307994114762137</c:v>
                </c:pt>
                <c:pt idx="83">
                  <c:v>0.54568147778332499</c:v>
                </c:pt>
                <c:pt idx="84">
                  <c:v>0.55344295991778003</c:v>
                </c:pt>
                <c:pt idx="85">
                  <c:v>0.52566180443003785</c:v>
                </c:pt>
                <c:pt idx="86">
                  <c:v>0.52585365853658539</c:v>
                </c:pt>
                <c:pt idx="87">
                  <c:v>0.47219463753723934</c:v>
                </c:pt>
                <c:pt idx="88">
                  <c:v>0.48149819494584839</c:v>
                </c:pt>
                <c:pt idx="89">
                  <c:v>0.53480866758875056</c:v>
                </c:pt>
                <c:pt idx="90">
                  <c:v>0.5161290322580645</c:v>
                </c:pt>
                <c:pt idx="91">
                  <c:v>0.48840445269016697</c:v>
                </c:pt>
                <c:pt idx="92">
                  <c:v>0.49794614331355547</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accent3"/>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c:v>
                </c:pt>
              </c:strCache>
            </c:strRef>
          </c:tx>
          <c:spPr>
            <a:ln w="57150" cap="rnd">
              <a:solidFill>
                <a:srgbClr val="27A1C6"/>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Sheet1!$B$2:$B$97</c:f>
              <c:numCache>
                <c:formatCode>#,##0</c:formatCode>
                <c:ptCount val="96"/>
                <c:pt idx="0">
                  <c:v>3194</c:v>
                </c:pt>
                <c:pt idx="1">
                  <c:v>2529</c:v>
                </c:pt>
                <c:pt idx="2">
                  <c:v>2722</c:v>
                </c:pt>
                <c:pt idx="3">
                  <c:v>2477</c:v>
                </c:pt>
                <c:pt idx="4">
                  <c:v>2645</c:v>
                </c:pt>
                <c:pt idx="5">
                  <c:v>2881</c:v>
                </c:pt>
                <c:pt idx="6">
                  <c:v>2665</c:v>
                </c:pt>
                <c:pt idx="7">
                  <c:v>2997</c:v>
                </c:pt>
                <c:pt idx="8">
                  <c:v>2637</c:v>
                </c:pt>
                <c:pt idx="9">
                  <c:v>2440</c:v>
                </c:pt>
                <c:pt idx="10">
                  <c:v>2305</c:v>
                </c:pt>
                <c:pt idx="11">
                  <c:v>2361</c:v>
                </c:pt>
                <c:pt idx="12">
                  <c:v>2685</c:v>
                </c:pt>
                <c:pt idx="13">
                  <c:v>1964</c:v>
                </c:pt>
                <c:pt idx="14">
                  <c:v>2084</c:v>
                </c:pt>
                <c:pt idx="15">
                  <c:v>2146</c:v>
                </c:pt>
                <c:pt idx="16">
                  <c:v>2162</c:v>
                </c:pt>
                <c:pt idx="17">
                  <c:v>2061</c:v>
                </c:pt>
                <c:pt idx="18">
                  <c:v>2268</c:v>
                </c:pt>
                <c:pt idx="19">
                  <c:v>2382</c:v>
                </c:pt>
                <c:pt idx="20">
                  <c:v>2080</c:v>
                </c:pt>
                <c:pt idx="21">
                  <c:v>2276</c:v>
                </c:pt>
                <c:pt idx="22">
                  <c:v>2102</c:v>
                </c:pt>
                <c:pt idx="23">
                  <c:v>2318</c:v>
                </c:pt>
                <c:pt idx="24">
                  <c:v>2404</c:v>
                </c:pt>
                <c:pt idx="25">
                  <c:v>1871</c:v>
                </c:pt>
                <c:pt idx="26">
                  <c:v>2093</c:v>
                </c:pt>
                <c:pt idx="27">
                  <c:v>2269</c:v>
                </c:pt>
                <c:pt idx="28">
                  <c:v>2030</c:v>
                </c:pt>
                <c:pt idx="29">
                  <c:v>2062</c:v>
                </c:pt>
                <c:pt idx="30">
                  <c:v>2319</c:v>
                </c:pt>
                <c:pt idx="31">
                  <c:v>2142</c:v>
                </c:pt>
                <c:pt idx="32">
                  <c:v>2230</c:v>
                </c:pt>
                <c:pt idx="33">
                  <c:v>2241</c:v>
                </c:pt>
                <c:pt idx="34">
                  <c:v>1842</c:v>
                </c:pt>
                <c:pt idx="35">
                  <c:v>2209</c:v>
                </c:pt>
                <c:pt idx="36">
                  <c:v>2332</c:v>
                </c:pt>
                <c:pt idx="37">
                  <c:v>1895</c:v>
                </c:pt>
                <c:pt idx="38">
                  <c:v>1184</c:v>
                </c:pt>
                <c:pt idx="39" formatCode="General">
                  <c:v>454</c:v>
                </c:pt>
                <c:pt idx="40">
                  <c:v>474</c:v>
                </c:pt>
                <c:pt idx="41">
                  <c:v>540</c:v>
                </c:pt>
                <c:pt idx="42">
                  <c:v>420</c:v>
                </c:pt>
                <c:pt idx="43">
                  <c:v>448</c:v>
                </c:pt>
                <c:pt idx="44">
                  <c:v>442</c:v>
                </c:pt>
                <c:pt idx="45">
                  <c:v>475</c:v>
                </c:pt>
                <c:pt idx="46">
                  <c:v>396</c:v>
                </c:pt>
                <c:pt idx="47">
                  <c:v>579</c:v>
                </c:pt>
                <c:pt idx="48">
                  <c:v>460</c:v>
                </c:pt>
                <c:pt idx="49">
                  <c:v>381</c:v>
                </c:pt>
                <c:pt idx="50">
                  <c:v>431</c:v>
                </c:pt>
                <c:pt idx="51">
                  <c:v>411</c:v>
                </c:pt>
                <c:pt idx="52">
                  <c:v>365</c:v>
                </c:pt>
                <c:pt idx="53">
                  <c:v>455</c:v>
                </c:pt>
                <c:pt idx="54">
                  <c:v>412</c:v>
                </c:pt>
                <c:pt idx="55">
                  <c:v>460</c:v>
                </c:pt>
                <c:pt idx="56">
                  <c:v>1485</c:v>
                </c:pt>
                <c:pt idx="57">
                  <c:v>3191</c:v>
                </c:pt>
                <c:pt idx="58">
                  <c:v>2717</c:v>
                </c:pt>
                <c:pt idx="59">
                  <c:v>2788</c:v>
                </c:pt>
                <c:pt idx="60">
                  <c:v>2906</c:v>
                </c:pt>
                <c:pt idx="61">
                  <c:v>2447</c:v>
                </c:pt>
                <c:pt idx="62">
                  <c:v>2701</c:v>
                </c:pt>
                <c:pt idx="63">
                  <c:v>2236</c:v>
                </c:pt>
                <c:pt idx="64">
                  <c:v>2340</c:v>
                </c:pt>
                <c:pt idx="65">
                  <c:v>2322</c:v>
                </c:pt>
                <c:pt idx="66">
                  <c:v>2239</c:v>
                </c:pt>
                <c:pt idx="67">
                  <c:v>2862</c:v>
                </c:pt>
                <c:pt idx="68">
                  <c:v>2292</c:v>
                </c:pt>
                <c:pt idx="69">
                  <c:v>2302</c:v>
                </c:pt>
                <c:pt idx="70">
                  <c:v>2230</c:v>
                </c:pt>
                <c:pt idx="71">
                  <c:v>2071</c:v>
                </c:pt>
                <c:pt idx="72">
                  <c:v>2389</c:v>
                </c:pt>
                <c:pt idx="73">
                  <c:v>2138</c:v>
                </c:pt>
                <c:pt idx="74">
                  <c:v>2300</c:v>
                </c:pt>
                <c:pt idx="75">
                  <c:v>2194</c:v>
                </c:pt>
                <c:pt idx="76">
                  <c:v>2288</c:v>
                </c:pt>
                <c:pt idx="77">
                  <c:v>1919</c:v>
                </c:pt>
                <c:pt idx="78">
                  <c:v>1965</c:v>
                </c:pt>
                <c:pt idx="79">
                  <c:v>2119</c:v>
                </c:pt>
                <c:pt idx="80">
                  <c:v>2019</c:v>
                </c:pt>
                <c:pt idx="81">
                  <c:v>2240</c:v>
                </c:pt>
                <c:pt idx="82">
                  <c:v>1993</c:v>
                </c:pt>
                <c:pt idx="83">
                  <c:v>1884</c:v>
                </c:pt>
                <c:pt idx="84">
                  <c:v>2273</c:v>
                </c:pt>
                <c:pt idx="85">
                  <c:v>2076</c:v>
                </c:pt>
                <c:pt idx="86">
                  <c:v>1990</c:v>
                </c:pt>
                <c:pt idx="87">
                  <c:v>2296</c:v>
                </c:pt>
                <c:pt idx="88">
                  <c:v>2320</c:v>
                </c:pt>
                <c:pt idx="89">
                  <c:v>1899</c:v>
                </c:pt>
                <c:pt idx="90">
                  <c:v>2462</c:v>
                </c:pt>
                <c:pt idx="91">
                  <c:v>2307</c:v>
                </c:pt>
                <c:pt idx="92">
                  <c:v>2271</c:v>
                </c:pt>
                <c:pt idx="93">
                  <c:v>2551</c:v>
                </c:pt>
                <c:pt idx="94">
                  <c:v>2061</c:v>
                </c:pt>
                <c:pt idx="95">
                  <c:v>2188</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Community &amp; Technical Colleges</c:v>
                </c:pt>
              </c:strCache>
            </c:strRef>
          </c:tx>
          <c:spPr>
            <a:ln w="57150" cap="rnd">
              <a:solidFill>
                <a:srgbClr val="72A33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Sheet1!$C$2:$C$97</c:f>
              <c:numCache>
                <c:formatCode>#,##0</c:formatCode>
                <c:ptCount val="96"/>
                <c:pt idx="0">
                  <c:v>1511</c:v>
                </c:pt>
                <c:pt idx="1">
                  <c:v>658</c:v>
                </c:pt>
                <c:pt idx="2">
                  <c:v>1050</c:v>
                </c:pt>
                <c:pt idx="3">
                  <c:v>1110</c:v>
                </c:pt>
                <c:pt idx="4">
                  <c:v>610</c:v>
                </c:pt>
                <c:pt idx="5">
                  <c:v>1024</c:v>
                </c:pt>
                <c:pt idx="6">
                  <c:v>825</c:v>
                </c:pt>
                <c:pt idx="7">
                  <c:v>691</c:v>
                </c:pt>
                <c:pt idx="8">
                  <c:v>1702</c:v>
                </c:pt>
                <c:pt idx="9">
                  <c:v>781</c:v>
                </c:pt>
                <c:pt idx="10">
                  <c:v>587</c:v>
                </c:pt>
                <c:pt idx="11">
                  <c:v>882</c:v>
                </c:pt>
                <c:pt idx="12">
                  <c:v>1293</c:v>
                </c:pt>
                <c:pt idx="13">
                  <c:v>584</c:v>
                </c:pt>
                <c:pt idx="14">
                  <c:v>939</c:v>
                </c:pt>
                <c:pt idx="15">
                  <c:v>1086</c:v>
                </c:pt>
                <c:pt idx="16">
                  <c:v>570</c:v>
                </c:pt>
                <c:pt idx="17">
                  <c:v>900</c:v>
                </c:pt>
                <c:pt idx="18">
                  <c:v>778</c:v>
                </c:pt>
                <c:pt idx="19">
                  <c:v>623</c:v>
                </c:pt>
                <c:pt idx="20">
                  <c:v>1781</c:v>
                </c:pt>
                <c:pt idx="21">
                  <c:v>720</c:v>
                </c:pt>
                <c:pt idx="22">
                  <c:v>502</c:v>
                </c:pt>
                <c:pt idx="23">
                  <c:v>779</c:v>
                </c:pt>
                <c:pt idx="24">
                  <c:v>1408</c:v>
                </c:pt>
                <c:pt idx="25">
                  <c:v>560</c:v>
                </c:pt>
                <c:pt idx="26">
                  <c:v>879</c:v>
                </c:pt>
                <c:pt idx="27">
                  <c:v>1288</c:v>
                </c:pt>
                <c:pt idx="28">
                  <c:v>579</c:v>
                </c:pt>
                <c:pt idx="29">
                  <c:v>839</c:v>
                </c:pt>
                <c:pt idx="30">
                  <c:v>964</c:v>
                </c:pt>
                <c:pt idx="31">
                  <c:v>634</c:v>
                </c:pt>
                <c:pt idx="32">
                  <c:v>1693</c:v>
                </c:pt>
                <c:pt idx="33">
                  <c:v>675</c:v>
                </c:pt>
                <c:pt idx="34">
                  <c:v>458</c:v>
                </c:pt>
                <c:pt idx="35">
                  <c:v>635</c:v>
                </c:pt>
                <c:pt idx="36">
                  <c:v>1321</c:v>
                </c:pt>
                <c:pt idx="37">
                  <c:v>547</c:v>
                </c:pt>
                <c:pt idx="38">
                  <c:v>500</c:v>
                </c:pt>
                <c:pt idx="39">
                  <c:v>943</c:v>
                </c:pt>
                <c:pt idx="40">
                  <c:v>327</c:v>
                </c:pt>
                <c:pt idx="41">
                  <c:v>579</c:v>
                </c:pt>
                <c:pt idx="42">
                  <c:v>631</c:v>
                </c:pt>
                <c:pt idx="43">
                  <c:v>342</c:v>
                </c:pt>
                <c:pt idx="44">
                  <c:v>978</c:v>
                </c:pt>
                <c:pt idx="45">
                  <c:v>442</c:v>
                </c:pt>
                <c:pt idx="46">
                  <c:v>334</c:v>
                </c:pt>
                <c:pt idx="47">
                  <c:v>598</c:v>
                </c:pt>
                <c:pt idx="48">
                  <c:v>709</c:v>
                </c:pt>
                <c:pt idx="49">
                  <c:v>414</c:v>
                </c:pt>
                <c:pt idx="50">
                  <c:v>542</c:v>
                </c:pt>
                <c:pt idx="51">
                  <c:v>698</c:v>
                </c:pt>
                <c:pt idx="52">
                  <c:v>312</c:v>
                </c:pt>
                <c:pt idx="53">
                  <c:v>543</c:v>
                </c:pt>
                <c:pt idx="54">
                  <c:v>512</c:v>
                </c:pt>
                <c:pt idx="55">
                  <c:v>461</c:v>
                </c:pt>
                <c:pt idx="56">
                  <c:v>1149</c:v>
                </c:pt>
                <c:pt idx="57">
                  <c:v>930</c:v>
                </c:pt>
                <c:pt idx="58">
                  <c:v>710</c:v>
                </c:pt>
                <c:pt idx="59">
                  <c:v>856</c:v>
                </c:pt>
                <c:pt idx="60">
                  <c:v>1141</c:v>
                </c:pt>
                <c:pt idx="61">
                  <c:v>631</c:v>
                </c:pt>
                <c:pt idx="62">
                  <c:v>897</c:v>
                </c:pt>
                <c:pt idx="63">
                  <c:v>1100</c:v>
                </c:pt>
                <c:pt idx="64">
                  <c:v>774</c:v>
                </c:pt>
                <c:pt idx="65">
                  <c:v>978</c:v>
                </c:pt>
                <c:pt idx="66">
                  <c:v>909</c:v>
                </c:pt>
                <c:pt idx="67">
                  <c:v>795</c:v>
                </c:pt>
                <c:pt idx="68">
                  <c:v>1645</c:v>
                </c:pt>
                <c:pt idx="69">
                  <c:v>965</c:v>
                </c:pt>
                <c:pt idx="70">
                  <c:v>692</c:v>
                </c:pt>
                <c:pt idx="71">
                  <c:v>916</c:v>
                </c:pt>
                <c:pt idx="72">
                  <c:v>1443</c:v>
                </c:pt>
                <c:pt idx="73">
                  <c:v>738</c:v>
                </c:pt>
                <c:pt idx="74">
                  <c:v>1130</c:v>
                </c:pt>
                <c:pt idx="75">
                  <c:v>1294</c:v>
                </c:pt>
                <c:pt idx="76">
                  <c:v>679</c:v>
                </c:pt>
                <c:pt idx="77">
                  <c:v>907</c:v>
                </c:pt>
                <c:pt idx="78">
                  <c:v>1040</c:v>
                </c:pt>
                <c:pt idx="79">
                  <c:v>780</c:v>
                </c:pt>
                <c:pt idx="80">
                  <c:v>1639</c:v>
                </c:pt>
                <c:pt idx="81">
                  <c:v>890</c:v>
                </c:pt>
                <c:pt idx="82">
                  <c:v>645</c:v>
                </c:pt>
                <c:pt idx="83">
                  <c:v>865</c:v>
                </c:pt>
                <c:pt idx="84">
                  <c:v>1376</c:v>
                </c:pt>
                <c:pt idx="85">
                  <c:v>784</c:v>
                </c:pt>
                <c:pt idx="86">
                  <c:v>1152</c:v>
                </c:pt>
                <c:pt idx="87">
                  <c:v>1621</c:v>
                </c:pt>
                <c:pt idx="88">
                  <c:v>875</c:v>
                </c:pt>
                <c:pt idx="89">
                  <c:v>1109</c:v>
                </c:pt>
                <c:pt idx="90">
                  <c:v>1359</c:v>
                </c:pt>
                <c:pt idx="91">
                  <c:v>1026</c:v>
                </c:pt>
                <c:pt idx="92">
                  <c:v>2059</c:v>
                </c:pt>
                <c:pt idx="93">
                  <c:v>1128</c:v>
                </c:pt>
                <c:pt idx="94">
                  <c:v>756</c:v>
                </c:pt>
                <c:pt idx="95">
                  <c:v>1205</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Commerce</c:v>
                </c:pt>
              </c:strCache>
            </c:strRef>
          </c:tx>
          <c:spPr>
            <a:ln w="57150" cap="rnd">
              <a:solidFill>
                <a:srgbClr val="8D6198"/>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Sheet1!$D$2:$D$97</c:f>
              <c:numCache>
                <c:formatCode>#,##0</c:formatCode>
                <c:ptCount val="96"/>
                <c:pt idx="0">
                  <c:v>867</c:v>
                </c:pt>
                <c:pt idx="1">
                  <c:v>701</c:v>
                </c:pt>
                <c:pt idx="2">
                  <c:v>848</c:v>
                </c:pt>
                <c:pt idx="3">
                  <c:v>709</c:v>
                </c:pt>
                <c:pt idx="4">
                  <c:v>757</c:v>
                </c:pt>
                <c:pt idx="5">
                  <c:v>749</c:v>
                </c:pt>
                <c:pt idx="6">
                  <c:v>677</c:v>
                </c:pt>
                <c:pt idx="7">
                  <c:v>670</c:v>
                </c:pt>
                <c:pt idx="8">
                  <c:v>629</c:v>
                </c:pt>
                <c:pt idx="9">
                  <c:v>644</c:v>
                </c:pt>
                <c:pt idx="10">
                  <c:v>539</c:v>
                </c:pt>
                <c:pt idx="11">
                  <c:v>496</c:v>
                </c:pt>
                <c:pt idx="12">
                  <c:v>687</c:v>
                </c:pt>
                <c:pt idx="13">
                  <c:v>549</c:v>
                </c:pt>
                <c:pt idx="14">
                  <c:v>565</c:v>
                </c:pt>
                <c:pt idx="15">
                  <c:v>547</c:v>
                </c:pt>
                <c:pt idx="16">
                  <c:v>533</c:v>
                </c:pt>
                <c:pt idx="17">
                  <c:v>536</c:v>
                </c:pt>
                <c:pt idx="18">
                  <c:v>537</c:v>
                </c:pt>
                <c:pt idx="19">
                  <c:v>506</c:v>
                </c:pt>
                <c:pt idx="20">
                  <c:v>447</c:v>
                </c:pt>
                <c:pt idx="21">
                  <c:v>556</c:v>
                </c:pt>
                <c:pt idx="22">
                  <c:v>490</c:v>
                </c:pt>
                <c:pt idx="23">
                  <c:v>465</c:v>
                </c:pt>
                <c:pt idx="24">
                  <c:v>575</c:v>
                </c:pt>
                <c:pt idx="25">
                  <c:v>465</c:v>
                </c:pt>
                <c:pt idx="26">
                  <c:v>558</c:v>
                </c:pt>
                <c:pt idx="27">
                  <c:v>561</c:v>
                </c:pt>
                <c:pt idx="28">
                  <c:v>549</c:v>
                </c:pt>
                <c:pt idx="29">
                  <c:v>497</c:v>
                </c:pt>
                <c:pt idx="30">
                  <c:v>483</c:v>
                </c:pt>
                <c:pt idx="31">
                  <c:v>508</c:v>
                </c:pt>
                <c:pt idx="32">
                  <c:v>507</c:v>
                </c:pt>
                <c:pt idx="33">
                  <c:v>529</c:v>
                </c:pt>
                <c:pt idx="34">
                  <c:v>420</c:v>
                </c:pt>
                <c:pt idx="35">
                  <c:v>463</c:v>
                </c:pt>
                <c:pt idx="36">
                  <c:v>585</c:v>
                </c:pt>
                <c:pt idx="37">
                  <c:v>486</c:v>
                </c:pt>
                <c:pt idx="38">
                  <c:v>333</c:v>
                </c:pt>
                <c:pt idx="39">
                  <c:v>22</c:v>
                </c:pt>
                <c:pt idx="40">
                  <c:v>13</c:v>
                </c:pt>
                <c:pt idx="41">
                  <c:v>62</c:v>
                </c:pt>
                <c:pt idx="42">
                  <c:v>198</c:v>
                </c:pt>
                <c:pt idx="43">
                  <c:v>173</c:v>
                </c:pt>
                <c:pt idx="44">
                  <c:v>181</c:v>
                </c:pt>
                <c:pt idx="45">
                  <c:v>174</c:v>
                </c:pt>
                <c:pt idx="46">
                  <c:v>129</c:v>
                </c:pt>
                <c:pt idx="47">
                  <c:v>197</c:v>
                </c:pt>
                <c:pt idx="48">
                  <c:v>190</c:v>
                </c:pt>
                <c:pt idx="49">
                  <c:v>159</c:v>
                </c:pt>
                <c:pt idx="50">
                  <c:v>157</c:v>
                </c:pt>
                <c:pt idx="51">
                  <c:v>158</c:v>
                </c:pt>
                <c:pt idx="52">
                  <c:v>169</c:v>
                </c:pt>
                <c:pt idx="53">
                  <c:v>171</c:v>
                </c:pt>
                <c:pt idx="54">
                  <c:v>114</c:v>
                </c:pt>
                <c:pt idx="55">
                  <c:v>139</c:v>
                </c:pt>
                <c:pt idx="56">
                  <c:v>321</c:v>
                </c:pt>
                <c:pt idx="57">
                  <c:v>542</c:v>
                </c:pt>
                <c:pt idx="58">
                  <c:v>408</c:v>
                </c:pt>
                <c:pt idx="59">
                  <c:v>391</c:v>
                </c:pt>
                <c:pt idx="60">
                  <c:v>408</c:v>
                </c:pt>
                <c:pt idx="61">
                  <c:v>361</c:v>
                </c:pt>
                <c:pt idx="62">
                  <c:v>381</c:v>
                </c:pt>
                <c:pt idx="63">
                  <c:v>313</c:v>
                </c:pt>
                <c:pt idx="64">
                  <c:v>311</c:v>
                </c:pt>
                <c:pt idx="65">
                  <c:v>323</c:v>
                </c:pt>
                <c:pt idx="66">
                  <c:v>298</c:v>
                </c:pt>
                <c:pt idx="67">
                  <c:v>290</c:v>
                </c:pt>
                <c:pt idx="68">
                  <c:v>326</c:v>
                </c:pt>
                <c:pt idx="69">
                  <c:v>321</c:v>
                </c:pt>
                <c:pt idx="70">
                  <c:v>256</c:v>
                </c:pt>
                <c:pt idx="71">
                  <c:v>272</c:v>
                </c:pt>
                <c:pt idx="72">
                  <c:v>393</c:v>
                </c:pt>
                <c:pt idx="73">
                  <c:v>318</c:v>
                </c:pt>
                <c:pt idx="74">
                  <c:v>332</c:v>
                </c:pt>
                <c:pt idx="75">
                  <c:v>326</c:v>
                </c:pt>
                <c:pt idx="76">
                  <c:v>296</c:v>
                </c:pt>
                <c:pt idx="77">
                  <c:v>309</c:v>
                </c:pt>
                <c:pt idx="78">
                  <c:v>234</c:v>
                </c:pt>
                <c:pt idx="79">
                  <c:v>334</c:v>
                </c:pt>
                <c:pt idx="80">
                  <c:v>274</c:v>
                </c:pt>
                <c:pt idx="81">
                  <c:v>310</c:v>
                </c:pt>
                <c:pt idx="82">
                  <c:v>237</c:v>
                </c:pt>
                <c:pt idx="83">
                  <c:v>259</c:v>
                </c:pt>
                <c:pt idx="84">
                  <c:v>327</c:v>
                </c:pt>
                <c:pt idx="85">
                  <c:v>300</c:v>
                </c:pt>
                <c:pt idx="86">
                  <c:v>287</c:v>
                </c:pt>
                <c:pt idx="87">
                  <c:v>333</c:v>
                </c:pt>
                <c:pt idx="88">
                  <c:v>323</c:v>
                </c:pt>
                <c:pt idx="89">
                  <c:v>287</c:v>
                </c:pt>
                <c:pt idx="90">
                  <c:v>357</c:v>
                </c:pt>
                <c:pt idx="91">
                  <c:v>321</c:v>
                </c:pt>
                <c:pt idx="92">
                  <c:v>347</c:v>
                </c:pt>
                <c:pt idx="93">
                  <c:v>421</c:v>
                </c:pt>
                <c:pt idx="94">
                  <c:v>321</c:v>
                </c:pt>
                <c:pt idx="95">
                  <c:v>339</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ORIA</c:v>
                </c:pt>
              </c:strCache>
            </c:strRef>
          </c:tx>
          <c:spPr>
            <a:ln w="57150" cap="rnd">
              <a:solidFill>
                <a:schemeClr val="accent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Sheet1!$E$2:$E$97</c:f>
              <c:numCache>
                <c:formatCode>#,##0</c:formatCode>
                <c:ptCount val="96"/>
                <c:pt idx="0">
                  <c:v>762</c:v>
                </c:pt>
                <c:pt idx="1">
                  <c:v>684</c:v>
                </c:pt>
                <c:pt idx="2">
                  <c:v>683</c:v>
                </c:pt>
                <c:pt idx="3">
                  <c:v>618</c:v>
                </c:pt>
                <c:pt idx="4">
                  <c:v>588</c:v>
                </c:pt>
                <c:pt idx="5">
                  <c:v>549</c:v>
                </c:pt>
                <c:pt idx="6">
                  <c:v>565</c:v>
                </c:pt>
                <c:pt idx="7">
                  <c:v>507</c:v>
                </c:pt>
                <c:pt idx="8">
                  <c:v>549</c:v>
                </c:pt>
                <c:pt idx="9">
                  <c:v>529</c:v>
                </c:pt>
                <c:pt idx="10">
                  <c:v>389</c:v>
                </c:pt>
                <c:pt idx="11">
                  <c:v>361</c:v>
                </c:pt>
                <c:pt idx="12">
                  <c:v>551</c:v>
                </c:pt>
                <c:pt idx="13">
                  <c:v>386</c:v>
                </c:pt>
                <c:pt idx="14">
                  <c:v>386</c:v>
                </c:pt>
                <c:pt idx="15">
                  <c:v>422</c:v>
                </c:pt>
                <c:pt idx="16">
                  <c:v>360</c:v>
                </c:pt>
                <c:pt idx="17">
                  <c:v>369</c:v>
                </c:pt>
                <c:pt idx="18">
                  <c:v>387</c:v>
                </c:pt>
                <c:pt idx="19">
                  <c:v>307</c:v>
                </c:pt>
                <c:pt idx="20">
                  <c:v>355</c:v>
                </c:pt>
                <c:pt idx="21">
                  <c:v>453</c:v>
                </c:pt>
                <c:pt idx="22">
                  <c:v>319</c:v>
                </c:pt>
                <c:pt idx="23">
                  <c:v>293</c:v>
                </c:pt>
                <c:pt idx="24">
                  <c:v>404</c:v>
                </c:pt>
                <c:pt idx="25">
                  <c:v>272</c:v>
                </c:pt>
                <c:pt idx="26">
                  <c:v>427</c:v>
                </c:pt>
                <c:pt idx="27">
                  <c:v>416</c:v>
                </c:pt>
                <c:pt idx="28">
                  <c:v>347</c:v>
                </c:pt>
                <c:pt idx="29">
                  <c:v>325</c:v>
                </c:pt>
                <c:pt idx="30">
                  <c:v>535</c:v>
                </c:pt>
                <c:pt idx="31">
                  <c:v>433</c:v>
                </c:pt>
                <c:pt idx="32">
                  <c:v>543</c:v>
                </c:pt>
                <c:pt idx="33">
                  <c:v>475</c:v>
                </c:pt>
                <c:pt idx="34">
                  <c:v>277</c:v>
                </c:pt>
                <c:pt idx="35">
                  <c:v>348</c:v>
                </c:pt>
                <c:pt idx="36">
                  <c:v>479</c:v>
                </c:pt>
                <c:pt idx="37">
                  <c:v>325</c:v>
                </c:pt>
                <c:pt idx="38">
                  <c:v>341</c:v>
                </c:pt>
                <c:pt idx="39">
                  <c:v>271</c:v>
                </c:pt>
                <c:pt idx="40">
                  <c:v>181</c:v>
                </c:pt>
                <c:pt idx="41">
                  <c:v>153</c:v>
                </c:pt>
                <c:pt idx="42">
                  <c:v>173</c:v>
                </c:pt>
                <c:pt idx="43">
                  <c:v>129</c:v>
                </c:pt>
                <c:pt idx="44">
                  <c:v>129</c:v>
                </c:pt>
                <c:pt idx="45">
                  <c:v>124</c:v>
                </c:pt>
                <c:pt idx="46">
                  <c:v>112</c:v>
                </c:pt>
                <c:pt idx="47">
                  <c:v>146</c:v>
                </c:pt>
                <c:pt idx="48">
                  <c:v>160</c:v>
                </c:pt>
                <c:pt idx="49">
                  <c:v>112</c:v>
                </c:pt>
                <c:pt idx="50">
                  <c:v>144</c:v>
                </c:pt>
                <c:pt idx="51">
                  <c:v>128</c:v>
                </c:pt>
                <c:pt idx="52">
                  <c:v>87</c:v>
                </c:pt>
                <c:pt idx="53">
                  <c:v>99</c:v>
                </c:pt>
                <c:pt idx="54">
                  <c:v>98</c:v>
                </c:pt>
                <c:pt idx="55">
                  <c:v>133</c:v>
                </c:pt>
                <c:pt idx="56">
                  <c:v>187</c:v>
                </c:pt>
                <c:pt idx="57">
                  <c:v>254</c:v>
                </c:pt>
                <c:pt idx="58">
                  <c:v>222</c:v>
                </c:pt>
                <c:pt idx="59">
                  <c:v>278</c:v>
                </c:pt>
                <c:pt idx="60">
                  <c:v>326</c:v>
                </c:pt>
                <c:pt idx="61">
                  <c:v>418</c:v>
                </c:pt>
                <c:pt idx="62">
                  <c:v>611</c:v>
                </c:pt>
                <c:pt idx="63">
                  <c:v>838</c:v>
                </c:pt>
                <c:pt idx="64">
                  <c:v>1133</c:v>
                </c:pt>
                <c:pt idx="65">
                  <c:v>824</c:v>
                </c:pt>
                <c:pt idx="66">
                  <c:v>755</c:v>
                </c:pt>
                <c:pt idx="67">
                  <c:v>856</c:v>
                </c:pt>
                <c:pt idx="68">
                  <c:v>973</c:v>
                </c:pt>
                <c:pt idx="69">
                  <c:v>938</c:v>
                </c:pt>
                <c:pt idx="70">
                  <c:v>954</c:v>
                </c:pt>
                <c:pt idx="71">
                  <c:v>928</c:v>
                </c:pt>
                <c:pt idx="72">
                  <c:v>1259</c:v>
                </c:pt>
                <c:pt idx="73">
                  <c:v>1065</c:v>
                </c:pt>
                <c:pt idx="74">
                  <c:v>1240</c:v>
                </c:pt>
                <c:pt idx="75">
                  <c:v>939</c:v>
                </c:pt>
                <c:pt idx="76">
                  <c:v>1098</c:v>
                </c:pt>
                <c:pt idx="77">
                  <c:v>1246</c:v>
                </c:pt>
                <c:pt idx="78">
                  <c:v>1274</c:v>
                </c:pt>
                <c:pt idx="79">
                  <c:v>1060</c:v>
                </c:pt>
                <c:pt idx="80">
                  <c:v>1131</c:v>
                </c:pt>
                <c:pt idx="81">
                  <c:v>1463</c:v>
                </c:pt>
                <c:pt idx="82">
                  <c:v>1185</c:v>
                </c:pt>
                <c:pt idx="83">
                  <c:v>1216</c:v>
                </c:pt>
                <c:pt idx="84">
                  <c:v>1597</c:v>
                </c:pt>
                <c:pt idx="85">
                  <c:v>1392</c:v>
                </c:pt>
                <c:pt idx="86">
                  <c:v>1638</c:v>
                </c:pt>
                <c:pt idx="87">
                  <c:v>1912</c:v>
                </c:pt>
                <c:pt idx="88">
                  <c:v>1653</c:v>
                </c:pt>
                <c:pt idx="89">
                  <c:v>1504</c:v>
                </c:pt>
                <c:pt idx="90">
                  <c:v>1657</c:v>
                </c:pt>
                <c:pt idx="91">
                  <c:v>1564</c:v>
                </c:pt>
                <c:pt idx="92">
                  <c:v>1539</c:v>
                </c:pt>
                <c:pt idx="93">
                  <c:v>1799</c:v>
                </c:pt>
                <c:pt idx="94">
                  <c:v>1311</c:v>
                </c:pt>
                <c:pt idx="95">
                  <c:v>1409</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1236803684453049E-2"/>
          <c:y val="0.88212999646542667"/>
          <c:w val="0.87752639263109389"/>
          <c:h val="0.117870003534573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c:v>
                </c:pt>
              </c:strCache>
            </c:strRef>
          </c:tx>
          <c:spPr>
            <a:ln w="57150" cap="rnd">
              <a:solidFill>
                <a:srgbClr val="27A1C6"/>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Sheet1!$B$2:$B$97</c:f>
              <c:numCache>
                <c:formatCode>#,##0</c:formatCode>
                <c:ptCount val="96"/>
                <c:pt idx="0">
                  <c:v>2699</c:v>
                </c:pt>
                <c:pt idx="1">
                  <c:v>2432</c:v>
                </c:pt>
                <c:pt idx="2">
                  <c:v>2426</c:v>
                </c:pt>
                <c:pt idx="3">
                  <c:v>2228</c:v>
                </c:pt>
                <c:pt idx="4">
                  <c:v>2246</c:v>
                </c:pt>
                <c:pt idx="5">
                  <c:v>2353</c:v>
                </c:pt>
                <c:pt idx="6">
                  <c:v>2290</c:v>
                </c:pt>
                <c:pt idx="7">
                  <c:v>2473</c:v>
                </c:pt>
                <c:pt idx="8">
                  <c:v>2290</c:v>
                </c:pt>
                <c:pt idx="9">
                  <c:v>2160</c:v>
                </c:pt>
                <c:pt idx="10">
                  <c:v>1960</c:v>
                </c:pt>
                <c:pt idx="11">
                  <c:v>2012</c:v>
                </c:pt>
                <c:pt idx="12">
                  <c:v>2125</c:v>
                </c:pt>
                <c:pt idx="13">
                  <c:v>1872</c:v>
                </c:pt>
                <c:pt idx="14">
                  <c:v>1814</c:v>
                </c:pt>
                <c:pt idx="15">
                  <c:v>1829</c:v>
                </c:pt>
                <c:pt idx="16">
                  <c:v>1801</c:v>
                </c:pt>
                <c:pt idx="17">
                  <c:v>1717</c:v>
                </c:pt>
                <c:pt idx="18">
                  <c:v>1797</c:v>
                </c:pt>
                <c:pt idx="19">
                  <c:v>1891</c:v>
                </c:pt>
                <c:pt idx="20">
                  <c:v>1811</c:v>
                </c:pt>
                <c:pt idx="21">
                  <c:v>1846</c:v>
                </c:pt>
                <c:pt idx="22">
                  <c:v>1739</c:v>
                </c:pt>
                <c:pt idx="23">
                  <c:v>1883</c:v>
                </c:pt>
                <c:pt idx="24">
                  <c:v>1992</c:v>
                </c:pt>
                <c:pt idx="25">
                  <c:v>1787</c:v>
                </c:pt>
                <c:pt idx="26">
                  <c:v>1849</c:v>
                </c:pt>
                <c:pt idx="27">
                  <c:v>1879</c:v>
                </c:pt>
                <c:pt idx="28">
                  <c:v>1765</c:v>
                </c:pt>
                <c:pt idx="29">
                  <c:v>1724</c:v>
                </c:pt>
                <c:pt idx="30">
                  <c:v>1828</c:v>
                </c:pt>
                <c:pt idx="31">
                  <c:v>1837</c:v>
                </c:pt>
                <c:pt idx="32">
                  <c:v>1880</c:v>
                </c:pt>
                <c:pt idx="33">
                  <c:v>1904</c:v>
                </c:pt>
                <c:pt idx="34">
                  <c:v>1771</c:v>
                </c:pt>
                <c:pt idx="35">
                  <c:v>1914</c:v>
                </c:pt>
                <c:pt idx="36">
                  <c:v>2002</c:v>
                </c:pt>
                <c:pt idx="37">
                  <c:v>1865</c:v>
                </c:pt>
                <c:pt idx="38">
                  <c:v>1521</c:v>
                </c:pt>
                <c:pt idx="39" formatCode="General">
                  <c:v>761</c:v>
                </c:pt>
                <c:pt idx="40">
                  <c:v>563</c:v>
                </c:pt>
                <c:pt idx="41">
                  <c:v>525</c:v>
                </c:pt>
                <c:pt idx="42">
                  <c:v>497</c:v>
                </c:pt>
                <c:pt idx="43">
                  <c:v>411</c:v>
                </c:pt>
                <c:pt idx="44">
                  <c:v>407</c:v>
                </c:pt>
                <c:pt idx="45">
                  <c:v>452</c:v>
                </c:pt>
                <c:pt idx="46">
                  <c:v>430</c:v>
                </c:pt>
                <c:pt idx="47">
                  <c:v>534</c:v>
                </c:pt>
                <c:pt idx="48">
                  <c:v>510</c:v>
                </c:pt>
                <c:pt idx="49">
                  <c:v>449</c:v>
                </c:pt>
                <c:pt idx="50">
                  <c:v>432</c:v>
                </c:pt>
                <c:pt idx="51">
                  <c:v>393</c:v>
                </c:pt>
                <c:pt idx="52">
                  <c:v>389</c:v>
                </c:pt>
                <c:pt idx="53">
                  <c:v>420</c:v>
                </c:pt>
                <c:pt idx="54">
                  <c:v>407</c:v>
                </c:pt>
                <c:pt idx="55">
                  <c:v>441</c:v>
                </c:pt>
                <c:pt idx="56">
                  <c:v>1101</c:v>
                </c:pt>
                <c:pt idx="57">
                  <c:v>2454</c:v>
                </c:pt>
                <c:pt idx="58">
                  <c:v>2663</c:v>
                </c:pt>
                <c:pt idx="59">
                  <c:v>2715</c:v>
                </c:pt>
                <c:pt idx="60">
                  <c:v>2773</c:v>
                </c:pt>
                <c:pt idx="61">
                  <c:v>2673</c:v>
                </c:pt>
                <c:pt idx="62">
                  <c:v>2674</c:v>
                </c:pt>
                <c:pt idx="63">
                  <c:v>2425</c:v>
                </c:pt>
                <c:pt idx="64">
                  <c:v>2330</c:v>
                </c:pt>
                <c:pt idx="65">
                  <c:v>2331</c:v>
                </c:pt>
                <c:pt idx="66">
                  <c:v>2322</c:v>
                </c:pt>
                <c:pt idx="67">
                  <c:v>2616</c:v>
                </c:pt>
                <c:pt idx="68">
                  <c:v>2506</c:v>
                </c:pt>
                <c:pt idx="69">
                  <c:v>2436</c:v>
                </c:pt>
                <c:pt idx="70">
                  <c:v>2457</c:v>
                </c:pt>
                <c:pt idx="71">
                  <c:v>2340</c:v>
                </c:pt>
                <c:pt idx="72">
                  <c:v>2440</c:v>
                </c:pt>
                <c:pt idx="73">
                  <c:v>2451</c:v>
                </c:pt>
                <c:pt idx="74">
                  <c:v>2527</c:v>
                </c:pt>
                <c:pt idx="75">
                  <c:v>2408</c:v>
                </c:pt>
                <c:pt idx="76">
                  <c:v>2440</c:v>
                </c:pt>
                <c:pt idx="77">
                  <c:v>2224</c:v>
                </c:pt>
                <c:pt idx="78">
                  <c:v>2169</c:v>
                </c:pt>
                <c:pt idx="79">
                  <c:v>2139</c:v>
                </c:pt>
                <c:pt idx="80">
                  <c:v>2138</c:v>
                </c:pt>
                <c:pt idx="81">
                  <c:v>2309</c:v>
                </c:pt>
                <c:pt idx="82">
                  <c:v>2222</c:v>
                </c:pt>
                <c:pt idx="83">
                  <c:v>2085</c:v>
                </c:pt>
                <c:pt idx="84">
                  <c:v>2345</c:v>
                </c:pt>
                <c:pt idx="85">
                  <c:v>2224</c:v>
                </c:pt>
                <c:pt idx="86">
                  <c:v>2365</c:v>
                </c:pt>
                <c:pt idx="87">
                  <c:v>2377</c:v>
                </c:pt>
                <c:pt idx="88">
                  <c:v>2438</c:v>
                </c:pt>
                <c:pt idx="89">
                  <c:v>2271</c:v>
                </c:pt>
                <c:pt idx="90">
                  <c:v>2411</c:v>
                </c:pt>
                <c:pt idx="91">
                  <c:v>2431</c:v>
                </c:pt>
                <c:pt idx="92">
                  <c:v>2401</c:v>
                </c:pt>
                <c:pt idx="93">
                  <c:v>2535</c:v>
                </c:pt>
                <c:pt idx="94">
                  <c:v>2357</c:v>
                </c:pt>
                <c:pt idx="95">
                  <c:v>2317</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Community &amp; Technical Colleges</c:v>
                </c:pt>
              </c:strCache>
            </c:strRef>
          </c:tx>
          <c:spPr>
            <a:ln w="57150" cap="rnd">
              <a:solidFill>
                <a:srgbClr val="72A33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Sheet1!$C$2:$C$97</c:f>
              <c:numCache>
                <c:formatCode>#,##0</c:formatCode>
                <c:ptCount val="96"/>
                <c:pt idx="0">
                  <c:v>2350</c:v>
                </c:pt>
                <c:pt idx="1">
                  <c:v>2275</c:v>
                </c:pt>
                <c:pt idx="2">
                  <c:v>2363</c:v>
                </c:pt>
                <c:pt idx="3">
                  <c:v>2282</c:v>
                </c:pt>
                <c:pt idx="4">
                  <c:v>2234</c:v>
                </c:pt>
                <c:pt idx="5">
                  <c:v>2164</c:v>
                </c:pt>
                <c:pt idx="6">
                  <c:v>1690</c:v>
                </c:pt>
                <c:pt idx="7">
                  <c:v>1730</c:v>
                </c:pt>
                <c:pt idx="8">
                  <c:v>1912</c:v>
                </c:pt>
                <c:pt idx="9">
                  <c:v>1923</c:v>
                </c:pt>
                <c:pt idx="10">
                  <c:v>1878</c:v>
                </c:pt>
                <c:pt idx="11">
                  <c:v>1865</c:v>
                </c:pt>
                <c:pt idx="12">
                  <c:v>1906</c:v>
                </c:pt>
                <c:pt idx="13">
                  <c:v>1889</c:v>
                </c:pt>
                <c:pt idx="14">
                  <c:v>1985</c:v>
                </c:pt>
                <c:pt idx="15">
                  <c:v>1948</c:v>
                </c:pt>
                <c:pt idx="16">
                  <c:v>1927</c:v>
                </c:pt>
                <c:pt idx="17">
                  <c:v>1844</c:v>
                </c:pt>
                <c:pt idx="18">
                  <c:v>1575</c:v>
                </c:pt>
                <c:pt idx="19">
                  <c:v>1666</c:v>
                </c:pt>
                <c:pt idx="20">
                  <c:v>1860</c:v>
                </c:pt>
                <c:pt idx="21">
                  <c:v>1867</c:v>
                </c:pt>
                <c:pt idx="22">
                  <c:v>1771</c:v>
                </c:pt>
                <c:pt idx="23">
                  <c:v>1837</c:v>
                </c:pt>
                <c:pt idx="24">
                  <c:v>1924</c:v>
                </c:pt>
                <c:pt idx="25">
                  <c:v>1861</c:v>
                </c:pt>
                <c:pt idx="26">
                  <c:v>1964</c:v>
                </c:pt>
                <c:pt idx="27">
                  <c:v>1897</c:v>
                </c:pt>
                <c:pt idx="28">
                  <c:v>1918</c:v>
                </c:pt>
                <c:pt idx="29">
                  <c:v>1812</c:v>
                </c:pt>
                <c:pt idx="30">
                  <c:v>1570</c:v>
                </c:pt>
                <c:pt idx="31">
                  <c:v>1590</c:v>
                </c:pt>
                <c:pt idx="32">
                  <c:v>1735</c:v>
                </c:pt>
                <c:pt idx="33">
                  <c:v>1778</c:v>
                </c:pt>
                <c:pt idx="34">
                  <c:v>1654</c:v>
                </c:pt>
                <c:pt idx="35">
                  <c:v>1641</c:v>
                </c:pt>
                <c:pt idx="36">
                  <c:v>1749</c:v>
                </c:pt>
                <c:pt idx="37">
                  <c:v>1710</c:v>
                </c:pt>
                <c:pt idx="38">
                  <c:v>1518</c:v>
                </c:pt>
                <c:pt idx="39">
                  <c:v>1217</c:v>
                </c:pt>
                <c:pt idx="40">
                  <c:v>1204</c:v>
                </c:pt>
                <c:pt idx="41">
                  <c:v>1248</c:v>
                </c:pt>
                <c:pt idx="42">
                  <c:v>980</c:v>
                </c:pt>
                <c:pt idx="43">
                  <c:v>971</c:v>
                </c:pt>
                <c:pt idx="44">
                  <c:v>1092</c:v>
                </c:pt>
                <c:pt idx="45">
                  <c:v>1071</c:v>
                </c:pt>
                <c:pt idx="46">
                  <c:v>1059</c:v>
                </c:pt>
                <c:pt idx="47">
                  <c:v>1183</c:v>
                </c:pt>
                <c:pt idx="48">
                  <c:v>1132</c:v>
                </c:pt>
                <c:pt idx="49">
                  <c:v>1152</c:v>
                </c:pt>
                <c:pt idx="50">
                  <c:v>1165</c:v>
                </c:pt>
                <c:pt idx="51">
                  <c:v>1019</c:v>
                </c:pt>
                <c:pt idx="52">
                  <c:v>964</c:v>
                </c:pt>
                <c:pt idx="53">
                  <c:v>965</c:v>
                </c:pt>
                <c:pt idx="54">
                  <c:v>797</c:v>
                </c:pt>
                <c:pt idx="55">
                  <c:v>910</c:v>
                </c:pt>
                <c:pt idx="56">
                  <c:v>1182</c:v>
                </c:pt>
                <c:pt idx="57">
                  <c:v>1568</c:v>
                </c:pt>
                <c:pt idx="58">
                  <c:v>1524</c:v>
                </c:pt>
                <c:pt idx="59">
                  <c:v>1502</c:v>
                </c:pt>
                <c:pt idx="60">
                  <c:v>1567</c:v>
                </c:pt>
                <c:pt idx="61">
                  <c:v>1557</c:v>
                </c:pt>
                <c:pt idx="62">
                  <c:v>1664</c:v>
                </c:pt>
                <c:pt idx="63">
                  <c:v>1633</c:v>
                </c:pt>
                <c:pt idx="64">
                  <c:v>1755</c:v>
                </c:pt>
                <c:pt idx="65">
                  <c:v>1764</c:v>
                </c:pt>
                <c:pt idx="66">
                  <c:v>1502</c:v>
                </c:pt>
                <c:pt idx="67">
                  <c:v>1643</c:v>
                </c:pt>
                <c:pt idx="68">
                  <c:v>1946</c:v>
                </c:pt>
                <c:pt idx="69">
                  <c:v>1982</c:v>
                </c:pt>
                <c:pt idx="70">
                  <c:v>1880</c:v>
                </c:pt>
                <c:pt idx="71">
                  <c:v>1920</c:v>
                </c:pt>
                <c:pt idx="72">
                  <c:v>2068</c:v>
                </c:pt>
                <c:pt idx="73">
                  <c:v>2023</c:v>
                </c:pt>
                <c:pt idx="74">
                  <c:v>2156</c:v>
                </c:pt>
                <c:pt idx="75">
                  <c:v>2124</c:v>
                </c:pt>
                <c:pt idx="76">
                  <c:v>2033</c:v>
                </c:pt>
                <c:pt idx="77">
                  <c:v>2008</c:v>
                </c:pt>
                <c:pt idx="78">
                  <c:v>1688</c:v>
                </c:pt>
                <c:pt idx="79">
                  <c:v>1736</c:v>
                </c:pt>
                <c:pt idx="80">
                  <c:v>1962</c:v>
                </c:pt>
                <c:pt idx="81">
                  <c:v>1911</c:v>
                </c:pt>
                <c:pt idx="82">
                  <c:v>1883</c:v>
                </c:pt>
                <c:pt idx="83">
                  <c:v>1859</c:v>
                </c:pt>
                <c:pt idx="84">
                  <c:v>1962</c:v>
                </c:pt>
                <c:pt idx="85">
                  <c:v>2043</c:v>
                </c:pt>
                <c:pt idx="86">
                  <c:v>2292</c:v>
                </c:pt>
                <c:pt idx="87">
                  <c:v>2335</c:v>
                </c:pt>
                <c:pt idx="88">
                  <c:v>2303</c:v>
                </c:pt>
                <c:pt idx="89">
                  <c:v>2329</c:v>
                </c:pt>
                <c:pt idx="90">
                  <c:v>2041</c:v>
                </c:pt>
                <c:pt idx="91">
                  <c:v>2196</c:v>
                </c:pt>
                <c:pt idx="92">
                  <c:v>2483</c:v>
                </c:pt>
                <c:pt idx="93">
                  <c:v>2492</c:v>
                </c:pt>
                <c:pt idx="94">
                  <c:v>2387</c:v>
                </c:pt>
                <c:pt idx="95">
                  <c:v>2514</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Commerce</c:v>
                </c:pt>
              </c:strCache>
            </c:strRef>
          </c:tx>
          <c:spPr>
            <a:ln w="57150" cap="rnd">
              <a:solidFill>
                <a:srgbClr val="8D6198"/>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Sheet1!$D$2:$D$97</c:f>
              <c:numCache>
                <c:formatCode>#,##0</c:formatCode>
                <c:ptCount val="96"/>
                <c:pt idx="0">
                  <c:v>1936</c:v>
                </c:pt>
                <c:pt idx="1">
                  <c:v>1902</c:v>
                </c:pt>
                <c:pt idx="2">
                  <c:v>2042</c:v>
                </c:pt>
                <c:pt idx="3">
                  <c:v>1940</c:v>
                </c:pt>
                <c:pt idx="4">
                  <c:v>1937</c:v>
                </c:pt>
                <c:pt idx="5">
                  <c:v>1927</c:v>
                </c:pt>
                <c:pt idx="6">
                  <c:v>1790</c:v>
                </c:pt>
                <c:pt idx="7">
                  <c:v>1779</c:v>
                </c:pt>
                <c:pt idx="8">
                  <c:v>1658</c:v>
                </c:pt>
                <c:pt idx="9">
                  <c:v>1594</c:v>
                </c:pt>
                <c:pt idx="10">
                  <c:v>1492</c:v>
                </c:pt>
                <c:pt idx="11">
                  <c:v>1449</c:v>
                </c:pt>
                <c:pt idx="12">
                  <c:v>1573</c:v>
                </c:pt>
                <c:pt idx="13">
                  <c:v>1506</c:v>
                </c:pt>
                <c:pt idx="14">
                  <c:v>1499</c:v>
                </c:pt>
                <c:pt idx="15">
                  <c:v>1443</c:v>
                </c:pt>
                <c:pt idx="16">
                  <c:v>1427</c:v>
                </c:pt>
                <c:pt idx="17">
                  <c:v>1389</c:v>
                </c:pt>
                <c:pt idx="18">
                  <c:v>1345</c:v>
                </c:pt>
                <c:pt idx="19">
                  <c:v>1361</c:v>
                </c:pt>
                <c:pt idx="20">
                  <c:v>1249</c:v>
                </c:pt>
                <c:pt idx="21">
                  <c:v>1332</c:v>
                </c:pt>
                <c:pt idx="22">
                  <c:v>1280</c:v>
                </c:pt>
                <c:pt idx="23">
                  <c:v>1299</c:v>
                </c:pt>
                <c:pt idx="24">
                  <c:v>1424</c:v>
                </c:pt>
                <c:pt idx="25">
                  <c:v>1405</c:v>
                </c:pt>
                <c:pt idx="26">
                  <c:v>1490</c:v>
                </c:pt>
                <c:pt idx="27">
                  <c:v>1519</c:v>
                </c:pt>
                <c:pt idx="28">
                  <c:v>1511</c:v>
                </c:pt>
                <c:pt idx="29">
                  <c:v>1435</c:v>
                </c:pt>
                <c:pt idx="30">
                  <c:v>1359</c:v>
                </c:pt>
                <c:pt idx="31">
                  <c:v>1365</c:v>
                </c:pt>
                <c:pt idx="32">
                  <c:v>1419</c:v>
                </c:pt>
                <c:pt idx="33">
                  <c:v>1434</c:v>
                </c:pt>
                <c:pt idx="34">
                  <c:v>1329</c:v>
                </c:pt>
                <c:pt idx="35">
                  <c:v>1368</c:v>
                </c:pt>
                <c:pt idx="36">
                  <c:v>1528</c:v>
                </c:pt>
                <c:pt idx="37">
                  <c:v>1541</c:v>
                </c:pt>
                <c:pt idx="38">
                  <c:v>1390</c:v>
                </c:pt>
                <c:pt idx="39">
                  <c:v>814</c:v>
                </c:pt>
                <c:pt idx="40">
                  <c:v>681</c:v>
                </c:pt>
                <c:pt idx="41">
                  <c:v>598</c:v>
                </c:pt>
                <c:pt idx="42">
                  <c:v>540</c:v>
                </c:pt>
                <c:pt idx="43">
                  <c:v>493</c:v>
                </c:pt>
                <c:pt idx="44">
                  <c:v>479</c:v>
                </c:pt>
                <c:pt idx="45">
                  <c:v>483</c:v>
                </c:pt>
                <c:pt idx="46">
                  <c:v>452</c:v>
                </c:pt>
                <c:pt idx="47">
                  <c:v>510</c:v>
                </c:pt>
                <c:pt idx="48">
                  <c:v>533</c:v>
                </c:pt>
                <c:pt idx="49">
                  <c:v>514</c:v>
                </c:pt>
                <c:pt idx="50">
                  <c:v>533</c:v>
                </c:pt>
                <c:pt idx="51">
                  <c:v>490</c:v>
                </c:pt>
                <c:pt idx="52">
                  <c:v>476</c:v>
                </c:pt>
                <c:pt idx="53">
                  <c:v>478</c:v>
                </c:pt>
                <c:pt idx="54">
                  <c:v>412</c:v>
                </c:pt>
                <c:pt idx="55">
                  <c:v>410</c:v>
                </c:pt>
                <c:pt idx="56">
                  <c:v>566</c:v>
                </c:pt>
                <c:pt idx="57">
                  <c:v>896</c:v>
                </c:pt>
                <c:pt idx="58">
                  <c:v>957</c:v>
                </c:pt>
                <c:pt idx="59">
                  <c:v>943</c:v>
                </c:pt>
                <c:pt idx="60">
                  <c:v>948</c:v>
                </c:pt>
                <c:pt idx="61">
                  <c:v>957</c:v>
                </c:pt>
                <c:pt idx="62">
                  <c:v>969</c:v>
                </c:pt>
                <c:pt idx="63">
                  <c:v>920</c:v>
                </c:pt>
                <c:pt idx="64">
                  <c:v>900</c:v>
                </c:pt>
                <c:pt idx="65">
                  <c:v>938</c:v>
                </c:pt>
                <c:pt idx="66">
                  <c:v>898</c:v>
                </c:pt>
                <c:pt idx="67">
                  <c:v>863</c:v>
                </c:pt>
                <c:pt idx="68">
                  <c:v>837</c:v>
                </c:pt>
                <c:pt idx="69">
                  <c:v>877</c:v>
                </c:pt>
                <c:pt idx="70">
                  <c:v>870</c:v>
                </c:pt>
                <c:pt idx="71">
                  <c:v>876</c:v>
                </c:pt>
                <c:pt idx="72">
                  <c:v>950</c:v>
                </c:pt>
                <c:pt idx="73">
                  <c:v>968</c:v>
                </c:pt>
                <c:pt idx="74">
                  <c:v>976</c:v>
                </c:pt>
                <c:pt idx="75">
                  <c:v>991</c:v>
                </c:pt>
                <c:pt idx="76">
                  <c:v>960</c:v>
                </c:pt>
                <c:pt idx="77">
                  <c:v>972</c:v>
                </c:pt>
                <c:pt idx="78">
                  <c:v>872</c:v>
                </c:pt>
                <c:pt idx="79">
                  <c:v>941</c:v>
                </c:pt>
                <c:pt idx="80">
                  <c:v>918</c:v>
                </c:pt>
                <c:pt idx="81">
                  <c:v>928</c:v>
                </c:pt>
                <c:pt idx="82">
                  <c:v>904</c:v>
                </c:pt>
                <c:pt idx="83">
                  <c:v>907</c:v>
                </c:pt>
                <c:pt idx="84">
                  <c:v>981</c:v>
                </c:pt>
                <c:pt idx="85">
                  <c:v>1017</c:v>
                </c:pt>
                <c:pt idx="86">
                  <c:v>1043</c:v>
                </c:pt>
                <c:pt idx="87">
                  <c:v>1034</c:v>
                </c:pt>
                <c:pt idx="88">
                  <c:v>1077</c:v>
                </c:pt>
                <c:pt idx="89">
                  <c:v>1047</c:v>
                </c:pt>
                <c:pt idx="90">
                  <c:v>1096</c:v>
                </c:pt>
                <c:pt idx="91">
                  <c:v>1092</c:v>
                </c:pt>
                <c:pt idx="92">
                  <c:v>1106</c:v>
                </c:pt>
                <c:pt idx="93">
                  <c:v>1189</c:v>
                </c:pt>
                <c:pt idx="94">
                  <c:v>1182</c:v>
                </c:pt>
                <c:pt idx="95">
                  <c:v>1260</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ORIA</c:v>
                </c:pt>
              </c:strCache>
            </c:strRef>
          </c:tx>
          <c:spPr>
            <a:ln w="57150" cap="rnd">
              <a:solidFill>
                <a:schemeClr val="accent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Sheet1!$E$2:$E$97</c:f>
              <c:numCache>
                <c:formatCode>#,##0</c:formatCode>
                <c:ptCount val="96"/>
                <c:pt idx="0">
                  <c:v>1461</c:v>
                </c:pt>
                <c:pt idx="1">
                  <c:v>1526</c:v>
                </c:pt>
                <c:pt idx="2">
                  <c:v>1549</c:v>
                </c:pt>
                <c:pt idx="3">
                  <c:v>1492</c:v>
                </c:pt>
                <c:pt idx="4">
                  <c:v>1402</c:v>
                </c:pt>
                <c:pt idx="5">
                  <c:v>1361</c:v>
                </c:pt>
                <c:pt idx="6">
                  <c:v>1258</c:v>
                </c:pt>
                <c:pt idx="7">
                  <c:v>1203</c:v>
                </c:pt>
                <c:pt idx="8">
                  <c:v>1238</c:v>
                </c:pt>
                <c:pt idx="9">
                  <c:v>1213</c:v>
                </c:pt>
                <c:pt idx="10">
                  <c:v>1144</c:v>
                </c:pt>
                <c:pt idx="11">
                  <c:v>1070</c:v>
                </c:pt>
                <c:pt idx="12">
                  <c:v>1078</c:v>
                </c:pt>
                <c:pt idx="13">
                  <c:v>1062</c:v>
                </c:pt>
                <c:pt idx="14">
                  <c:v>1033</c:v>
                </c:pt>
                <c:pt idx="15">
                  <c:v>990</c:v>
                </c:pt>
                <c:pt idx="16">
                  <c:v>966</c:v>
                </c:pt>
                <c:pt idx="17">
                  <c:v>917</c:v>
                </c:pt>
                <c:pt idx="18">
                  <c:v>906</c:v>
                </c:pt>
                <c:pt idx="19">
                  <c:v>842</c:v>
                </c:pt>
                <c:pt idx="20">
                  <c:v>822</c:v>
                </c:pt>
                <c:pt idx="21">
                  <c:v>867</c:v>
                </c:pt>
                <c:pt idx="22">
                  <c:v>837</c:v>
                </c:pt>
                <c:pt idx="23">
                  <c:v>813</c:v>
                </c:pt>
                <c:pt idx="24">
                  <c:v>844</c:v>
                </c:pt>
                <c:pt idx="25">
                  <c:v>867</c:v>
                </c:pt>
                <c:pt idx="26">
                  <c:v>894</c:v>
                </c:pt>
                <c:pt idx="27">
                  <c:v>922</c:v>
                </c:pt>
                <c:pt idx="28">
                  <c:v>922</c:v>
                </c:pt>
                <c:pt idx="29">
                  <c:v>845</c:v>
                </c:pt>
                <c:pt idx="30">
                  <c:v>943</c:v>
                </c:pt>
                <c:pt idx="31">
                  <c:v>976</c:v>
                </c:pt>
                <c:pt idx="32">
                  <c:v>1023</c:v>
                </c:pt>
                <c:pt idx="33">
                  <c:v>1034</c:v>
                </c:pt>
                <c:pt idx="34">
                  <c:v>958</c:v>
                </c:pt>
                <c:pt idx="35">
                  <c:v>905</c:v>
                </c:pt>
                <c:pt idx="36">
                  <c:v>920</c:v>
                </c:pt>
                <c:pt idx="37">
                  <c:v>895</c:v>
                </c:pt>
                <c:pt idx="38">
                  <c:v>945</c:v>
                </c:pt>
                <c:pt idx="39">
                  <c:v>1087</c:v>
                </c:pt>
                <c:pt idx="40">
                  <c:v>1102</c:v>
                </c:pt>
                <c:pt idx="41">
                  <c:v>876</c:v>
                </c:pt>
                <c:pt idx="42">
                  <c:v>788</c:v>
                </c:pt>
                <c:pt idx="43">
                  <c:v>674</c:v>
                </c:pt>
                <c:pt idx="44">
                  <c:v>614</c:v>
                </c:pt>
                <c:pt idx="45">
                  <c:v>586</c:v>
                </c:pt>
                <c:pt idx="46">
                  <c:v>554</c:v>
                </c:pt>
                <c:pt idx="47">
                  <c:v>562</c:v>
                </c:pt>
                <c:pt idx="48">
                  <c:v>565</c:v>
                </c:pt>
                <c:pt idx="49">
                  <c:v>532</c:v>
                </c:pt>
                <c:pt idx="50">
                  <c:v>519</c:v>
                </c:pt>
                <c:pt idx="51">
                  <c:v>489</c:v>
                </c:pt>
                <c:pt idx="52">
                  <c:v>448</c:v>
                </c:pt>
                <c:pt idx="53">
                  <c:v>398</c:v>
                </c:pt>
                <c:pt idx="54">
                  <c:v>380</c:v>
                </c:pt>
                <c:pt idx="55">
                  <c:v>411</c:v>
                </c:pt>
                <c:pt idx="56">
                  <c:v>481</c:v>
                </c:pt>
                <c:pt idx="57">
                  <c:v>600</c:v>
                </c:pt>
                <c:pt idx="58">
                  <c:v>640</c:v>
                </c:pt>
                <c:pt idx="59">
                  <c:v>718</c:v>
                </c:pt>
                <c:pt idx="60">
                  <c:v>818</c:v>
                </c:pt>
                <c:pt idx="61">
                  <c:v>949</c:v>
                </c:pt>
                <c:pt idx="62">
                  <c:v>1184</c:v>
                </c:pt>
                <c:pt idx="63">
                  <c:v>1553</c:v>
                </c:pt>
                <c:pt idx="64">
                  <c:v>1993</c:v>
                </c:pt>
                <c:pt idx="65">
                  <c:v>2220</c:v>
                </c:pt>
                <c:pt idx="66">
                  <c:v>2289</c:v>
                </c:pt>
                <c:pt idx="67">
                  <c:v>2480</c:v>
                </c:pt>
                <c:pt idx="68">
                  <c:v>2772</c:v>
                </c:pt>
                <c:pt idx="69">
                  <c:v>2969</c:v>
                </c:pt>
                <c:pt idx="70">
                  <c:v>3227</c:v>
                </c:pt>
                <c:pt idx="71">
                  <c:v>3470</c:v>
                </c:pt>
                <c:pt idx="72">
                  <c:v>3738</c:v>
                </c:pt>
                <c:pt idx="73">
                  <c:v>3810</c:v>
                </c:pt>
                <c:pt idx="74">
                  <c:v>3841</c:v>
                </c:pt>
                <c:pt idx="75">
                  <c:v>3721</c:v>
                </c:pt>
                <c:pt idx="76">
                  <c:v>3789</c:v>
                </c:pt>
                <c:pt idx="77">
                  <c:v>3791</c:v>
                </c:pt>
                <c:pt idx="78">
                  <c:v>3702</c:v>
                </c:pt>
                <c:pt idx="79">
                  <c:v>3684</c:v>
                </c:pt>
                <c:pt idx="80">
                  <c:v>3711</c:v>
                </c:pt>
                <c:pt idx="81">
                  <c:v>3766</c:v>
                </c:pt>
                <c:pt idx="82">
                  <c:v>3662</c:v>
                </c:pt>
                <c:pt idx="83">
                  <c:v>3765</c:v>
                </c:pt>
                <c:pt idx="84">
                  <c:v>3967</c:v>
                </c:pt>
                <c:pt idx="85">
                  <c:v>4179</c:v>
                </c:pt>
                <c:pt idx="86">
                  <c:v>4346</c:v>
                </c:pt>
                <c:pt idx="87">
                  <c:v>4574</c:v>
                </c:pt>
                <c:pt idx="88">
                  <c:v>4763</c:v>
                </c:pt>
                <c:pt idx="89">
                  <c:v>4754</c:v>
                </c:pt>
                <c:pt idx="90">
                  <c:v>4838</c:v>
                </c:pt>
                <c:pt idx="91">
                  <c:v>4908</c:v>
                </c:pt>
                <c:pt idx="92">
                  <c:v>5037</c:v>
                </c:pt>
                <c:pt idx="93">
                  <c:v>5187</c:v>
                </c:pt>
                <c:pt idx="94">
                  <c:v>5077</c:v>
                </c:pt>
                <c:pt idx="95">
                  <c:v>5060</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max val="6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majorUnit val="1000"/>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1236803684453049E-2"/>
          <c:y val="0.88212999646542667"/>
          <c:w val="0.87752639263109389"/>
          <c:h val="0.117870003534573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Sheet1!$B$2:$B$97</c:f>
              <c:numCache>
                <c:formatCode>#,##0</c:formatCode>
                <c:ptCount val="96"/>
                <c:pt idx="0">
                  <c:v>2177</c:v>
                </c:pt>
                <c:pt idx="1">
                  <c:v>1992</c:v>
                </c:pt>
                <c:pt idx="2">
                  <c:v>1994</c:v>
                </c:pt>
                <c:pt idx="3">
                  <c:v>1784</c:v>
                </c:pt>
                <c:pt idx="4">
                  <c:v>1767</c:v>
                </c:pt>
                <c:pt idx="5">
                  <c:v>1816</c:v>
                </c:pt>
                <c:pt idx="6">
                  <c:v>1799</c:v>
                </c:pt>
                <c:pt idx="7">
                  <c:v>1946</c:v>
                </c:pt>
                <c:pt idx="8">
                  <c:v>1768</c:v>
                </c:pt>
                <c:pt idx="9">
                  <c:v>1684</c:v>
                </c:pt>
                <c:pt idx="10">
                  <c:v>1556</c:v>
                </c:pt>
                <c:pt idx="11">
                  <c:v>1570</c:v>
                </c:pt>
                <c:pt idx="12">
                  <c:v>1690</c:v>
                </c:pt>
                <c:pt idx="13">
                  <c:v>1517</c:v>
                </c:pt>
                <c:pt idx="14">
                  <c:v>1474</c:v>
                </c:pt>
                <c:pt idx="15">
                  <c:v>1398</c:v>
                </c:pt>
                <c:pt idx="16">
                  <c:v>1399</c:v>
                </c:pt>
                <c:pt idx="17">
                  <c:v>1287</c:v>
                </c:pt>
                <c:pt idx="18">
                  <c:v>1344</c:v>
                </c:pt>
                <c:pt idx="19">
                  <c:v>1419</c:v>
                </c:pt>
                <c:pt idx="20">
                  <c:v>1377</c:v>
                </c:pt>
                <c:pt idx="21">
                  <c:v>1394</c:v>
                </c:pt>
                <c:pt idx="22">
                  <c:v>1340</c:v>
                </c:pt>
                <c:pt idx="23">
                  <c:v>1477</c:v>
                </c:pt>
                <c:pt idx="24">
                  <c:v>1582</c:v>
                </c:pt>
                <c:pt idx="25">
                  <c:v>1425</c:v>
                </c:pt>
                <c:pt idx="26">
                  <c:v>1462</c:v>
                </c:pt>
                <c:pt idx="27">
                  <c:v>1468</c:v>
                </c:pt>
                <c:pt idx="28">
                  <c:v>1368</c:v>
                </c:pt>
                <c:pt idx="29">
                  <c:v>1294</c:v>
                </c:pt>
                <c:pt idx="30">
                  <c:v>1425</c:v>
                </c:pt>
                <c:pt idx="31">
                  <c:v>1413</c:v>
                </c:pt>
                <c:pt idx="32">
                  <c:v>1432</c:v>
                </c:pt>
                <c:pt idx="33">
                  <c:v>1481</c:v>
                </c:pt>
                <c:pt idx="34">
                  <c:v>1378</c:v>
                </c:pt>
                <c:pt idx="35">
                  <c:v>1504</c:v>
                </c:pt>
                <c:pt idx="36">
                  <c:v>1580</c:v>
                </c:pt>
                <c:pt idx="37">
                  <c:v>1507</c:v>
                </c:pt>
                <c:pt idx="38">
                  <c:v>1238</c:v>
                </c:pt>
                <c:pt idx="39">
                  <c:v>683</c:v>
                </c:pt>
                <c:pt idx="40">
                  <c:v>448</c:v>
                </c:pt>
                <c:pt idx="41">
                  <c:v>387</c:v>
                </c:pt>
                <c:pt idx="42">
                  <c:v>385</c:v>
                </c:pt>
                <c:pt idx="43">
                  <c:v>282</c:v>
                </c:pt>
                <c:pt idx="44">
                  <c:v>288</c:v>
                </c:pt>
                <c:pt idx="45">
                  <c:v>339</c:v>
                </c:pt>
                <c:pt idx="46">
                  <c:v>328</c:v>
                </c:pt>
                <c:pt idx="47">
                  <c:v>381</c:v>
                </c:pt>
                <c:pt idx="48">
                  <c:v>387</c:v>
                </c:pt>
                <c:pt idx="49">
                  <c:v>349</c:v>
                </c:pt>
                <c:pt idx="50">
                  <c:v>334</c:v>
                </c:pt>
                <c:pt idx="51">
                  <c:v>287</c:v>
                </c:pt>
                <c:pt idx="52">
                  <c:v>267</c:v>
                </c:pt>
                <c:pt idx="53">
                  <c:v>308</c:v>
                </c:pt>
                <c:pt idx="54">
                  <c:v>279</c:v>
                </c:pt>
                <c:pt idx="55">
                  <c:v>278</c:v>
                </c:pt>
                <c:pt idx="56">
                  <c:v>541</c:v>
                </c:pt>
                <c:pt idx="57">
                  <c:v>1245</c:v>
                </c:pt>
                <c:pt idx="58">
                  <c:v>1570</c:v>
                </c:pt>
                <c:pt idx="59">
                  <c:v>1690</c:v>
                </c:pt>
                <c:pt idx="60">
                  <c:v>1703</c:v>
                </c:pt>
                <c:pt idx="61">
                  <c:v>1697</c:v>
                </c:pt>
                <c:pt idx="62">
                  <c:v>1780</c:v>
                </c:pt>
                <c:pt idx="63">
                  <c:v>1595</c:v>
                </c:pt>
                <c:pt idx="64">
                  <c:v>1550</c:v>
                </c:pt>
                <c:pt idx="65">
                  <c:v>1521</c:v>
                </c:pt>
                <c:pt idx="66">
                  <c:v>1475</c:v>
                </c:pt>
                <c:pt idx="67">
                  <c:v>1665</c:v>
                </c:pt>
                <c:pt idx="68">
                  <c:v>1720</c:v>
                </c:pt>
                <c:pt idx="69">
                  <c:v>1629</c:v>
                </c:pt>
                <c:pt idx="70">
                  <c:v>1640</c:v>
                </c:pt>
                <c:pt idx="71">
                  <c:v>1629</c:v>
                </c:pt>
                <c:pt idx="72">
                  <c:v>1690</c:v>
                </c:pt>
                <c:pt idx="73">
                  <c:v>1682</c:v>
                </c:pt>
                <c:pt idx="74">
                  <c:v>1714</c:v>
                </c:pt>
                <c:pt idx="75">
                  <c:v>1628</c:v>
                </c:pt>
                <c:pt idx="76">
                  <c:v>1657</c:v>
                </c:pt>
                <c:pt idx="77">
                  <c:v>1542</c:v>
                </c:pt>
                <c:pt idx="78">
                  <c:v>1434</c:v>
                </c:pt>
                <c:pt idx="79">
                  <c:v>1447</c:v>
                </c:pt>
                <c:pt idx="80">
                  <c:v>1398</c:v>
                </c:pt>
                <c:pt idx="81">
                  <c:v>1562</c:v>
                </c:pt>
                <c:pt idx="82">
                  <c:v>1502</c:v>
                </c:pt>
                <c:pt idx="83">
                  <c:v>1440</c:v>
                </c:pt>
                <c:pt idx="84">
                  <c:v>1629</c:v>
                </c:pt>
                <c:pt idx="85">
                  <c:v>1546</c:v>
                </c:pt>
                <c:pt idx="86">
                  <c:v>1617</c:v>
                </c:pt>
                <c:pt idx="87">
                  <c:v>1646</c:v>
                </c:pt>
                <c:pt idx="88">
                  <c:v>1637</c:v>
                </c:pt>
                <c:pt idx="89">
                  <c:v>1553</c:v>
                </c:pt>
                <c:pt idx="90">
                  <c:v>1587</c:v>
                </c:pt>
                <c:pt idx="91">
                  <c:v>1620</c:v>
                </c:pt>
                <c:pt idx="92">
                  <c:v>1605</c:v>
                </c:pt>
                <c:pt idx="93">
                  <c:v>1690</c:v>
                </c:pt>
                <c:pt idx="94">
                  <c:v>1598</c:v>
                </c:pt>
                <c:pt idx="95">
                  <c:v>1542</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Sheet1!$C$2:$C$97</c:f>
              <c:numCache>
                <c:formatCode>#,##0</c:formatCode>
                <c:ptCount val="96"/>
                <c:pt idx="0">
                  <c:v>1660</c:v>
                </c:pt>
                <c:pt idx="1">
                  <c:v>1617</c:v>
                </c:pt>
                <c:pt idx="2">
                  <c:v>1592</c:v>
                </c:pt>
                <c:pt idx="3">
                  <c:v>1649</c:v>
                </c:pt>
                <c:pt idx="4">
                  <c:v>1594</c:v>
                </c:pt>
                <c:pt idx="5">
                  <c:v>1549</c:v>
                </c:pt>
                <c:pt idx="6">
                  <c:v>1199</c:v>
                </c:pt>
                <c:pt idx="7">
                  <c:v>1070</c:v>
                </c:pt>
                <c:pt idx="8">
                  <c:v>1375</c:v>
                </c:pt>
                <c:pt idx="9">
                  <c:v>1410</c:v>
                </c:pt>
                <c:pt idx="10">
                  <c:v>1335</c:v>
                </c:pt>
                <c:pt idx="11">
                  <c:v>1205</c:v>
                </c:pt>
                <c:pt idx="12">
                  <c:v>1406</c:v>
                </c:pt>
                <c:pt idx="13">
                  <c:v>1338</c:v>
                </c:pt>
                <c:pt idx="14">
                  <c:v>1323</c:v>
                </c:pt>
                <c:pt idx="15">
                  <c:v>1480</c:v>
                </c:pt>
                <c:pt idx="16">
                  <c:v>1441</c:v>
                </c:pt>
                <c:pt idx="17">
                  <c:v>1378</c:v>
                </c:pt>
                <c:pt idx="18">
                  <c:v>1113</c:v>
                </c:pt>
                <c:pt idx="19">
                  <c:v>1049</c:v>
                </c:pt>
                <c:pt idx="20">
                  <c:v>1350</c:v>
                </c:pt>
                <c:pt idx="21">
                  <c:v>1396</c:v>
                </c:pt>
                <c:pt idx="22">
                  <c:v>1296</c:v>
                </c:pt>
                <c:pt idx="23">
                  <c:v>1202</c:v>
                </c:pt>
                <c:pt idx="24">
                  <c:v>1377</c:v>
                </c:pt>
                <c:pt idx="25">
                  <c:v>1319</c:v>
                </c:pt>
                <c:pt idx="26">
                  <c:v>1291</c:v>
                </c:pt>
                <c:pt idx="27">
                  <c:v>1440</c:v>
                </c:pt>
                <c:pt idx="28">
                  <c:v>1364</c:v>
                </c:pt>
                <c:pt idx="29">
                  <c:v>1301</c:v>
                </c:pt>
                <c:pt idx="30">
                  <c:v>1073</c:v>
                </c:pt>
                <c:pt idx="31">
                  <c:v>980</c:v>
                </c:pt>
                <c:pt idx="32">
                  <c:v>1250</c:v>
                </c:pt>
                <c:pt idx="33">
                  <c:v>1293</c:v>
                </c:pt>
                <c:pt idx="34">
                  <c:v>1189</c:v>
                </c:pt>
                <c:pt idx="35">
                  <c:v>1086</c:v>
                </c:pt>
                <c:pt idx="36">
                  <c:v>1244</c:v>
                </c:pt>
                <c:pt idx="37">
                  <c:v>1185</c:v>
                </c:pt>
                <c:pt idx="38">
                  <c:v>1103</c:v>
                </c:pt>
                <c:pt idx="39">
                  <c:v>950</c:v>
                </c:pt>
                <c:pt idx="40">
                  <c:v>938</c:v>
                </c:pt>
                <c:pt idx="41">
                  <c:v>918</c:v>
                </c:pt>
                <c:pt idx="42">
                  <c:v>656</c:v>
                </c:pt>
                <c:pt idx="43">
                  <c:v>577</c:v>
                </c:pt>
                <c:pt idx="44">
                  <c:v>726</c:v>
                </c:pt>
                <c:pt idx="45">
                  <c:v>735</c:v>
                </c:pt>
                <c:pt idx="46">
                  <c:v>680</c:v>
                </c:pt>
                <c:pt idx="47">
                  <c:v>633</c:v>
                </c:pt>
                <c:pt idx="48">
                  <c:v>699</c:v>
                </c:pt>
                <c:pt idx="49">
                  <c:v>670</c:v>
                </c:pt>
                <c:pt idx="50">
                  <c:v>647</c:v>
                </c:pt>
                <c:pt idx="51">
                  <c:v>628</c:v>
                </c:pt>
                <c:pt idx="52">
                  <c:v>589</c:v>
                </c:pt>
                <c:pt idx="53">
                  <c:v>563</c:v>
                </c:pt>
                <c:pt idx="54">
                  <c:v>429</c:v>
                </c:pt>
                <c:pt idx="55">
                  <c:v>402</c:v>
                </c:pt>
                <c:pt idx="56">
                  <c:v>663</c:v>
                </c:pt>
                <c:pt idx="57">
                  <c:v>821</c:v>
                </c:pt>
                <c:pt idx="58">
                  <c:v>827</c:v>
                </c:pt>
                <c:pt idx="59">
                  <c:v>807</c:v>
                </c:pt>
                <c:pt idx="60">
                  <c:v>933</c:v>
                </c:pt>
                <c:pt idx="61">
                  <c:v>938</c:v>
                </c:pt>
                <c:pt idx="62">
                  <c:v>942</c:v>
                </c:pt>
                <c:pt idx="63">
                  <c:v>1073</c:v>
                </c:pt>
                <c:pt idx="64">
                  <c:v>1035</c:v>
                </c:pt>
                <c:pt idx="65">
                  <c:v>1043</c:v>
                </c:pt>
                <c:pt idx="66">
                  <c:v>902</c:v>
                </c:pt>
                <c:pt idx="67">
                  <c:v>863</c:v>
                </c:pt>
                <c:pt idx="68">
                  <c:v>1181</c:v>
                </c:pt>
                <c:pt idx="69">
                  <c:v>1213</c:v>
                </c:pt>
                <c:pt idx="70">
                  <c:v>1168</c:v>
                </c:pt>
                <c:pt idx="71">
                  <c:v>1076</c:v>
                </c:pt>
                <c:pt idx="72">
                  <c:v>1261</c:v>
                </c:pt>
                <c:pt idx="73">
                  <c:v>1229</c:v>
                </c:pt>
                <c:pt idx="74">
                  <c:v>1233</c:v>
                </c:pt>
                <c:pt idx="75">
                  <c:v>1419</c:v>
                </c:pt>
                <c:pt idx="76">
                  <c:v>1332</c:v>
                </c:pt>
                <c:pt idx="77">
                  <c:v>1290</c:v>
                </c:pt>
                <c:pt idx="78">
                  <c:v>1001</c:v>
                </c:pt>
                <c:pt idx="79">
                  <c:v>931</c:v>
                </c:pt>
                <c:pt idx="80">
                  <c:v>1174</c:v>
                </c:pt>
                <c:pt idx="81">
                  <c:v>1201</c:v>
                </c:pt>
                <c:pt idx="82">
                  <c:v>1121</c:v>
                </c:pt>
                <c:pt idx="83">
                  <c:v>1061</c:v>
                </c:pt>
                <c:pt idx="84">
                  <c:v>1219</c:v>
                </c:pt>
                <c:pt idx="85">
                  <c:v>1187</c:v>
                </c:pt>
                <c:pt idx="86">
                  <c:v>1165</c:v>
                </c:pt>
                <c:pt idx="87">
                  <c:v>1385</c:v>
                </c:pt>
                <c:pt idx="88">
                  <c:v>1343</c:v>
                </c:pt>
                <c:pt idx="89">
                  <c:v>1291</c:v>
                </c:pt>
                <c:pt idx="90">
                  <c:v>1122</c:v>
                </c:pt>
                <c:pt idx="91">
                  <c:v>1071</c:v>
                </c:pt>
                <c:pt idx="92">
                  <c:v>1474</c:v>
                </c:pt>
                <c:pt idx="93">
                  <c:v>1547</c:v>
                </c:pt>
                <c:pt idx="94">
                  <c:v>1462</c:v>
                </c:pt>
                <c:pt idx="95">
                  <c:v>1355</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Sheet1!$D$2:$D$97</c:f>
              <c:numCache>
                <c:formatCode>#,##0</c:formatCode>
                <c:ptCount val="96"/>
                <c:pt idx="0">
                  <c:v>953</c:v>
                </c:pt>
                <c:pt idx="1">
                  <c:v>988</c:v>
                </c:pt>
                <c:pt idx="2">
                  <c:v>1074</c:v>
                </c:pt>
                <c:pt idx="3">
                  <c:v>1049</c:v>
                </c:pt>
                <c:pt idx="4">
                  <c:v>1031</c:v>
                </c:pt>
                <c:pt idx="5">
                  <c:v>1018</c:v>
                </c:pt>
                <c:pt idx="6">
                  <c:v>959</c:v>
                </c:pt>
                <c:pt idx="7">
                  <c:v>902</c:v>
                </c:pt>
                <c:pt idx="8">
                  <c:v>864</c:v>
                </c:pt>
                <c:pt idx="9">
                  <c:v>845</c:v>
                </c:pt>
                <c:pt idx="10">
                  <c:v>830</c:v>
                </c:pt>
                <c:pt idx="11">
                  <c:v>823</c:v>
                </c:pt>
                <c:pt idx="12">
                  <c:v>886</c:v>
                </c:pt>
                <c:pt idx="13">
                  <c:v>867</c:v>
                </c:pt>
                <c:pt idx="14">
                  <c:v>875</c:v>
                </c:pt>
                <c:pt idx="15">
                  <c:v>822</c:v>
                </c:pt>
                <c:pt idx="16">
                  <c:v>804</c:v>
                </c:pt>
                <c:pt idx="17">
                  <c:v>795</c:v>
                </c:pt>
                <c:pt idx="18">
                  <c:v>779</c:v>
                </c:pt>
                <c:pt idx="19">
                  <c:v>769</c:v>
                </c:pt>
                <c:pt idx="20">
                  <c:v>736</c:v>
                </c:pt>
                <c:pt idx="21">
                  <c:v>756</c:v>
                </c:pt>
                <c:pt idx="22">
                  <c:v>741</c:v>
                </c:pt>
                <c:pt idx="23">
                  <c:v>777</c:v>
                </c:pt>
                <c:pt idx="24">
                  <c:v>860</c:v>
                </c:pt>
                <c:pt idx="25">
                  <c:v>852</c:v>
                </c:pt>
                <c:pt idx="26">
                  <c:v>910</c:v>
                </c:pt>
                <c:pt idx="27">
                  <c:v>918</c:v>
                </c:pt>
                <c:pt idx="28">
                  <c:v>914</c:v>
                </c:pt>
                <c:pt idx="29">
                  <c:v>873</c:v>
                </c:pt>
                <c:pt idx="30">
                  <c:v>833</c:v>
                </c:pt>
                <c:pt idx="31">
                  <c:v>843</c:v>
                </c:pt>
                <c:pt idx="32">
                  <c:v>847</c:v>
                </c:pt>
                <c:pt idx="33">
                  <c:v>859</c:v>
                </c:pt>
                <c:pt idx="34">
                  <c:v>845</c:v>
                </c:pt>
                <c:pt idx="35">
                  <c:v>869</c:v>
                </c:pt>
                <c:pt idx="36">
                  <c:v>948</c:v>
                </c:pt>
                <c:pt idx="37">
                  <c:v>932</c:v>
                </c:pt>
                <c:pt idx="38">
                  <c:v>832</c:v>
                </c:pt>
                <c:pt idx="39">
                  <c:v>670</c:v>
                </c:pt>
                <c:pt idx="40">
                  <c:v>590</c:v>
                </c:pt>
                <c:pt idx="41">
                  <c:v>520</c:v>
                </c:pt>
                <c:pt idx="42">
                  <c:v>412</c:v>
                </c:pt>
                <c:pt idx="43">
                  <c:v>353</c:v>
                </c:pt>
                <c:pt idx="44">
                  <c:v>342</c:v>
                </c:pt>
                <c:pt idx="45">
                  <c:v>350</c:v>
                </c:pt>
                <c:pt idx="46">
                  <c:v>324</c:v>
                </c:pt>
                <c:pt idx="47">
                  <c:v>353</c:v>
                </c:pt>
                <c:pt idx="48">
                  <c:v>363</c:v>
                </c:pt>
                <c:pt idx="49">
                  <c:v>361</c:v>
                </c:pt>
                <c:pt idx="50">
                  <c:v>360</c:v>
                </c:pt>
                <c:pt idx="51">
                  <c:v>340</c:v>
                </c:pt>
                <c:pt idx="52">
                  <c:v>333</c:v>
                </c:pt>
                <c:pt idx="53">
                  <c:v>330</c:v>
                </c:pt>
                <c:pt idx="54">
                  <c:v>296</c:v>
                </c:pt>
                <c:pt idx="55">
                  <c:v>275</c:v>
                </c:pt>
                <c:pt idx="56">
                  <c:v>300</c:v>
                </c:pt>
                <c:pt idx="57">
                  <c:v>383</c:v>
                </c:pt>
                <c:pt idx="58">
                  <c:v>420</c:v>
                </c:pt>
                <c:pt idx="59">
                  <c:v>424</c:v>
                </c:pt>
                <c:pt idx="60">
                  <c:v>463</c:v>
                </c:pt>
                <c:pt idx="61">
                  <c:v>499</c:v>
                </c:pt>
                <c:pt idx="62">
                  <c:v>534</c:v>
                </c:pt>
                <c:pt idx="63">
                  <c:v>517</c:v>
                </c:pt>
                <c:pt idx="64">
                  <c:v>509</c:v>
                </c:pt>
                <c:pt idx="65">
                  <c:v>511</c:v>
                </c:pt>
                <c:pt idx="66">
                  <c:v>498</c:v>
                </c:pt>
                <c:pt idx="67">
                  <c:v>480</c:v>
                </c:pt>
                <c:pt idx="68">
                  <c:v>468</c:v>
                </c:pt>
                <c:pt idx="69">
                  <c:v>513</c:v>
                </c:pt>
                <c:pt idx="70">
                  <c:v>518</c:v>
                </c:pt>
                <c:pt idx="71">
                  <c:v>523</c:v>
                </c:pt>
                <c:pt idx="72">
                  <c:v>556</c:v>
                </c:pt>
                <c:pt idx="73">
                  <c:v>598</c:v>
                </c:pt>
                <c:pt idx="74">
                  <c:v>620</c:v>
                </c:pt>
                <c:pt idx="75">
                  <c:v>622</c:v>
                </c:pt>
                <c:pt idx="76">
                  <c:v>611</c:v>
                </c:pt>
                <c:pt idx="77">
                  <c:v>619</c:v>
                </c:pt>
                <c:pt idx="78">
                  <c:v>569</c:v>
                </c:pt>
                <c:pt idx="79">
                  <c:v>594</c:v>
                </c:pt>
                <c:pt idx="80">
                  <c:v>593</c:v>
                </c:pt>
                <c:pt idx="81">
                  <c:v>597</c:v>
                </c:pt>
                <c:pt idx="82">
                  <c:v>607</c:v>
                </c:pt>
                <c:pt idx="83">
                  <c:v>629</c:v>
                </c:pt>
                <c:pt idx="84">
                  <c:v>662</c:v>
                </c:pt>
                <c:pt idx="85">
                  <c:v>666</c:v>
                </c:pt>
                <c:pt idx="86">
                  <c:v>691</c:v>
                </c:pt>
                <c:pt idx="87">
                  <c:v>688</c:v>
                </c:pt>
                <c:pt idx="88">
                  <c:v>689</c:v>
                </c:pt>
                <c:pt idx="89">
                  <c:v>676</c:v>
                </c:pt>
                <c:pt idx="90">
                  <c:v>698</c:v>
                </c:pt>
                <c:pt idx="91">
                  <c:v>685</c:v>
                </c:pt>
                <c:pt idx="92">
                  <c:v>701</c:v>
                </c:pt>
                <c:pt idx="93">
                  <c:v>736</c:v>
                </c:pt>
                <c:pt idx="94">
                  <c:v>744</c:v>
                </c:pt>
                <c:pt idx="95">
                  <c:v>678</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Sheet1!$E$2:$E$97</c:f>
              <c:numCache>
                <c:formatCode>#,##0</c:formatCode>
                <c:ptCount val="96"/>
                <c:pt idx="0">
                  <c:v>779</c:v>
                </c:pt>
                <c:pt idx="1">
                  <c:v>818</c:v>
                </c:pt>
                <c:pt idx="2">
                  <c:v>828</c:v>
                </c:pt>
                <c:pt idx="3">
                  <c:v>754</c:v>
                </c:pt>
                <c:pt idx="4">
                  <c:v>709</c:v>
                </c:pt>
                <c:pt idx="5">
                  <c:v>699</c:v>
                </c:pt>
                <c:pt idx="6">
                  <c:v>643</c:v>
                </c:pt>
                <c:pt idx="7">
                  <c:v>602</c:v>
                </c:pt>
                <c:pt idx="8">
                  <c:v>582</c:v>
                </c:pt>
                <c:pt idx="9">
                  <c:v>575</c:v>
                </c:pt>
                <c:pt idx="10">
                  <c:v>532</c:v>
                </c:pt>
                <c:pt idx="11">
                  <c:v>485</c:v>
                </c:pt>
                <c:pt idx="12">
                  <c:v>482</c:v>
                </c:pt>
                <c:pt idx="13">
                  <c:v>471</c:v>
                </c:pt>
                <c:pt idx="14">
                  <c:v>473</c:v>
                </c:pt>
                <c:pt idx="15">
                  <c:v>466</c:v>
                </c:pt>
                <c:pt idx="16">
                  <c:v>457</c:v>
                </c:pt>
                <c:pt idx="17">
                  <c:v>429</c:v>
                </c:pt>
                <c:pt idx="18">
                  <c:v>389</c:v>
                </c:pt>
                <c:pt idx="19">
                  <c:v>344</c:v>
                </c:pt>
                <c:pt idx="20">
                  <c:v>349</c:v>
                </c:pt>
                <c:pt idx="21">
                  <c:v>380</c:v>
                </c:pt>
                <c:pt idx="22">
                  <c:v>340</c:v>
                </c:pt>
                <c:pt idx="23">
                  <c:v>353</c:v>
                </c:pt>
                <c:pt idx="24">
                  <c:v>378</c:v>
                </c:pt>
                <c:pt idx="25">
                  <c:v>343</c:v>
                </c:pt>
                <c:pt idx="26">
                  <c:v>383</c:v>
                </c:pt>
                <c:pt idx="27">
                  <c:v>389</c:v>
                </c:pt>
                <c:pt idx="28">
                  <c:v>387</c:v>
                </c:pt>
                <c:pt idx="29">
                  <c:v>365</c:v>
                </c:pt>
                <c:pt idx="30">
                  <c:v>423</c:v>
                </c:pt>
                <c:pt idx="31">
                  <c:v>432</c:v>
                </c:pt>
                <c:pt idx="32">
                  <c:v>484</c:v>
                </c:pt>
                <c:pt idx="33">
                  <c:v>493</c:v>
                </c:pt>
                <c:pt idx="34">
                  <c:v>417</c:v>
                </c:pt>
                <c:pt idx="35">
                  <c:v>366</c:v>
                </c:pt>
                <c:pt idx="36">
                  <c:v>426</c:v>
                </c:pt>
                <c:pt idx="37">
                  <c:v>404</c:v>
                </c:pt>
                <c:pt idx="38">
                  <c:v>425</c:v>
                </c:pt>
                <c:pt idx="39">
                  <c:v>415</c:v>
                </c:pt>
                <c:pt idx="40">
                  <c:v>384</c:v>
                </c:pt>
                <c:pt idx="41">
                  <c:v>281</c:v>
                </c:pt>
                <c:pt idx="42">
                  <c:v>251</c:v>
                </c:pt>
                <c:pt idx="43">
                  <c:v>198</c:v>
                </c:pt>
                <c:pt idx="44">
                  <c:v>174</c:v>
                </c:pt>
                <c:pt idx="45">
                  <c:v>160</c:v>
                </c:pt>
                <c:pt idx="46">
                  <c:v>145</c:v>
                </c:pt>
                <c:pt idx="47">
                  <c:v>162</c:v>
                </c:pt>
                <c:pt idx="48">
                  <c:v>175</c:v>
                </c:pt>
                <c:pt idx="49">
                  <c:v>162</c:v>
                </c:pt>
                <c:pt idx="50">
                  <c:v>172</c:v>
                </c:pt>
                <c:pt idx="51">
                  <c:v>151</c:v>
                </c:pt>
                <c:pt idx="52">
                  <c:v>132</c:v>
                </c:pt>
                <c:pt idx="53">
                  <c:v>119</c:v>
                </c:pt>
                <c:pt idx="54">
                  <c:v>121</c:v>
                </c:pt>
                <c:pt idx="55">
                  <c:v>137</c:v>
                </c:pt>
                <c:pt idx="56">
                  <c:v>187</c:v>
                </c:pt>
                <c:pt idx="57">
                  <c:v>236</c:v>
                </c:pt>
                <c:pt idx="58">
                  <c:v>268</c:v>
                </c:pt>
                <c:pt idx="59">
                  <c:v>306</c:v>
                </c:pt>
                <c:pt idx="60">
                  <c:v>336</c:v>
                </c:pt>
                <c:pt idx="61">
                  <c:v>378</c:v>
                </c:pt>
                <c:pt idx="62">
                  <c:v>513</c:v>
                </c:pt>
                <c:pt idx="63">
                  <c:v>578</c:v>
                </c:pt>
                <c:pt idx="64">
                  <c:v>668</c:v>
                </c:pt>
                <c:pt idx="65">
                  <c:v>809</c:v>
                </c:pt>
                <c:pt idx="66">
                  <c:v>790</c:v>
                </c:pt>
                <c:pt idx="67">
                  <c:v>868</c:v>
                </c:pt>
                <c:pt idx="68">
                  <c:v>942</c:v>
                </c:pt>
                <c:pt idx="69">
                  <c:v>970</c:v>
                </c:pt>
                <c:pt idx="70">
                  <c:v>1025</c:v>
                </c:pt>
                <c:pt idx="71">
                  <c:v>1116</c:v>
                </c:pt>
                <c:pt idx="72">
                  <c:v>1213</c:v>
                </c:pt>
                <c:pt idx="73">
                  <c:v>1270</c:v>
                </c:pt>
                <c:pt idx="74">
                  <c:v>1389</c:v>
                </c:pt>
                <c:pt idx="75">
                  <c:v>1380</c:v>
                </c:pt>
                <c:pt idx="76">
                  <c:v>1353</c:v>
                </c:pt>
                <c:pt idx="77">
                  <c:v>1339</c:v>
                </c:pt>
                <c:pt idx="78">
                  <c:v>1346</c:v>
                </c:pt>
                <c:pt idx="79">
                  <c:v>1334</c:v>
                </c:pt>
                <c:pt idx="80">
                  <c:v>1268</c:v>
                </c:pt>
                <c:pt idx="81">
                  <c:v>1294</c:v>
                </c:pt>
                <c:pt idx="82">
                  <c:v>1296</c:v>
                </c:pt>
                <c:pt idx="83">
                  <c:v>1363</c:v>
                </c:pt>
                <c:pt idx="84">
                  <c:v>1448</c:v>
                </c:pt>
                <c:pt idx="85">
                  <c:v>1454</c:v>
                </c:pt>
                <c:pt idx="86">
                  <c:v>1504</c:v>
                </c:pt>
                <c:pt idx="87">
                  <c:v>1578</c:v>
                </c:pt>
                <c:pt idx="88">
                  <c:v>1640</c:v>
                </c:pt>
                <c:pt idx="89">
                  <c:v>1642</c:v>
                </c:pt>
                <c:pt idx="90">
                  <c:v>1637</c:v>
                </c:pt>
                <c:pt idx="91">
                  <c:v>1631</c:v>
                </c:pt>
                <c:pt idx="92">
                  <c:v>1622</c:v>
                </c:pt>
                <c:pt idx="93">
                  <c:v>1728</c:v>
                </c:pt>
                <c:pt idx="94">
                  <c:v>1641</c:v>
                </c:pt>
                <c:pt idx="95">
                  <c:v>1626</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max val="25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4.8790916344625249E-2"/>
          <c:y val="0.83042191201329951"/>
          <c:w val="0.91113028844862898"/>
          <c:h val="0.1598828221519265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 Enrolled in Educational Activities</c:v>
                </c:pt>
              </c:strCache>
            </c:strRef>
          </c:tx>
          <c:spPr>
            <a:gradFill flip="none" rotWithShape="1">
              <a:gsLst>
                <a:gs pos="0">
                  <a:srgbClr val="8D6198">
                    <a:tint val="66000"/>
                    <a:satMod val="160000"/>
                  </a:srgbClr>
                </a:gs>
                <a:gs pos="50000">
                  <a:srgbClr val="8D6198">
                    <a:tint val="44500"/>
                    <a:satMod val="160000"/>
                  </a:srgbClr>
                </a:gs>
                <a:gs pos="100000">
                  <a:srgbClr val="8D6198">
                    <a:tint val="23500"/>
                    <a:satMod val="160000"/>
                  </a:srgbClr>
                </a:gs>
              </a:gsLst>
              <a:lin ang="13500000" scaled="1"/>
              <a:tileRect/>
            </a:gradFill>
            <a:ln>
              <a:noFill/>
            </a:ln>
            <a:effectLst/>
          </c:spP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Sheet1!$B$2:$B$97</c:f>
              <c:numCache>
                <c:formatCode>#,##0</c:formatCode>
                <c:ptCount val="96"/>
                <c:pt idx="0">
                  <c:v>3485</c:v>
                </c:pt>
                <c:pt idx="1">
                  <c:v>3501</c:v>
                </c:pt>
                <c:pt idx="2">
                  <c:v>3476</c:v>
                </c:pt>
                <c:pt idx="3">
                  <c:v>3480</c:v>
                </c:pt>
                <c:pt idx="4">
                  <c:v>3392</c:v>
                </c:pt>
                <c:pt idx="5">
                  <c:v>3149</c:v>
                </c:pt>
                <c:pt idx="6">
                  <c:v>2528</c:v>
                </c:pt>
                <c:pt idx="7">
                  <c:v>2346</c:v>
                </c:pt>
                <c:pt idx="8">
                  <c:v>2639</c:v>
                </c:pt>
                <c:pt idx="9">
                  <c:v>2728</c:v>
                </c:pt>
                <c:pt idx="10">
                  <c:v>2588</c:v>
                </c:pt>
                <c:pt idx="11">
                  <c:v>2335</c:v>
                </c:pt>
                <c:pt idx="12">
                  <c:v>2694</c:v>
                </c:pt>
                <c:pt idx="13">
                  <c:v>2623</c:v>
                </c:pt>
                <c:pt idx="14">
                  <c:v>2582</c:v>
                </c:pt>
                <c:pt idx="15">
                  <c:v>2731</c:v>
                </c:pt>
                <c:pt idx="16">
                  <c:v>2643</c:v>
                </c:pt>
                <c:pt idx="17">
                  <c:v>2442</c:v>
                </c:pt>
                <c:pt idx="18">
                  <c:v>2078</c:v>
                </c:pt>
                <c:pt idx="19">
                  <c:v>1937</c:v>
                </c:pt>
                <c:pt idx="20">
                  <c:v>2260</c:v>
                </c:pt>
                <c:pt idx="21">
                  <c:v>2490</c:v>
                </c:pt>
                <c:pt idx="22">
                  <c:v>2360</c:v>
                </c:pt>
                <c:pt idx="23">
                  <c:v>2181</c:v>
                </c:pt>
                <c:pt idx="24">
                  <c:v>2493</c:v>
                </c:pt>
                <c:pt idx="25">
                  <c:v>2433</c:v>
                </c:pt>
                <c:pt idx="26">
                  <c:v>2400</c:v>
                </c:pt>
                <c:pt idx="27">
                  <c:v>2625</c:v>
                </c:pt>
                <c:pt idx="28">
                  <c:v>2549</c:v>
                </c:pt>
                <c:pt idx="29">
                  <c:v>2382</c:v>
                </c:pt>
                <c:pt idx="30">
                  <c:v>2088</c:v>
                </c:pt>
                <c:pt idx="31">
                  <c:v>1959</c:v>
                </c:pt>
                <c:pt idx="32">
                  <c:v>2280</c:v>
                </c:pt>
                <c:pt idx="33">
                  <c:v>2457</c:v>
                </c:pt>
                <c:pt idx="34">
                  <c:v>2259</c:v>
                </c:pt>
                <c:pt idx="35">
                  <c:v>2127</c:v>
                </c:pt>
                <c:pt idx="36">
                  <c:v>2387</c:v>
                </c:pt>
                <c:pt idx="37">
                  <c:v>2296</c:v>
                </c:pt>
                <c:pt idx="38">
                  <c:v>2149</c:v>
                </c:pt>
                <c:pt idx="39" formatCode="General">
                  <c:v>1716</c:v>
                </c:pt>
                <c:pt idx="40">
                  <c:v>1629</c:v>
                </c:pt>
                <c:pt idx="41">
                  <c:v>1488</c:v>
                </c:pt>
                <c:pt idx="42">
                  <c:v>1089</c:v>
                </c:pt>
                <c:pt idx="43">
                  <c:v>924</c:v>
                </c:pt>
                <c:pt idx="44">
                  <c:v>1089</c:v>
                </c:pt>
                <c:pt idx="45">
                  <c:v>1171</c:v>
                </c:pt>
                <c:pt idx="46">
                  <c:v>1086</c:v>
                </c:pt>
                <c:pt idx="47">
                  <c:v>1056</c:v>
                </c:pt>
                <c:pt idx="48">
                  <c:v>1166</c:v>
                </c:pt>
                <c:pt idx="49">
                  <c:v>1142</c:v>
                </c:pt>
                <c:pt idx="50">
                  <c:v>1114</c:v>
                </c:pt>
                <c:pt idx="51">
                  <c:v>1061</c:v>
                </c:pt>
                <c:pt idx="52">
                  <c:v>1021</c:v>
                </c:pt>
                <c:pt idx="53">
                  <c:v>962</c:v>
                </c:pt>
                <c:pt idx="54">
                  <c:v>767</c:v>
                </c:pt>
                <c:pt idx="55">
                  <c:v>772</c:v>
                </c:pt>
                <c:pt idx="56">
                  <c:v>1099</c:v>
                </c:pt>
                <c:pt idx="57">
                  <c:v>1450</c:v>
                </c:pt>
                <c:pt idx="58">
                  <c:v>1474</c:v>
                </c:pt>
                <c:pt idx="59">
                  <c:v>1438</c:v>
                </c:pt>
                <c:pt idx="60">
                  <c:v>1656</c:v>
                </c:pt>
                <c:pt idx="61">
                  <c:v>1776</c:v>
                </c:pt>
                <c:pt idx="62">
                  <c:v>1913</c:v>
                </c:pt>
                <c:pt idx="63">
                  <c:v>2336</c:v>
                </c:pt>
                <c:pt idx="64">
                  <c:v>2674</c:v>
                </c:pt>
                <c:pt idx="65">
                  <c:v>2765</c:v>
                </c:pt>
                <c:pt idx="66">
                  <c:v>2463</c:v>
                </c:pt>
                <c:pt idx="67">
                  <c:v>2538</c:v>
                </c:pt>
                <c:pt idx="68">
                  <c:v>3023</c:v>
                </c:pt>
                <c:pt idx="69">
                  <c:v>3221</c:v>
                </c:pt>
                <c:pt idx="70">
                  <c:v>3287</c:v>
                </c:pt>
                <c:pt idx="71">
                  <c:v>3232</c:v>
                </c:pt>
                <c:pt idx="72">
                  <c:v>3547</c:v>
                </c:pt>
                <c:pt idx="73">
                  <c:v>3539</c:v>
                </c:pt>
                <c:pt idx="74">
                  <c:v>3535</c:v>
                </c:pt>
                <c:pt idx="75">
                  <c:v>3587</c:v>
                </c:pt>
                <c:pt idx="76">
                  <c:v>3593</c:v>
                </c:pt>
                <c:pt idx="77">
                  <c:v>3566</c:v>
                </c:pt>
                <c:pt idx="78">
                  <c:v>3119</c:v>
                </c:pt>
                <c:pt idx="79">
                  <c:v>3032</c:v>
                </c:pt>
                <c:pt idx="80">
                  <c:v>3330</c:v>
                </c:pt>
                <c:pt idx="81">
                  <c:v>3528</c:v>
                </c:pt>
                <c:pt idx="82">
                  <c:v>3397</c:v>
                </c:pt>
                <c:pt idx="83">
                  <c:v>3363</c:v>
                </c:pt>
                <c:pt idx="84">
                  <c:v>3765</c:v>
                </c:pt>
                <c:pt idx="85">
                  <c:v>3899</c:v>
                </c:pt>
                <c:pt idx="86">
                  <c:v>4026</c:v>
                </c:pt>
                <c:pt idx="87">
                  <c:v>4459</c:v>
                </c:pt>
                <c:pt idx="88">
                  <c:v>4558</c:v>
                </c:pt>
                <c:pt idx="89">
                  <c:v>4430</c:v>
                </c:pt>
                <c:pt idx="90">
                  <c:v>4089</c:v>
                </c:pt>
                <c:pt idx="91">
                  <c:v>3974</c:v>
                </c:pt>
                <c:pt idx="92">
                  <c:v>4478</c:v>
                </c:pt>
                <c:pt idx="93">
                  <c:v>4873</c:v>
                </c:pt>
                <c:pt idx="94">
                  <c:v>4662</c:v>
                </c:pt>
                <c:pt idx="95">
                  <c:v>4461</c:v>
                </c:pt>
              </c:numCache>
            </c:numRef>
          </c:val>
          <c:extLst>
            <c:ext xmlns:c16="http://schemas.microsoft.com/office/drawing/2014/chart" uri="{C3380CC4-5D6E-409C-BE32-E72D297353CC}">
              <c16:uniqueId val="{00000000-3273-429D-A3D1-87B8D0253253}"/>
            </c:ext>
          </c:extLst>
        </c:ser>
        <c:dLbls>
          <c:showLegendKey val="0"/>
          <c:showVal val="0"/>
          <c:showCatName val="0"/>
          <c:showSerName val="0"/>
          <c:showPercent val="0"/>
          <c:showBubbleSize val="0"/>
        </c:dLbls>
        <c:axId val="557919040"/>
        <c:axId val="557920680"/>
      </c:areaChart>
      <c:lineChart>
        <c:grouping val="standard"/>
        <c:varyColors val="0"/>
        <c:ser>
          <c:idx val="1"/>
          <c:order val="1"/>
          <c:tx>
            <c:strRef>
              <c:f>Sheet1!$C$1</c:f>
              <c:strCache>
                <c:ptCount val="1"/>
                <c:pt idx="0">
                  <c:v>% Enrolled in Educational Activities</c:v>
                </c:pt>
              </c:strCache>
            </c:strRef>
          </c:tx>
          <c:spPr>
            <a:ln w="57150" cap="rnd">
              <a:solidFill>
                <a:schemeClr val="accent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Sheet1!$C$2:$C$97</c:f>
              <c:numCache>
                <c:formatCode>0.0%</c:formatCode>
                <c:ptCount val="96"/>
                <c:pt idx="0">
                  <c:v>0.19800000000000001</c:v>
                </c:pt>
                <c:pt idx="1">
                  <c:v>0.2</c:v>
                </c:pt>
                <c:pt idx="2">
                  <c:v>0.20300000000000001</c:v>
                </c:pt>
                <c:pt idx="3">
                  <c:v>0.21099999999999999</c:v>
                </c:pt>
                <c:pt idx="4">
                  <c:v>0.20899999999999999</c:v>
                </c:pt>
                <c:pt idx="5">
                  <c:v>0.19500000000000001</c:v>
                </c:pt>
                <c:pt idx="6">
                  <c:v>0.161</c:v>
                </c:pt>
                <c:pt idx="7">
                  <c:v>0.14899999999999999</c:v>
                </c:pt>
                <c:pt idx="8">
                  <c:v>0.16900000000000001</c:v>
                </c:pt>
                <c:pt idx="9">
                  <c:v>0.17699999999999999</c:v>
                </c:pt>
                <c:pt idx="10">
                  <c:v>0.16900000000000001</c:v>
                </c:pt>
                <c:pt idx="11">
                  <c:v>0.153</c:v>
                </c:pt>
                <c:pt idx="12">
                  <c:v>0.17299999999999999</c:v>
                </c:pt>
                <c:pt idx="13">
                  <c:v>0.17</c:v>
                </c:pt>
                <c:pt idx="14">
                  <c:v>0.16900000000000001</c:v>
                </c:pt>
                <c:pt idx="15">
                  <c:v>0.18099999999999999</c:v>
                </c:pt>
                <c:pt idx="16">
                  <c:v>0.17499999999999999</c:v>
                </c:pt>
                <c:pt idx="17">
                  <c:v>0.16300000000000001</c:v>
                </c:pt>
                <c:pt idx="18">
                  <c:v>0.13900000000000001</c:v>
                </c:pt>
                <c:pt idx="19">
                  <c:v>0.128</c:v>
                </c:pt>
                <c:pt idx="20">
                  <c:v>0.151</c:v>
                </c:pt>
                <c:pt idx="21">
                  <c:v>0.16700000000000001</c:v>
                </c:pt>
                <c:pt idx="22">
                  <c:v>0.16</c:v>
                </c:pt>
                <c:pt idx="23">
                  <c:v>0.14699999999999999</c:v>
                </c:pt>
                <c:pt idx="24">
                  <c:v>0.16600000000000001</c:v>
                </c:pt>
                <c:pt idx="25">
                  <c:v>0.16300000000000001</c:v>
                </c:pt>
                <c:pt idx="26">
                  <c:v>0.16300000000000001</c:v>
                </c:pt>
                <c:pt idx="27">
                  <c:v>0.17799999999999999</c:v>
                </c:pt>
                <c:pt idx="28">
                  <c:v>0.17100000000000001</c:v>
                </c:pt>
                <c:pt idx="29">
                  <c:v>0.16300000000000001</c:v>
                </c:pt>
                <c:pt idx="30">
                  <c:v>0.14299999999999999</c:v>
                </c:pt>
                <c:pt idx="31">
                  <c:v>0.13300000000000001</c:v>
                </c:pt>
                <c:pt idx="32">
                  <c:v>0.155</c:v>
                </c:pt>
                <c:pt idx="33">
                  <c:v>0.16600000000000001</c:v>
                </c:pt>
                <c:pt idx="34">
                  <c:v>0.154</c:v>
                </c:pt>
                <c:pt idx="35">
                  <c:v>0.14499999999999999</c:v>
                </c:pt>
                <c:pt idx="36">
                  <c:v>0.16</c:v>
                </c:pt>
                <c:pt idx="37">
                  <c:v>0.155</c:v>
                </c:pt>
                <c:pt idx="38">
                  <c:v>0.14299999999999999</c:v>
                </c:pt>
                <c:pt idx="39">
                  <c:v>9.0999999999999998E-2</c:v>
                </c:pt>
                <c:pt idx="40">
                  <c:v>7.6999999999999999E-2</c:v>
                </c:pt>
                <c:pt idx="41">
                  <c:v>7.0999999999999994E-2</c:v>
                </c:pt>
                <c:pt idx="42">
                  <c:v>5.0999999999999997E-2</c:v>
                </c:pt>
                <c:pt idx="43">
                  <c:v>4.2999999999999997E-2</c:v>
                </c:pt>
                <c:pt idx="44">
                  <c:v>5.2999999999999999E-2</c:v>
                </c:pt>
                <c:pt idx="45">
                  <c:v>5.7000000000000002E-2</c:v>
                </c:pt>
                <c:pt idx="46">
                  <c:v>5.2999999999999999E-2</c:v>
                </c:pt>
                <c:pt idx="47">
                  <c:v>0.05</c:v>
                </c:pt>
                <c:pt idx="48">
                  <c:v>5.5E-2</c:v>
                </c:pt>
                <c:pt idx="49">
                  <c:v>5.5E-2</c:v>
                </c:pt>
                <c:pt idx="50">
                  <c:v>5.5E-2</c:v>
                </c:pt>
                <c:pt idx="51">
                  <c:v>5.5E-2</c:v>
                </c:pt>
                <c:pt idx="52">
                  <c:v>5.3999999999999999E-2</c:v>
                </c:pt>
                <c:pt idx="53">
                  <c:v>5.1999999999999998E-2</c:v>
                </c:pt>
                <c:pt idx="54">
                  <c:v>4.2000000000000003E-2</c:v>
                </c:pt>
                <c:pt idx="55">
                  <c:v>4.2999999999999997E-2</c:v>
                </c:pt>
                <c:pt idx="56">
                  <c:v>6.0999999999999999E-2</c:v>
                </c:pt>
                <c:pt idx="57">
                  <c:v>7.1999999999999995E-2</c:v>
                </c:pt>
                <c:pt idx="58">
                  <c:v>7.1999999999999995E-2</c:v>
                </c:pt>
                <c:pt idx="59">
                  <c:v>7.0000000000000007E-2</c:v>
                </c:pt>
                <c:pt idx="60">
                  <c:v>7.8E-2</c:v>
                </c:pt>
                <c:pt idx="61">
                  <c:v>8.2000000000000003E-2</c:v>
                </c:pt>
                <c:pt idx="62">
                  <c:v>8.5999999999999993E-2</c:v>
                </c:pt>
                <c:pt idx="63">
                  <c:v>0.1</c:v>
                </c:pt>
                <c:pt idx="64">
                  <c:v>0.113</c:v>
                </c:pt>
                <c:pt idx="65">
                  <c:v>0.114</c:v>
                </c:pt>
                <c:pt idx="66">
                  <c:v>9.9000000000000005E-2</c:v>
                </c:pt>
                <c:pt idx="67">
                  <c:v>9.9000000000000005E-2</c:v>
                </c:pt>
                <c:pt idx="68">
                  <c:v>0.11600000000000001</c:v>
                </c:pt>
                <c:pt idx="69">
                  <c:v>0.122</c:v>
                </c:pt>
                <c:pt idx="70">
                  <c:v>0.123</c:v>
                </c:pt>
                <c:pt idx="71">
                  <c:v>0.11899999999999999</c:v>
                </c:pt>
                <c:pt idx="72">
                  <c:v>0.13</c:v>
                </c:pt>
                <c:pt idx="73">
                  <c:v>0.129</c:v>
                </c:pt>
                <c:pt idx="74">
                  <c:v>0.129</c:v>
                </c:pt>
                <c:pt idx="75">
                  <c:v>0.13200000000000001</c:v>
                </c:pt>
                <c:pt idx="76">
                  <c:v>0.13200000000000001</c:v>
                </c:pt>
                <c:pt idx="77">
                  <c:v>0.13</c:v>
                </c:pt>
                <c:pt idx="78">
                  <c:v>0.11700000000000001</c:v>
                </c:pt>
                <c:pt idx="79">
                  <c:v>0.114</c:v>
                </c:pt>
                <c:pt idx="80">
                  <c:v>0.124</c:v>
                </c:pt>
                <c:pt idx="81">
                  <c:v>0.13</c:v>
                </c:pt>
                <c:pt idx="82">
                  <c:v>0.124</c:v>
                </c:pt>
                <c:pt idx="83">
                  <c:v>0.121</c:v>
                </c:pt>
                <c:pt idx="84">
                  <c:v>0.13200000000000001</c:v>
                </c:pt>
                <c:pt idx="85">
                  <c:v>0.13500000000000001</c:v>
                </c:pt>
                <c:pt idx="86">
                  <c:v>0.13700000000000001</c:v>
                </c:pt>
                <c:pt idx="87">
                  <c:v>0.15</c:v>
                </c:pt>
                <c:pt idx="88">
                  <c:v>0.151</c:v>
                </c:pt>
                <c:pt idx="89">
                  <c:v>0.14699999999999999</c:v>
                </c:pt>
                <c:pt idx="90">
                  <c:v>0.13400000000000001</c:v>
                </c:pt>
                <c:pt idx="91">
                  <c:v>0.125</c:v>
                </c:pt>
                <c:pt idx="92">
                  <c:v>0.13900000000000001</c:v>
                </c:pt>
                <c:pt idx="93">
                  <c:v>0.14899999999999999</c:v>
                </c:pt>
                <c:pt idx="94">
                  <c:v>0.14099999999999999</c:v>
                </c:pt>
                <c:pt idx="95">
                  <c:v>0.13500000000000001</c:v>
                </c:pt>
              </c:numCache>
            </c:numRef>
          </c:val>
          <c:smooth val="0"/>
          <c:extLst>
            <c:ext xmlns:c16="http://schemas.microsoft.com/office/drawing/2014/chart" uri="{C3380CC4-5D6E-409C-BE32-E72D297353CC}">
              <c16:uniqueId val="{00000001-3273-429D-A3D1-87B8D0253253}"/>
            </c:ext>
          </c:extLst>
        </c:ser>
        <c:dLbls>
          <c:showLegendKey val="0"/>
          <c:showVal val="0"/>
          <c:showCatName val="0"/>
          <c:showSerName val="0"/>
          <c:showPercent val="0"/>
          <c:showBubbleSize val="0"/>
        </c:dLbls>
        <c:marker val="1"/>
        <c:smooth val="0"/>
        <c:axId val="623210448"/>
        <c:axId val="623205856"/>
      </c:lineChart>
      <c:dateAx>
        <c:axId val="557919040"/>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b="1" dirty="0" smtClean="0"/>
                  <a:t>Month</a:t>
                </a:r>
                <a:endParaRPr lang="en-US" b="1" dirty="0"/>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57920680"/>
        <c:crosses val="autoZero"/>
        <c:auto val="1"/>
        <c:lblOffset val="100"/>
        <c:baseTimeUnit val="months"/>
      </c:dateAx>
      <c:valAx>
        <c:axId val="557920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57919040"/>
        <c:crosses val="autoZero"/>
        <c:crossBetween val="between"/>
      </c:valAx>
      <c:valAx>
        <c:axId val="62320585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23210448"/>
        <c:crosses val="max"/>
        <c:crossBetween val="between"/>
      </c:valAx>
      <c:dateAx>
        <c:axId val="623210448"/>
        <c:scaling>
          <c:orientation val="minMax"/>
        </c:scaling>
        <c:delete val="1"/>
        <c:axPos val="b"/>
        <c:numFmt formatCode="mmm\-yyyy" sourceLinked="1"/>
        <c:majorTickMark val="out"/>
        <c:minorTickMark val="none"/>
        <c:tickLblPos val="nextTo"/>
        <c:crossAx val="623205856"/>
        <c:crosses val="autoZero"/>
        <c:auto val="1"/>
        <c:lblOffset val="100"/>
        <c:baseTimeUnit val="months"/>
      </c:dateAx>
      <c:spPr>
        <a:noFill/>
        <a:ln>
          <a:noFill/>
        </a:ln>
        <a:effectLst/>
      </c:spPr>
    </c:plotArea>
    <c:legend>
      <c:legendPos val="r"/>
      <c:legendEntry>
        <c:idx val="0"/>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44022415736015236"/>
          <c:y val="3.2924648272020456E-2"/>
          <c:w val="0.32501644518300488"/>
          <c:h val="0.1523977456947844"/>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zero"/>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Sheet1!$D$1</c:f>
              <c:strCache>
                <c:ptCount val="1"/>
                <c:pt idx="0">
                  <c:v># Enrolled in English as a Second Language</c:v>
                </c:pt>
              </c:strCache>
            </c:strRef>
          </c:tx>
          <c:spPr>
            <a:solidFill>
              <a:srgbClr val="193F6F"/>
            </a:solidFill>
            <a:ln>
              <a:noFill/>
            </a:ln>
            <a:effectLst/>
          </c:spPr>
          <c:invertIfNegative val="0"/>
          <c:cat>
            <c:numRef>
              <c:f>Sheet1!$A$2:$A$25</c:f>
              <c:numCache>
                <c:formatCode>mmm\-yyyy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Sheet1!$D$2:$D$25</c:f>
              <c:numCache>
                <c:formatCode>#,##0</c:formatCode>
                <c:ptCount val="24"/>
                <c:pt idx="0">
                  <c:v>1733</c:v>
                </c:pt>
                <c:pt idx="1">
                  <c:v>1753</c:v>
                </c:pt>
                <c:pt idx="2">
                  <c:v>1717</c:v>
                </c:pt>
                <c:pt idx="3">
                  <c:v>1535</c:v>
                </c:pt>
                <c:pt idx="4">
                  <c:v>1539</c:v>
                </c:pt>
                <c:pt idx="5">
                  <c:v>1532</c:v>
                </c:pt>
                <c:pt idx="6">
                  <c:v>1437</c:v>
                </c:pt>
                <c:pt idx="7">
                  <c:v>1393</c:v>
                </c:pt>
                <c:pt idx="8">
                  <c:v>1404</c:v>
                </c:pt>
                <c:pt idx="9">
                  <c:v>1482</c:v>
                </c:pt>
                <c:pt idx="10">
                  <c:v>1388</c:v>
                </c:pt>
                <c:pt idx="11">
                  <c:v>1374</c:v>
                </c:pt>
                <c:pt idx="12">
                  <c:v>1531</c:v>
                </c:pt>
                <c:pt idx="13">
                  <c:v>1640</c:v>
                </c:pt>
                <c:pt idx="14">
                  <c:v>1688</c:v>
                </c:pt>
                <c:pt idx="15">
                  <c:v>1749</c:v>
                </c:pt>
                <c:pt idx="16">
                  <c:v>1705</c:v>
                </c:pt>
                <c:pt idx="17">
                  <c:v>1629</c:v>
                </c:pt>
                <c:pt idx="18">
                  <c:v>1507</c:v>
                </c:pt>
                <c:pt idx="19">
                  <c:v>1452</c:v>
                </c:pt>
                <c:pt idx="20">
                  <c:v>1503</c:v>
                </c:pt>
                <c:pt idx="21">
                  <c:v>1624</c:v>
                </c:pt>
                <c:pt idx="22">
                  <c:v>1511</c:v>
                </c:pt>
                <c:pt idx="23">
                  <c:v>1448</c:v>
                </c:pt>
              </c:numCache>
            </c:numRef>
          </c:val>
          <c:extLst>
            <c:ext xmlns:c16="http://schemas.microsoft.com/office/drawing/2014/chart" uri="{C3380CC4-5D6E-409C-BE32-E72D297353CC}">
              <c16:uniqueId val="{00000000-F612-4E73-A1F5-009BE2F278FC}"/>
            </c:ext>
          </c:extLst>
        </c:ser>
        <c:ser>
          <c:idx val="1"/>
          <c:order val="1"/>
          <c:tx>
            <c:strRef>
              <c:f>Sheet1!$B$1</c:f>
              <c:strCache>
                <c:ptCount val="1"/>
                <c:pt idx="0">
                  <c:v># Enrolled in Basic Education</c:v>
                </c:pt>
              </c:strCache>
            </c:strRef>
          </c:tx>
          <c:spPr>
            <a:solidFill>
              <a:schemeClr val="accent2"/>
            </a:solidFill>
            <a:ln>
              <a:noFill/>
            </a:ln>
            <a:effectLst/>
          </c:spPr>
          <c:invertIfNegative val="0"/>
          <c:cat>
            <c:numRef>
              <c:f>Sheet1!$A$2:$A$25</c:f>
              <c:numCache>
                <c:formatCode>mmm\-yyyy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Sheet1!$B$2:$B$25</c:f>
              <c:numCache>
                <c:formatCode>#,##0</c:formatCode>
                <c:ptCount val="24"/>
                <c:pt idx="0">
                  <c:v>101</c:v>
                </c:pt>
                <c:pt idx="1">
                  <c:v>90</c:v>
                </c:pt>
                <c:pt idx="2">
                  <c:v>82</c:v>
                </c:pt>
                <c:pt idx="3">
                  <c:v>108</c:v>
                </c:pt>
                <c:pt idx="4">
                  <c:v>118</c:v>
                </c:pt>
                <c:pt idx="5">
                  <c:v>106</c:v>
                </c:pt>
                <c:pt idx="6">
                  <c:v>77</c:v>
                </c:pt>
                <c:pt idx="7">
                  <c:v>76</c:v>
                </c:pt>
                <c:pt idx="8">
                  <c:v>85</c:v>
                </c:pt>
                <c:pt idx="9">
                  <c:v>97</c:v>
                </c:pt>
                <c:pt idx="10">
                  <c:v>100</c:v>
                </c:pt>
                <c:pt idx="11">
                  <c:v>84</c:v>
                </c:pt>
                <c:pt idx="12">
                  <c:v>92</c:v>
                </c:pt>
                <c:pt idx="13">
                  <c:v>94</c:v>
                </c:pt>
                <c:pt idx="14">
                  <c:v>91</c:v>
                </c:pt>
                <c:pt idx="15">
                  <c:v>133</c:v>
                </c:pt>
                <c:pt idx="16">
                  <c:v>128</c:v>
                </c:pt>
                <c:pt idx="17">
                  <c:v>129</c:v>
                </c:pt>
                <c:pt idx="18" formatCode="General">
                  <c:v>96</c:v>
                </c:pt>
                <c:pt idx="19" formatCode="General">
                  <c:v>91</c:v>
                </c:pt>
                <c:pt idx="20" formatCode="General">
                  <c:v>137</c:v>
                </c:pt>
                <c:pt idx="21">
                  <c:v>162</c:v>
                </c:pt>
                <c:pt idx="22">
                  <c:v>144</c:v>
                </c:pt>
                <c:pt idx="23">
                  <c:v>129</c:v>
                </c:pt>
              </c:numCache>
            </c:numRef>
          </c:val>
          <c:extLst>
            <c:ext xmlns:c16="http://schemas.microsoft.com/office/drawing/2014/chart" uri="{C3380CC4-5D6E-409C-BE32-E72D297353CC}">
              <c16:uniqueId val="{00000001-F612-4E73-A1F5-009BE2F278FC}"/>
            </c:ext>
          </c:extLst>
        </c:ser>
        <c:ser>
          <c:idx val="2"/>
          <c:order val="2"/>
          <c:tx>
            <c:strRef>
              <c:f>Sheet1!$C$1</c:f>
              <c:strCache>
                <c:ptCount val="1"/>
                <c:pt idx="0">
                  <c:v># Enrolled in High School/GED Completion</c:v>
                </c:pt>
              </c:strCache>
            </c:strRef>
          </c:tx>
          <c:spPr>
            <a:solidFill>
              <a:schemeClr val="accent3"/>
            </a:solidFill>
            <a:ln>
              <a:noFill/>
            </a:ln>
            <a:effectLst/>
          </c:spPr>
          <c:invertIfNegative val="0"/>
          <c:cat>
            <c:numRef>
              <c:f>Sheet1!$A$2:$A$25</c:f>
              <c:numCache>
                <c:formatCode>mmm\-yyyy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Sheet1!$C$2:$C$25</c:f>
              <c:numCache>
                <c:formatCode>#,##0</c:formatCode>
                <c:ptCount val="24"/>
                <c:pt idx="0">
                  <c:v>97</c:v>
                </c:pt>
                <c:pt idx="1">
                  <c:v>113</c:v>
                </c:pt>
                <c:pt idx="2">
                  <c:v>120</c:v>
                </c:pt>
                <c:pt idx="3">
                  <c:v>137</c:v>
                </c:pt>
                <c:pt idx="4">
                  <c:v>134</c:v>
                </c:pt>
                <c:pt idx="5">
                  <c:v>127</c:v>
                </c:pt>
                <c:pt idx="6">
                  <c:v>75</c:v>
                </c:pt>
                <c:pt idx="7">
                  <c:v>74</c:v>
                </c:pt>
                <c:pt idx="8">
                  <c:v>96</c:v>
                </c:pt>
                <c:pt idx="9">
                  <c:v>105</c:v>
                </c:pt>
                <c:pt idx="10">
                  <c:v>107</c:v>
                </c:pt>
                <c:pt idx="11">
                  <c:v>100</c:v>
                </c:pt>
                <c:pt idx="12">
                  <c:v>132</c:v>
                </c:pt>
                <c:pt idx="13">
                  <c:v>133</c:v>
                </c:pt>
                <c:pt idx="14">
                  <c:v>127</c:v>
                </c:pt>
                <c:pt idx="15">
                  <c:v>140</c:v>
                </c:pt>
                <c:pt idx="16">
                  <c:v>143</c:v>
                </c:pt>
                <c:pt idx="17">
                  <c:v>136</c:v>
                </c:pt>
                <c:pt idx="18" formatCode="General">
                  <c:v>86</c:v>
                </c:pt>
                <c:pt idx="19" formatCode="General">
                  <c:v>83</c:v>
                </c:pt>
                <c:pt idx="20" formatCode="General">
                  <c:v>86</c:v>
                </c:pt>
                <c:pt idx="21">
                  <c:v>109</c:v>
                </c:pt>
                <c:pt idx="22">
                  <c:v>104</c:v>
                </c:pt>
                <c:pt idx="23">
                  <c:v>104</c:v>
                </c:pt>
              </c:numCache>
            </c:numRef>
          </c:val>
          <c:extLst>
            <c:ext xmlns:c16="http://schemas.microsoft.com/office/drawing/2014/chart" uri="{C3380CC4-5D6E-409C-BE32-E72D297353CC}">
              <c16:uniqueId val="{00000002-F612-4E73-A1F5-009BE2F278FC}"/>
            </c:ext>
          </c:extLst>
        </c:ser>
        <c:ser>
          <c:idx val="3"/>
          <c:order val="3"/>
          <c:tx>
            <c:strRef>
              <c:f>Sheet1!$E$1</c:f>
              <c:strCache>
                <c:ptCount val="1"/>
                <c:pt idx="0">
                  <c:v># Enrolled in Vocational Education</c:v>
                </c:pt>
              </c:strCache>
            </c:strRef>
          </c:tx>
          <c:spPr>
            <a:solidFill>
              <a:schemeClr val="accent4"/>
            </a:solidFill>
            <a:ln>
              <a:noFill/>
            </a:ln>
            <a:effectLst/>
          </c:spPr>
          <c:invertIfNegative val="0"/>
          <c:cat>
            <c:numRef>
              <c:f>Sheet1!$A$2:$A$25</c:f>
              <c:numCache>
                <c:formatCode>mmm\-yyyy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Sheet1!$E$2:$E$25</c:f>
              <c:numCache>
                <c:formatCode>#,##0</c:formatCode>
                <c:ptCount val="24"/>
                <c:pt idx="0">
                  <c:v>667</c:v>
                </c:pt>
                <c:pt idx="1">
                  <c:v>630</c:v>
                </c:pt>
                <c:pt idx="2">
                  <c:v>636</c:v>
                </c:pt>
                <c:pt idx="3">
                  <c:v>740</c:v>
                </c:pt>
                <c:pt idx="4">
                  <c:v>679</c:v>
                </c:pt>
                <c:pt idx="5">
                  <c:v>665</c:v>
                </c:pt>
                <c:pt idx="6">
                  <c:v>476</c:v>
                </c:pt>
                <c:pt idx="7">
                  <c:v>439</c:v>
                </c:pt>
                <c:pt idx="8">
                  <c:v>697</c:v>
                </c:pt>
                <c:pt idx="9">
                  <c:v>709</c:v>
                </c:pt>
                <c:pt idx="10">
                  <c:v>663</c:v>
                </c:pt>
                <c:pt idx="11">
                  <c:v>635</c:v>
                </c:pt>
                <c:pt idx="12">
                  <c:v>721</c:v>
                </c:pt>
                <c:pt idx="13">
                  <c:v>704</c:v>
                </c:pt>
                <c:pt idx="14">
                  <c:v>692</c:v>
                </c:pt>
                <c:pt idx="15">
                  <c:v>821</c:v>
                </c:pt>
                <c:pt idx="16">
                  <c:v>784</c:v>
                </c:pt>
                <c:pt idx="17">
                  <c:v>730</c:v>
                </c:pt>
                <c:pt idx="18">
                  <c:v>548</c:v>
                </c:pt>
                <c:pt idx="19">
                  <c:v>517</c:v>
                </c:pt>
                <c:pt idx="20">
                  <c:v>894</c:v>
                </c:pt>
                <c:pt idx="21">
                  <c:v>951</c:v>
                </c:pt>
                <c:pt idx="22">
                  <c:v>916</c:v>
                </c:pt>
                <c:pt idx="23">
                  <c:v>846</c:v>
                </c:pt>
              </c:numCache>
            </c:numRef>
          </c:val>
          <c:extLst>
            <c:ext xmlns:c16="http://schemas.microsoft.com/office/drawing/2014/chart" uri="{C3380CC4-5D6E-409C-BE32-E72D297353CC}">
              <c16:uniqueId val="{00000003-F612-4E73-A1F5-009BE2F278FC}"/>
            </c:ext>
          </c:extLst>
        </c:ser>
        <c:ser>
          <c:idx val="4"/>
          <c:order val="4"/>
          <c:tx>
            <c:strRef>
              <c:f>Sheet1!$F$1</c:f>
              <c:strCache>
                <c:ptCount val="1"/>
                <c:pt idx="0">
                  <c:v># Enrolled in Postsecondary Education/Training</c:v>
                </c:pt>
              </c:strCache>
            </c:strRef>
          </c:tx>
          <c:spPr>
            <a:solidFill>
              <a:schemeClr val="accent5"/>
            </a:solidFill>
            <a:ln>
              <a:noFill/>
            </a:ln>
            <a:effectLst/>
          </c:spPr>
          <c:invertIfNegative val="0"/>
          <c:cat>
            <c:numRef>
              <c:f>Sheet1!$A$2:$A$25</c:f>
              <c:numCache>
                <c:formatCode>mmm\-yyyy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Sheet1!$F$2:$F$25</c:f>
              <c:numCache>
                <c:formatCode>#,##0</c:formatCode>
                <c:ptCount val="24"/>
                <c:pt idx="0">
                  <c:v>1113</c:v>
                </c:pt>
                <c:pt idx="1">
                  <c:v>1093</c:v>
                </c:pt>
                <c:pt idx="2">
                  <c:v>1123</c:v>
                </c:pt>
                <c:pt idx="3">
                  <c:v>1236</c:v>
                </c:pt>
                <c:pt idx="4">
                  <c:v>1262</c:v>
                </c:pt>
                <c:pt idx="5">
                  <c:v>1314</c:v>
                </c:pt>
                <c:pt idx="6">
                  <c:v>1179</c:v>
                </c:pt>
                <c:pt idx="7">
                  <c:v>1169</c:v>
                </c:pt>
                <c:pt idx="8">
                  <c:v>1247</c:v>
                </c:pt>
                <c:pt idx="9">
                  <c:v>1309</c:v>
                </c:pt>
                <c:pt idx="10">
                  <c:v>1273</c:v>
                </c:pt>
                <c:pt idx="11">
                  <c:v>1283</c:v>
                </c:pt>
                <c:pt idx="12">
                  <c:v>1491</c:v>
                </c:pt>
                <c:pt idx="13">
                  <c:v>1468</c:v>
                </c:pt>
                <c:pt idx="14">
                  <c:v>1618</c:v>
                </c:pt>
                <c:pt idx="15">
                  <c:v>1896</c:v>
                </c:pt>
                <c:pt idx="16">
                  <c:v>2001</c:v>
                </c:pt>
                <c:pt idx="17">
                  <c:v>2022</c:v>
                </c:pt>
                <c:pt idx="18">
                  <c:v>2081</c:v>
                </c:pt>
                <c:pt idx="19">
                  <c:v>2005</c:v>
                </c:pt>
                <c:pt idx="20">
                  <c:v>2085</c:v>
                </c:pt>
                <c:pt idx="21">
                  <c:v>2245</c:v>
                </c:pt>
                <c:pt idx="22">
                  <c:v>2159</c:v>
                </c:pt>
                <c:pt idx="23">
                  <c:v>2083</c:v>
                </c:pt>
              </c:numCache>
            </c:numRef>
          </c:val>
          <c:extLst>
            <c:ext xmlns:c16="http://schemas.microsoft.com/office/drawing/2014/chart" uri="{C3380CC4-5D6E-409C-BE32-E72D297353CC}">
              <c16:uniqueId val="{00000004-F612-4E73-A1F5-009BE2F278FC}"/>
            </c:ext>
          </c:extLst>
        </c:ser>
        <c:dLbls>
          <c:showLegendKey val="0"/>
          <c:showVal val="0"/>
          <c:showCatName val="0"/>
          <c:showSerName val="0"/>
          <c:showPercent val="0"/>
          <c:showBubbleSize val="0"/>
        </c:dLbls>
        <c:gapWidth val="50"/>
        <c:overlap val="100"/>
        <c:axId val="760448336"/>
        <c:axId val="760451288"/>
      </c:barChart>
      <c:dateAx>
        <c:axId val="76044833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a:t>Month</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60451288"/>
        <c:crosses val="autoZero"/>
        <c:auto val="1"/>
        <c:lblOffset val="100"/>
        <c:baseTimeUnit val="months"/>
      </c:dateAx>
      <c:valAx>
        <c:axId val="760451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60448336"/>
        <c:crosses val="autoZero"/>
        <c:crossBetween val="between"/>
        <c:majorUnit val="1000"/>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accent2"/>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chemeClr val="accent3"/>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4"/>
                </a:solidFill>
                <a:latin typeface="Verdana" panose="020B0604030504040204" pitchFamily="34" charset="0"/>
                <a:ea typeface="Verdana" panose="020B0604030504040204" pitchFamily="34" charset="0"/>
                <a:cs typeface="+mn-cs"/>
              </a:defRPr>
            </a:pPr>
            <a:endParaRPr lang="en-US"/>
          </a:p>
        </c:txPr>
      </c:legendEntry>
      <c:legendEntry>
        <c:idx val="4"/>
        <c:txPr>
          <a:bodyPr rot="0" spcFirstLastPara="1" vertOverflow="ellipsis" vert="horz" wrap="square" anchor="ctr" anchorCtr="1"/>
          <a:lstStyle/>
          <a:p>
            <a:pPr>
              <a:defRPr sz="1100" b="1" i="0" u="none" strike="noStrike" kern="1200" baseline="0">
                <a:solidFill>
                  <a:schemeClr val="accent5"/>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
          <c:y val="0.78725058311756813"/>
          <c:w val="1"/>
          <c:h val="0.1798017701102859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sz="10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Exceeded Earned Income 
Limit (RC 334)</c:v>
                </c:pt>
              </c:strCache>
            </c:strRef>
          </c:tx>
          <c:spPr>
            <a:solidFill>
              <a:schemeClr val="accent3"/>
            </a:solidFill>
            <a:ln>
              <a:solidFill>
                <a:schemeClr val="accent3"/>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Sheet1!$A$2:$A$25</c:f>
              <c:numCache>
                <c:formatCode>mmm\-yyyy</c:formatCode>
                <c:ptCount val="24"/>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pt idx="13">
                  <c:v>45231</c:v>
                </c:pt>
                <c:pt idx="14">
                  <c:v>45261</c:v>
                </c:pt>
                <c:pt idx="15">
                  <c:v>45292</c:v>
                </c:pt>
                <c:pt idx="16">
                  <c:v>45323</c:v>
                </c:pt>
                <c:pt idx="17">
                  <c:v>45352</c:v>
                </c:pt>
                <c:pt idx="18">
                  <c:v>45383</c:v>
                </c:pt>
                <c:pt idx="19">
                  <c:v>45413</c:v>
                </c:pt>
                <c:pt idx="20">
                  <c:v>45444</c:v>
                </c:pt>
                <c:pt idx="21">
                  <c:v>45474</c:v>
                </c:pt>
                <c:pt idx="22">
                  <c:v>45505</c:v>
                </c:pt>
                <c:pt idx="23">
                  <c:v>45536</c:v>
                </c:pt>
              </c:numCache>
            </c:numRef>
          </c:cat>
          <c:val>
            <c:numRef>
              <c:f>Sheet1!$B$2:$B$25</c:f>
              <c:numCache>
                <c:formatCode>#,##0</c:formatCode>
                <c:ptCount val="24"/>
                <c:pt idx="0">
                  <c:v>679</c:v>
                </c:pt>
                <c:pt idx="1">
                  <c:v>629</c:v>
                </c:pt>
                <c:pt idx="2">
                  <c:v>634</c:v>
                </c:pt>
                <c:pt idx="3">
                  <c:v>570</c:v>
                </c:pt>
                <c:pt idx="4">
                  <c:v>706</c:v>
                </c:pt>
                <c:pt idx="5">
                  <c:v>759</c:v>
                </c:pt>
                <c:pt idx="6">
                  <c:v>673</c:v>
                </c:pt>
                <c:pt idx="7">
                  <c:v>676</c:v>
                </c:pt>
                <c:pt idx="8">
                  <c:v>731</c:v>
                </c:pt>
                <c:pt idx="9">
                  <c:v>705</c:v>
                </c:pt>
                <c:pt idx="10">
                  <c:v>671</c:v>
                </c:pt>
                <c:pt idx="11">
                  <c:v>726</c:v>
                </c:pt>
                <c:pt idx="12">
                  <c:v>766</c:v>
                </c:pt>
                <c:pt idx="13">
                  <c:v>724</c:v>
                </c:pt>
                <c:pt idx="14">
                  <c:v>567</c:v>
                </c:pt>
                <c:pt idx="15">
                  <c:v>512</c:v>
                </c:pt>
                <c:pt idx="16">
                  <c:v>520</c:v>
                </c:pt>
                <c:pt idx="17">
                  <c:v>609</c:v>
                </c:pt>
                <c:pt idx="18">
                  <c:v>650</c:v>
                </c:pt>
                <c:pt idx="19">
                  <c:v>732</c:v>
                </c:pt>
                <c:pt idx="20">
                  <c:v>661</c:v>
                </c:pt>
                <c:pt idx="21">
                  <c:v>533</c:v>
                </c:pt>
                <c:pt idx="22">
                  <c:v>684</c:v>
                </c:pt>
                <c:pt idx="23">
                  <c:v>680</c:v>
                </c:pt>
              </c:numCache>
            </c:numRef>
          </c:val>
          <c:extLst>
            <c:ext xmlns:c16="http://schemas.microsoft.com/office/drawing/2014/chart" uri="{C3380CC4-5D6E-409C-BE32-E72D297353CC}">
              <c16:uniqueId val="{00000000-F7DF-4CDB-87F2-AAF960474EA9}"/>
            </c:ext>
          </c:extLst>
        </c:ser>
        <c:dLbls>
          <c:showLegendKey val="0"/>
          <c:showVal val="0"/>
          <c:showCatName val="0"/>
          <c:showSerName val="0"/>
          <c:showPercent val="0"/>
          <c:showBubbleSize val="0"/>
        </c:dLbls>
        <c:gapWidth val="50"/>
        <c:axId val="721386616"/>
        <c:axId val="721388584"/>
      </c:barChart>
      <c:dateAx>
        <c:axId val="72138661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b="1" dirty="0" smtClean="0"/>
                  <a:t>Exit Month</a:t>
                </a:r>
                <a:endParaRPr lang="en-US" b="1" dirty="0"/>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1388584"/>
        <c:crosses val="autoZero"/>
        <c:auto val="1"/>
        <c:lblOffset val="100"/>
        <c:baseTimeUnit val="months"/>
      </c:dateAx>
      <c:valAx>
        <c:axId val="72138858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721386616"/>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Employed</c:v>
                </c:pt>
              </c:strCache>
            </c:strRef>
          </c:tx>
          <c:spPr>
            <a:solidFill>
              <a:srgbClr val="72A331"/>
            </a:solidFill>
            <a:ln>
              <a:solidFill>
                <a:srgbClr val="72A33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Sheet1!$B$2:$B$30</c:f>
              <c:numCache>
                <c:formatCode>#,##0</c:formatCode>
                <c:ptCount val="29"/>
                <c:pt idx="0">
                  <c:v>3660</c:v>
                </c:pt>
                <c:pt idx="1">
                  <c:v>3923</c:v>
                </c:pt>
                <c:pt idx="2">
                  <c:v>3817</c:v>
                </c:pt>
                <c:pt idx="3">
                  <c:v>3518</c:v>
                </c:pt>
                <c:pt idx="4">
                  <c:v>3152</c:v>
                </c:pt>
                <c:pt idx="5">
                  <c:v>3309</c:v>
                </c:pt>
                <c:pt idx="6">
                  <c:v>3330</c:v>
                </c:pt>
                <c:pt idx="7">
                  <c:v>3008</c:v>
                </c:pt>
                <c:pt idx="8">
                  <c:v>2836</c:v>
                </c:pt>
                <c:pt idx="9">
                  <c:v>3346</c:v>
                </c:pt>
                <c:pt idx="10">
                  <c:v>3323</c:v>
                </c:pt>
                <c:pt idx="11">
                  <c:v>3129</c:v>
                </c:pt>
                <c:pt idx="12">
                  <c:v>2378</c:v>
                </c:pt>
                <c:pt idx="13">
                  <c:v>2622</c:v>
                </c:pt>
                <c:pt idx="14">
                  <c:v>3082</c:v>
                </c:pt>
                <c:pt idx="15">
                  <c:v>2226</c:v>
                </c:pt>
                <c:pt idx="16">
                  <c:v>2326</c:v>
                </c:pt>
                <c:pt idx="17">
                  <c:v>2412</c:v>
                </c:pt>
                <c:pt idx="18">
                  <c:v>2410</c:v>
                </c:pt>
                <c:pt idx="19">
                  <c:v>2784</c:v>
                </c:pt>
                <c:pt idx="20">
                  <c:v>2473</c:v>
                </c:pt>
                <c:pt idx="21">
                  <c:v>2859</c:v>
                </c:pt>
                <c:pt idx="22">
                  <c:v>3321</c:v>
                </c:pt>
                <c:pt idx="23">
                  <c:v>3377</c:v>
                </c:pt>
                <c:pt idx="24">
                  <c:v>3260</c:v>
                </c:pt>
                <c:pt idx="25">
                  <c:v>3686</c:v>
                </c:pt>
                <c:pt idx="26">
                  <c:v>3517</c:v>
                </c:pt>
                <c:pt idx="27">
                  <c:v>3462</c:v>
                </c:pt>
                <c:pt idx="28">
                  <c:v>3149</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Employed</c:v>
                </c:pt>
              </c:strCache>
            </c:strRef>
          </c:tx>
          <c:spPr>
            <a:ln w="57150" cap="rnd">
              <a:solidFill>
                <a:schemeClr val="accent1"/>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Sheet1!$C$2:$C$30</c:f>
              <c:numCache>
                <c:formatCode>0.0%</c:formatCode>
                <c:ptCount val="29"/>
                <c:pt idx="0">
                  <c:v>0.53166763509587445</c:v>
                </c:pt>
                <c:pt idx="1">
                  <c:v>0.54668338907469338</c:v>
                </c:pt>
                <c:pt idx="2">
                  <c:v>0.56590066716085985</c:v>
                </c:pt>
                <c:pt idx="3">
                  <c:v>0.56010189460277027</c:v>
                </c:pt>
                <c:pt idx="4">
                  <c:v>0.54731724257683623</c:v>
                </c:pt>
                <c:pt idx="5">
                  <c:v>0.56065740426973909</c:v>
                </c:pt>
                <c:pt idx="6">
                  <c:v>0.57147760425604943</c:v>
                </c:pt>
                <c:pt idx="7">
                  <c:v>0.53733476241514821</c:v>
                </c:pt>
                <c:pt idx="8">
                  <c:v>0.53732474422129595</c:v>
                </c:pt>
                <c:pt idx="9">
                  <c:v>0.57649896623018604</c:v>
                </c:pt>
                <c:pt idx="10">
                  <c:v>0.56939684715558603</c:v>
                </c:pt>
                <c:pt idx="11">
                  <c:v>0.55439404677533666</c:v>
                </c:pt>
                <c:pt idx="12">
                  <c:v>0.49162704155468268</c:v>
                </c:pt>
                <c:pt idx="13">
                  <c:v>0.45167958656330748</c:v>
                </c:pt>
                <c:pt idx="14">
                  <c:v>0.45938291846772994</c:v>
                </c:pt>
                <c:pt idx="15">
                  <c:v>0.45558739255014324</c:v>
                </c:pt>
                <c:pt idx="16">
                  <c:v>0.44153378891419892</c:v>
                </c:pt>
                <c:pt idx="17">
                  <c:v>0.45934107788992573</c:v>
                </c:pt>
                <c:pt idx="18">
                  <c:v>0.53436807095343686</c:v>
                </c:pt>
                <c:pt idx="19">
                  <c:v>0.53180515759312319</c:v>
                </c:pt>
                <c:pt idx="20">
                  <c:v>0.54351648351648352</c:v>
                </c:pt>
                <c:pt idx="21">
                  <c:v>0.54467517622404271</c:v>
                </c:pt>
                <c:pt idx="22">
                  <c:v>0.54185022026431717</c:v>
                </c:pt>
                <c:pt idx="23">
                  <c:v>0.51244309559939305</c:v>
                </c:pt>
                <c:pt idx="24">
                  <c:v>0.46208362863217578</c:v>
                </c:pt>
                <c:pt idx="25">
                  <c:v>0.46770714376348177</c:v>
                </c:pt>
                <c:pt idx="26">
                  <c:v>0.48026764987027176</c:v>
                </c:pt>
                <c:pt idx="27">
                  <c:v>0.47249897638869931</c:v>
                </c:pt>
                <c:pt idx="28">
                  <c:v>0.44314663664508863</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6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valAx>
      <c:valAx>
        <c:axId val="72892382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61809824554143566"/>
          <c:y val="3.2383771803141601E-2"/>
          <c:w val="0.27582805772664215"/>
          <c:h val="7.1371536361096957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Quarterly Earnings</c:v>
                </c:pt>
              </c:strCache>
            </c:strRef>
          </c:tx>
          <c:spPr>
            <a:solidFill>
              <a:srgbClr val="27A1C6"/>
            </a:solidFill>
            <a:ln>
              <a:solidFill>
                <a:srgbClr val="27A1C6"/>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Sheet1!$B$2:$B$29</c:f>
              <c:numCache>
                <c:formatCode>"$"#,##0</c:formatCode>
                <c:ptCount val="28"/>
                <c:pt idx="0">
                  <c:v>4371.2299999999996</c:v>
                </c:pt>
                <c:pt idx="1">
                  <c:v>4524.8</c:v>
                </c:pt>
                <c:pt idx="2">
                  <c:v>5366.66</c:v>
                </c:pt>
                <c:pt idx="3">
                  <c:v>4544.82</c:v>
                </c:pt>
                <c:pt idx="4">
                  <c:v>4731.12</c:v>
                </c:pt>
                <c:pt idx="5">
                  <c:v>4852.05</c:v>
                </c:pt>
                <c:pt idx="6">
                  <c:v>4607.6099999999997</c:v>
                </c:pt>
                <c:pt idx="7">
                  <c:v>4757.4399999999996</c:v>
                </c:pt>
                <c:pt idx="8">
                  <c:v>4875.34</c:v>
                </c:pt>
                <c:pt idx="9">
                  <c:v>5078.8</c:v>
                </c:pt>
                <c:pt idx="10">
                  <c:v>4872.51</c:v>
                </c:pt>
                <c:pt idx="11">
                  <c:v>4219.6099999999997</c:v>
                </c:pt>
                <c:pt idx="12">
                  <c:v>5196.6499999999996</c:v>
                </c:pt>
                <c:pt idx="13">
                  <c:v>5814.88</c:v>
                </c:pt>
                <c:pt idx="14">
                  <c:v>5195.29</c:v>
                </c:pt>
                <c:pt idx="15">
                  <c:v>5234.83</c:v>
                </c:pt>
                <c:pt idx="16">
                  <c:v>5258.42</c:v>
                </c:pt>
                <c:pt idx="17">
                  <c:v>5541.93</c:v>
                </c:pt>
                <c:pt idx="18">
                  <c:v>5551.37</c:v>
                </c:pt>
                <c:pt idx="19">
                  <c:v>5864.42</c:v>
                </c:pt>
                <c:pt idx="20">
                  <c:v>6746.25</c:v>
                </c:pt>
                <c:pt idx="21">
                  <c:v>6552.65</c:v>
                </c:pt>
                <c:pt idx="22">
                  <c:v>6560.95</c:v>
                </c:pt>
                <c:pt idx="23">
                  <c:v>6671.11</c:v>
                </c:pt>
                <c:pt idx="24">
                  <c:v>7362.65</c:v>
                </c:pt>
                <c:pt idx="25">
                  <c:v>7158.75</c:v>
                </c:pt>
                <c:pt idx="26">
                  <c:v>6957.5</c:v>
                </c:pt>
                <c:pt idx="27">
                  <c:v>7441.75</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Employed</c:v>
                </c:pt>
              </c:strCache>
            </c:strRef>
          </c:tx>
          <c:spPr>
            <a:ln w="57150" cap="rnd">
              <a:solidFill>
                <a:schemeClr val="accent2"/>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Sheet1!$C$2:$C$29</c:f>
              <c:numCache>
                <c:formatCode>0.0%</c:formatCode>
                <c:ptCount val="28"/>
                <c:pt idx="0">
                  <c:v>0.47864613596746081</c:v>
                </c:pt>
                <c:pt idx="1">
                  <c:v>0.47533444816053511</c:v>
                </c:pt>
                <c:pt idx="2">
                  <c:v>0.46330615270570791</c:v>
                </c:pt>
                <c:pt idx="3">
                  <c:v>0.48718356949530328</c:v>
                </c:pt>
                <c:pt idx="4">
                  <c:v>0.49001562771314466</c:v>
                </c:pt>
                <c:pt idx="5">
                  <c:v>0.47865130464249406</c:v>
                </c:pt>
                <c:pt idx="6">
                  <c:v>0.46541959842114294</c:v>
                </c:pt>
                <c:pt idx="7">
                  <c:v>0.47409789210432296</c:v>
                </c:pt>
                <c:pt idx="8">
                  <c:v>0.47176960970064419</c:v>
                </c:pt>
                <c:pt idx="9">
                  <c:v>0.49500344589937972</c:v>
                </c:pt>
                <c:pt idx="10">
                  <c:v>0.46453050034270049</c:v>
                </c:pt>
                <c:pt idx="11">
                  <c:v>0.40591778880226792</c:v>
                </c:pt>
                <c:pt idx="12">
                  <c:v>0.40872441596030595</c:v>
                </c:pt>
                <c:pt idx="13">
                  <c:v>0.39276485788113696</c:v>
                </c:pt>
                <c:pt idx="14">
                  <c:v>0.37293188254583398</c:v>
                </c:pt>
                <c:pt idx="15">
                  <c:v>0.39214081047891935</c:v>
                </c:pt>
                <c:pt idx="16">
                  <c:v>0.41590736522399391</c:v>
                </c:pt>
                <c:pt idx="17">
                  <c:v>0.42201485431346408</c:v>
                </c:pt>
                <c:pt idx="18">
                  <c:v>0.44722838137472282</c:v>
                </c:pt>
                <c:pt idx="19">
                  <c:v>0.4731614135625597</c:v>
                </c:pt>
                <c:pt idx="20">
                  <c:v>0.49714285714285716</c:v>
                </c:pt>
                <c:pt idx="21">
                  <c:v>0.4692322347113736</c:v>
                </c:pt>
                <c:pt idx="22">
                  <c:v>0.44167074563550335</c:v>
                </c:pt>
                <c:pt idx="23">
                  <c:v>0.44400606980273138</c:v>
                </c:pt>
                <c:pt idx="24">
                  <c:v>0.42267895109851167</c:v>
                </c:pt>
                <c:pt idx="25">
                  <c:v>0.41581017637355666</c:v>
                </c:pt>
                <c:pt idx="26">
                  <c:v>0.41717875187764575</c:v>
                </c:pt>
                <c:pt idx="27">
                  <c:v>0.40985396478777125</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1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majorUnit val="2000"/>
      </c:valAx>
      <c:valAx>
        <c:axId val="728923824"/>
        <c:scaling>
          <c:orientation val="minMax"/>
          <c:max val="0.55000000000000004"/>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majorUnit val="5.000000000000001E-2"/>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accent2"/>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9.2089189694585127E-2"/>
          <c:y val="0.2240577513600675"/>
          <c:w val="0.3029110003255327"/>
          <c:h val="0.11538427263563759"/>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Quarterly Earnings</c:v>
                </c:pt>
              </c:strCache>
            </c:strRef>
          </c:tx>
          <c:spPr>
            <a:solidFill>
              <a:srgbClr val="8D6198"/>
            </a:solidFill>
            <a:ln>
              <a:solidFill>
                <a:srgbClr val="8D6198"/>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strCache>
            </c:strRef>
          </c:cat>
          <c:val>
            <c:numRef>
              <c:f>Sheet1!$B$2:$B$27</c:f>
              <c:numCache>
                <c:formatCode>"$"#,##0</c:formatCode>
                <c:ptCount val="26"/>
                <c:pt idx="0">
                  <c:v>6329.05</c:v>
                </c:pt>
                <c:pt idx="1">
                  <c:v>5494.29</c:v>
                </c:pt>
                <c:pt idx="2">
                  <c:v>5627.55</c:v>
                </c:pt>
                <c:pt idx="3">
                  <c:v>5624.32</c:v>
                </c:pt>
                <c:pt idx="4">
                  <c:v>5314.38</c:v>
                </c:pt>
                <c:pt idx="5">
                  <c:v>5764.98</c:v>
                </c:pt>
                <c:pt idx="6">
                  <c:v>5890.67</c:v>
                </c:pt>
                <c:pt idx="7">
                  <c:v>6119.96</c:v>
                </c:pt>
                <c:pt idx="8">
                  <c:v>5895.24</c:v>
                </c:pt>
                <c:pt idx="9">
                  <c:v>5037.62</c:v>
                </c:pt>
                <c:pt idx="10">
                  <c:v>6161.41</c:v>
                </c:pt>
                <c:pt idx="11">
                  <c:v>6844.13</c:v>
                </c:pt>
                <c:pt idx="12">
                  <c:v>5901.35</c:v>
                </c:pt>
                <c:pt idx="13">
                  <c:v>7124.87</c:v>
                </c:pt>
                <c:pt idx="14">
                  <c:v>6789.04</c:v>
                </c:pt>
                <c:pt idx="15">
                  <c:v>6933.28</c:v>
                </c:pt>
                <c:pt idx="16">
                  <c:v>6442.03</c:v>
                </c:pt>
                <c:pt idx="17">
                  <c:v>7007.32</c:v>
                </c:pt>
                <c:pt idx="18">
                  <c:v>7340.36</c:v>
                </c:pt>
                <c:pt idx="19">
                  <c:v>7386.17</c:v>
                </c:pt>
                <c:pt idx="20">
                  <c:v>7389.42</c:v>
                </c:pt>
                <c:pt idx="21">
                  <c:v>7709.74</c:v>
                </c:pt>
                <c:pt idx="22">
                  <c:v>8125.44</c:v>
                </c:pt>
                <c:pt idx="23">
                  <c:v>8197.5</c:v>
                </c:pt>
                <c:pt idx="24">
                  <c:v>8407.5</c:v>
                </c:pt>
                <c:pt idx="25">
                  <c:v>8302.4</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Retained Employment</c:v>
                </c:pt>
              </c:strCache>
            </c:strRef>
          </c:tx>
          <c:spPr>
            <a:ln w="57150" cap="rnd">
              <a:solidFill>
                <a:srgbClr val="72A331"/>
              </a:solidFill>
              <a:round/>
            </a:ln>
            <a:effectLst/>
          </c:spPr>
          <c:marker>
            <c:symbol val="none"/>
          </c:marker>
          <c:cat>
            <c:strRef>
              <c:f>Sheet1!$A$2:$A$27</c:f>
              <c:strCache>
                <c:ptCount val="26"/>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strCache>
            </c:strRef>
          </c:cat>
          <c:val>
            <c:numRef>
              <c:f>Sheet1!$C$2:$C$27</c:f>
              <c:numCache>
                <c:formatCode>0.0%</c:formatCode>
                <c:ptCount val="26"/>
                <c:pt idx="0">
                  <c:v>0.7644916540212443</c:v>
                </c:pt>
                <c:pt idx="1">
                  <c:v>0.78246848431545002</c:v>
                </c:pt>
                <c:pt idx="2">
                  <c:v>0.81952000000000003</c:v>
                </c:pt>
                <c:pt idx="3">
                  <c:v>0.78300653594771241</c:v>
                </c:pt>
                <c:pt idx="4">
                  <c:v>0.74521615875265768</c:v>
                </c:pt>
                <c:pt idx="5">
                  <c:v>0.79787610619469029</c:v>
                </c:pt>
                <c:pt idx="6">
                  <c:v>0.80567846607669613</c:v>
                </c:pt>
                <c:pt idx="7">
                  <c:v>0.80482290881688023</c:v>
                </c:pt>
                <c:pt idx="8">
                  <c:v>0.7730923694779116</c:v>
                </c:pt>
                <c:pt idx="9">
                  <c:v>0.70797076226940481</c:v>
                </c:pt>
                <c:pt idx="10">
                  <c:v>0.71892290667650316</c:v>
                </c:pt>
                <c:pt idx="11">
                  <c:v>0.77346137058053255</c:v>
                </c:pt>
                <c:pt idx="12">
                  <c:v>0.75518462316641377</c:v>
                </c:pt>
                <c:pt idx="13">
                  <c:v>0.77894736842105261</c:v>
                </c:pt>
                <c:pt idx="14">
                  <c:v>0.79776179056754593</c:v>
                </c:pt>
                <c:pt idx="15">
                  <c:v>0.78027139874739038</c:v>
                </c:pt>
                <c:pt idx="16">
                  <c:v>0.79005020538566861</c:v>
                </c:pt>
                <c:pt idx="17">
                  <c:v>0.79648014440433212</c:v>
                </c:pt>
                <c:pt idx="18">
                  <c:v>0.82994546355974219</c:v>
                </c:pt>
                <c:pt idx="19">
                  <c:v>0.81752119499394427</c:v>
                </c:pt>
                <c:pt idx="20">
                  <c:v>0.77144120247568526</c:v>
                </c:pt>
                <c:pt idx="21">
                  <c:v>0.7840032480714576</c:v>
                </c:pt>
                <c:pt idx="22">
                  <c:v>0.8071666050978944</c:v>
                </c:pt>
                <c:pt idx="23">
                  <c:v>0.81032125768967878</c:v>
                </c:pt>
                <c:pt idx="24">
                  <c:v>0.7873910127431254</c:v>
                </c:pt>
                <c:pt idx="25">
                  <c:v>0.78944156240463836</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1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majorUnit val="2000"/>
      </c:valAx>
      <c:valAx>
        <c:axId val="728923824"/>
        <c:scaling>
          <c:orientation val="minMax"/>
          <c:max val="0.9"/>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majorUnit val="0.1"/>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8.6519288783585765E-2"/>
          <c:y val="0.18499306262140414"/>
          <c:w val="0.3029110003255327"/>
          <c:h val="0.11538427263563759"/>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Adults Who Remained Off TANF/SFA for at Least 12 Months</c:v>
                </c:pt>
              </c:strCache>
            </c:strRef>
          </c:tx>
          <c:spPr>
            <a:gradFill flip="none" rotWithShape="1">
              <a:gsLst>
                <a:gs pos="0">
                  <a:srgbClr val="27A1C6">
                    <a:shade val="30000"/>
                    <a:satMod val="115000"/>
                  </a:srgbClr>
                </a:gs>
                <a:gs pos="50000">
                  <a:srgbClr val="27A1C6">
                    <a:shade val="67500"/>
                    <a:satMod val="115000"/>
                  </a:srgbClr>
                </a:gs>
                <a:gs pos="100000">
                  <a:srgbClr val="27A1C6">
                    <a:shade val="100000"/>
                    <a:satMod val="115000"/>
                  </a:srgbClr>
                </a:gs>
              </a:gsLst>
              <a:lin ang="5400000" scaled="1"/>
              <a:tileRect/>
            </a:gradFill>
            <a:ln>
              <a:noFill/>
            </a:ln>
            <a:effectLst/>
          </c:spPr>
          <c:cat>
            <c:numRef>
              <c:f>Sheet1!$A$2:$A$85</c:f>
              <c:numCache>
                <c:formatCode>mmm\-yyyy</c:formatCode>
                <c:ptCount val="8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numCache>
            </c:numRef>
          </c:cat>
          <c:val>
            <c:numRef>
              <c:f>Sheet1!$B$2:$B$85</c:f>
              <c:numCache>
                <c:formatCode>0.0%</c:formatCode>
                <c:ptCount val="84"/>
                <c:pt idx="0">
                  <c:v>0.76504681230494875</c:v>
                </c:pt>
                <c:pt idx="1">
                  <c:v>0.73388090349075974</c:v>
                </c:pt>
                <c:pt idx="2">
                  <c:v>0.75886524822695034</c:v>
                </c:pt>
                <c:pt idx="3">
                  <c:v>0.73174423004161937</c:v>
                </c:pt>
                <c:pt idx="4">
                  <c:v>0.75409197194076383</c:v>
                </c:pt>
                <c:pt idx="5">
                  <c:v>0.74671052631578949</c:v>
                </c:pt>
                <c:pt idx="6">
                  <c:v>0.73360995850622401</c:v>
                </c:pt>
                <c:pt idx="7">
                  <c:v>0.75152905198776754</c:v>
                </c:pt>
                <c:pt idx="8">
                  <c:v>0.74209650582362729</c:v>
                </c:pt>
                <c:pt idx="9">
                  <c:v>0.73487616727568006</c:v>
                </c:pt>
                <c:pt idx="10">
                  <c:v>0.71900826446280997</c:v>
                </c:pt>
                <c:pt idx="11">
                  <c:v>0.76148491879350344</c:v>
                </c:pt>
                <c:pt idx="12">
                  <c:v>0.73498233215547704</c:v>
                </c:pt>
                <c:pt idx="13">
                  <c:v>0.75180028804608734</c:v>
                </c:pt>
                <c:pt idx="14">
                  <c:v>0.7467619472979008</c:v>
                </c:pt>
                <c:pt idx="15">
                  <c:v>0.74154589371980673</c:v>
                </c:pt>
                <c:pt idx="16">
                  <c:v>0.73283119184758527</c:v>
                </c:pt>
                <c:pt idx="17">
                  <c:v>0.74</c:v>
                </c:pt>
                <c:pt idx="18">
                  <c:v>0.73453093812375247</c:v>
                </c:pt>
                <c:pt idx="19">
                  <c:v>0.75702987697715285</c:v>
                </c:pt>
                <c:pt idx="20">
                  <c:v>0.74461105904404878</c:v>
                </c:pt>
                <c:pt idx="21">
                  <c:v>0.74143302180685355</c:v>
                </c:pt>
                <c:pt idx="22">
                  <c:v>0.72940589116325516</c:v>
                </c:pt>
                <c:pt idx="23">
                  <c:v>0.73864243719935863</c:v>
                </c:pt>
                <c:pt idx="24">
                  <c:v>0.71486880466472302</c:v>
                </c:pt>
                <c:pt idx="25">
                  <c:v>0.74685382381413357</c:v>
                </c:pt>
                <c:pt idx="26">
                  <c:v>0.75574010747435272</c:v>
                </c:pt>
                <c:pt idx="27">
                  <c:v>0.70137125444388015</c:v>
                </c:pt>
                <c:pt idx="28">
                  <c:v>0.69864805931094631</c:v>
                </c:pt>
                <c:pt idx="29">
                  <c:v>0.70430356316520126</c:v>
                </c:pt>
                <c:pt idx="30">
                  <c:v>0.69485824123017781</c:v>
                </c:pt>
                <c:pt idx="31">
                  <c:v>0.68678915135608054</c:v>
                </c:pt>
                <c:pt idx="32">
                  <c:v>0.68952007835455431</c:v>
                </c:pt>
                <c:pt idx="33">
                  <c:v>0.67099767981438518</c:v>
                </c:pt>
                <c:pt idx="34">
                  <c:v>0.6849112426035503</c:v>
                </c:pt>
                <c:pt idx="35">
                  <c:v>0.70044932601098353</c:v>
                </c:pt>
                <c:pt idx="36">
                  <c:v>0.68083989501312336</c:v>
                </c:pt>
                <c:pt idx="37">
                  <c:v>0.68204365079365081</c:v>
                </c:pt>
                <c:pt idx="38">
                  <c:v>0.71678103555832817</c:v>
                </c:pt>
                <c:pt idx="39">
                  <c:v>0.77951933124346917</c:v>
                </c:pt>
                <c:pt idx="40">
                  <c:v>0.85469522240527185</c:v>
                </c:pt>
                <c:pt idx="41">
                  <c:v>0.81548446917014372</c:v>
                </c:pt>
                <c:pt idx="42">
                  <c:v>0.8085742771684945</c:v>
                </c:pt>
                <c:pt idx="43">
                  <c:v>0.79353493222106364</c:v>
                </c:pt>
                <c:pt idx="44">
                  <c:v>0.7841053973650659</c:v>
                </c:pt>
                <c:pt idx="45">
                  <c:v>0.73774954627949185</c:v>
                </c:pt>
                <c:pt idx="46">
                  <c:v>0.73243243243243239</c:v>
                </c:pt>
                <c:pt idx="47">
                  <c:v>0.74831598285364365</c:v>
                </c:pt>
                <c:pt idx="48">
                  <c:v>0.74086378737541525</c:v>
                </c:pt>
                <c:pt idx="49">
                  <c:v>0.72747621712367094</c:v>
                </c:pt>
                <c:pt idx="50">
                  <c:v>0.72060301507537683</c:v>
                </c:pt>
                <c:pt idx="51">
                  <c:v>0.71706817016914404</c:v>
                </c:pt>
                <c:pt idx="52">
                  <c:v>0.69941891178024296</c:v>
                </c:pt>
                <c:pt idx="53">
                  <c:v>0.72525689561925366</c:v>
                </c:pt>
                <c:pt idx="54">
                  <c:v>0.70087336244541487</c:v>
                </c:pt>
                <c:pt idx="55">
                  <c:v>0.70560471976401185</c:v>
                </c:pt>
                <c:pt idx="56">
                  <c:v>0.72790845518118241</c:v>
                </c:pt>
                <c:pt idx="57">
                  <c:v>0.73229873908826382</c:v>
                </c:pt>
                <c:pt idx="58">
                  <c:v>0.70788804071246825</c:v>
                </c:pt>
                <c:pt idx="59">
                  <c:v>0.70492721164613659</c:v>
                </c:pt>
                <c:pt idx="60">
                  <c:v>0.7078986587183308</c:v>
                </c:pt>
                <c:pt idx="61">
                  <c:v>0.72666294019005029</c:v>
                </c:pt>
                <c:pt idx="62">
                  <c:v>0.71844155844155844</c:v>
                </c:pt>
                <c:pt idx="63">
                  <c:v>0.71013754457463063</c:v>
                </c:pt>
                <c:pt idx="64">
                  <c:v>0.71158754466564578</c:v>
                </c:pt>
                <c:pt idx="65">
                  <c:v>0.73908523908523904</c:v>
                </c:pt>
                <c:pt idx="66">
                  <c:v>0.72522310944105217</c:v>
                </c:pt>
                <c:pt idx="67">
                  <c:v>0.70746527777777779</c:v>
                </c:pt>
                <c:pt idx="68">
                  <c:v>0.70588235294117652</c:v>
                </c:pt>
                <c:pt idx="69">
                  <c:v>0.70323886639676114</c:v>
                </c:pt>
                <c:pt idx="70">
                  <c:v>0.7345547507456327</c:v>
                </c:pt>
                <c:pt idx="71">
                  <c:v>0.72752585521081936</c:v>
                </c:pt>
                <c:pt idx="72">
                  <c:v>0.7347310847766636</c:v>
                </c:pt>
                <c:pt idx="73">
                  <c:v>0.74650991917707565</c:v>
                </c:pt>
                <c:pt idx="74">
                  <c:v>0.76016979129819595</c:v>
                </c:pt>
                <c:pt idx="75">
                  <c:v>0.77114803625377648</c:v>
                </c:pt>
                <c:pt idx="76">
                  <c:v>0.75893933306548811</c:v>
                </c:pt>
                <c:pt idx="77">
                  <c:v>0.76417563245129394</c:v>
                </c:pt>
                <c:pt idx="78">
                  <c:v>0.74526928675400295</c:v>
                </c:pt>
                <c:pt idx="79">
                  <c:v>0.7366807205825987</c:v>
                </c:pt>
                <c:pt idx="80">
                  <c:v>0.73709798055347797</c:v>
                </c:pt>
                <c:pt idx="81">
                  <c:v>0.74597056762438685</c:v>
                </c:pt>
                <c:pt idx="82">
                  <c:v>0.71834142697048931</c:v>
                </c:pt>
                <c:pt idx="83">
                  <c:v>0.74310143801010498</c:v>
                </c:pt>
              </c:numCache>
            </c:numRef>
          </c:val>
          <c:extLst>
            <c:ext xmlns:c16="http://schemas.microsoft.com/office/drawing/2014/chart" uri="{C3380CC4-5D6E-409C-BE32-E72D297353CC}">
              <c16:uniqueId val="{00000000-E678-4433-816A-FF646A429EAB}"/>
            </c:ext>
          </c:extLst>
        </c:ser>
        <c:dLbls>
          <c:showLegendKey val="0"/>
          <c:showVal val="0"/>
          <c:showCatName val="0"/>
          <c:showSerName val="0"/>
          <c:showPercent val="0"/>
          <c:showBubbleSize val="0"/>
        </c:dLbls>
        <c:axId val="561797088"/>
        <c:axId val="561809880"/>
      </c:areaChart>
      <c:dateAx>
        <c:axId val="561797088"/>
        <c:scaling>
          <c:orientation val="minMax"/>
        </c:scaling>
        <c:delete val="0"/>
        <c:axPos val="b"/>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61809880"/>
        <c:crosses val="autoZero"/>
        <c:auto val="1"/>
        <c:lblOffset val="100"/>
        <c:baseTimeUnit val="months"/>
      </c:dateAx>
      <c:valAx>
        <c:axId val="561809880"/>
        <c:scaling>
          <c:orientation val="minMax"/>
        </c:scaling>
        <c:delete val="1"/>
        <c:axPos val="l"/>
        <c:numFmt formatCode="0.0%" sourceLinked="1"/>
        <c:majorTickMark val="none"/>
        <c:minorTickMark val="none"/>
        <c:tickLblPos val="nextTo"/>
        <c:crossAx val="561797088"/>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Sheet1!$B$2:$B$29</c:f>
              <c:numCache>
                <c:formatCode>0.0%</c:formatCode>
                <c:ptCount val="28"/>
                <c:pt idx="0">
                  <c:v>0.55900000000000005</c:v>
                </c:pt>
                <c:pt idx="1">
                  <c:v>0.56799999999999995</c:v>
                </c:pt>
                <c:pt idx="2">
                  <c:v>0.52800000000000002</c:v>
                </c:pt>
                <c:pt idx="3">
                  <c:v>0.54900000000000004</c:v>
                </c:pt>
                <c:pt idx="4">
                  <c:v>0.56799999999999995</c:v>
                </c:pt>
                <c:pt idx="5">
                  <c:v>0.56399999999999995</c:v>
                </c:pt>
                <c:pt idx="6">
                  <c:v>0.51300000000000001</c:v>
                </c:pt>
                <c:pt idx="7">
                  <c:v>0.54</c:v>
                </c:pt>
                <c:pt idx="8">
                  <c:v>0.54500000000000004</c:v>
                </c:pt>
                <c:pt idx="9">
                  <c:v>0.55700000000000005</c:v>
                </c:pt>
                <c:pt idx="10">
                  <c:v>0.55500000000000005</c:v>
                </c:pt>
                <c:pt idx="11">
                  <c:v>0.45</c:v>
                </c:pt>
                <c:pt idx="12">
                  <c:v>0.436</c:v>
                </c:pt>
                <c:pt idx="13">
                  <c:v>0.41799999999999998</c:v>
                </c:pt>
                <c:pt idx="14">
                  <c:v>0.42</c:v>
                </c:pt>
                <c:pt idx="15">
                  <c:v>0.47799999999999998</c:v>
                </c:pt>
                <c:pt idx="16">
                  <c:v>0.51700000000000002</c:v>
                </c:pt>
                <c:pt idx="17">
                  <c:v>0.54900000000000004</c:v>
                </c:pt>
                <c:pt idx="18">
                  <c:v>0.48099999999999998</c:v>
                </c:pt>
                <c:pt idx="19">
                  <c:v>0.496</c:v>
                </c:pt>
                <c:pt idx="20">
                  <c:v>0.52400000000000002</c:v>
                </c:pt>
                <c:pt idx="21">
                  <c:v>0.501</c:v>
                </c:pt>
                <c:pt idx="22">
                  <c:v>0.46800000000000003</c:v>
                </c:pt>
                <c:pt idx="23">
                  <c:v>0.47299999999999998</c:v>
                </c:pt>
                <c:pt idx="24">
                  <c:v>0.46100000000000002</c:v>
                </c:pt>
                <c:pt idx="25">
                  <c:v>0.48099999999999998</c:v>
                </c:pt>
                <c:pt idx="26">
                  <c:v>0.443</c:v>
                </c:pt>
                <c:pt idx="27">
                  <c:v>0.44800000000000001</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Sheet1!$C$2:$C$29</c:f>
              <c:numCache>
                <c:formatCode>0.0%</c:formatCode>
                <c:ptCount val="28"/>
                <c:pt idx="0">
                  <c:v>0.51100000000000001</c:v>
                </c:pt>
                <c:pt idx="1">
                  <c:v>0.53500000000000003</c:v>
                </c:pt>
                <c:pt idx="2">
                  <c:v>0.47799999999999998</c:v>
                </c:pt>
                <c:pt idx="3">
                  <c:v>0.51100000000000001</c:v>
                </c:pt>
                <c:pt idx="4">
                  <c:v>0.498</c:v>
                </c:pt>
                <c:pt idx="5">
                  <c:v>0.49</c:v>
                </c:pt>
                <c:pt idx="6">
                  <c:v>0.45400000000000001</c:v>
                </c:pt>
                <c:pt idx="7">
                  <c:v>0.48</c:v>
                </c:pt>
                <c:pt idx="8">
                  <c:v>0.47599999999999998</c:v>
                </c:pt>
                <c:pt idx="9">
                  <c:v>0.49099999999999999</c:v>
                </c:pt>
                <c:pt idx="10">
                  <c:v>0.49</c:v>
                </c:pt>
                <c:pt idx="11">
                  <c:v>0.40799999999999997</c:v>
                </c:pt>
                <c:pt idx="12">
                  <c:v>0.34300000000000003</c:v>
                </c:pt>
                <c:pt idx="13">
                  <c:v>0.33500000000000002</c:v>
                </c:pt>
                <c:pt idx="14">
                  <c:v>0.378</c:v>
                </c:pt>
                <c:pt idx="15">
                  <c:v>0.38</c:v>
                </c:pt>
                <c:pt idx="16">
                  <c:v>0.45900000000000002</c:v>
                </c:pt>
                <c:pt idx="17">
                  <c:v>0.40200000000000002</c:v>
                </c:pt>
                <c:pt idx="18">
                  <c:v>0.437</c:v>
                </c:pt>
                <c:pt idx="19">
                  <c:v>0.505</c:v>
                </c:pt>
                <c:pt idx="20">
                  <c:v>0.44400000000000001</c:v>
                </c:pt>
                <c:pt idx="21">
                  <c:v>0.497</c:v>
                </c:pt>
                <c:pt idx="22">
                  <c:v>0.45900000000000002</c:v>
                </c:pt>
                <c:pt idx="23">
                  <c:v>0.42899999999999999</c:v>
                </c:pt>
                <c:pt idx="24">
                  <c:v>0.34</c:v>
                </c:pt>
                <c:pt idx="25">
                  <c:v>0.41899999999999998</c:v>
                </c:pt>
                <c:pt idx="26">
                  <c:v>0.39100000000000001</c:v>
                </c:pt>
                <c:pt idx="27">
                  <c:v>0.40799999999999997</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Sheet1!$D$2:$D$29</c:f>
              <c:numCache>
                <c:formatCode>0.0%</c:formatCode>
                <c:ptCount val="28"/>
                <c:pt idx="0">
                  <c:v>0.53</c:v>
                </c:pt>
                <c:pt idx="1">
                  <c:v>0.59199999999999997</c:v>
                </c:pt>
                <c:pt idx="2">
                  <c:v>0.54600000000000004</c:v>
                </c:pt>
                <c:pt idx="3">
                  <c:v>0.54</c:v>
                </c:pt>
                <c:pt idx="4">
                  <c:v>0.53100000000000003</c:v>
                </c:pt>
                <c:pt idx="5">
                  <c:v>0.55300000000000005</c:v>
                </c:pt>
                <c:pt idx="6">
                  <c:v>0.49199999999999999</c:v>
                </c:pt>
                <c:pt idx="7">
                  <c:v>0.57799999999999996</c:v>
                </c:pt>
                <c:pt idx="8">
                  <c:v>0.52700000000000002</c:v>
                </c:pt>
                <c:pt idx="9">
                  <c:v>0.55900000000000005</c:v>
                </c:pt>
                <c:pt idx="10">
                  <c:v>0.505</c:v>
                </c:pt>
                <c:pt idx="11">
                  <c:v>0.441</c:v>
                </c:pt>
                <c:pt idx="12">
                  <c:v>0.41399999999999998</c:v>
                </c:pt>
                <c:pt idx="13">
                  <c:v>0.41599999999999998</c:v>
                </c:pt>
                <c:pt idx="14">
                  <c:v>0.44900000000000001</c:v>
                </c:pt>
                <c:pt idx="15">
                  <c:v>0.42599999999999999</c:v>
                </c:pt>
                <c:pt idx="16">
                  <c:v>0.54400000000000004</c:v>
                </c:pt>
                <c:pt idx="17">
                  <c:v>0.58299999999999996</c:v>
                </c:pt>
                <c:pt idx="18">
                  <c:v>0.51900000000000002</c:v>
                </c:pt>
                <c:pt idx="19">
                  <c:v>0.432</c:v>
                </c:pt>
                <c:pt idx="20">
                  <c:v>0.57299999999999995</c:v>
                </c:pt>
                <c:pt idx="21">
                  <c:v>0.56599999999999995</c:v>
                </c:pt>
                <c:pt idx="22">
                  <c:v>0.47599999999999998</c:v>
                </c:pt>
                <c:pt idx="23">
                  <c:v>0.44400000000000001</c:v>
                </c:pt>
                <c:pt idx="24">
                  <c:v>0.435</c:v>
                </c:pt>
                <c:pt idx="25">
                  <c:v>0.48</c:v>
                </c:pt>
                <c:pt idx="26">
                  <c:v>0.41199999999999998</c:v>
                </c:pt>
                <c:pt idx="27">
                  <c:v>0.41599999999999998</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Sheet1!$E$2:$E$29</c:f>
              <c:numCache>
                <c:formatCode>0.0%</c:formatCode>
                <c:ptCount val="28"/>
                <c:pt idx="0">
                  <c:v>0.48499999999999999</c:v>
                </c:pt>
                <c:pt idx="1">
                  <c:v>0.52300000000000002</c:v>
                </c:pt>
                <c:pt idx="2">
                  <c:v>0.49</c:v>
                </c:pt>
                <c:pt idx="3">
                  <c:v>0.40100000000000002</c:v>
                </c:pt>
                <c:pt idx="4">
                  <c:v>0.48</c:v>
                </c:pt>
                <c:pt idx="5">
                  <c:v>0.48599999999999999</c:v>
                </c:pt>
                <c:pt idx="6">
                  <c:v>0.39500000000000002</c:v>
                </c:pt>
                <c:pt idx="7">
                  <c:v>0.50700000000000001</c:v>
                </c:pt>
                <c:pt idx="8">
                  <c:v>0.44</c:v>
                </c:pt>
                <c:pt idx="9">
                  <c:v>0.51700000000000002</c:v>
                </c:pt>
                <c:pt idx="10">
                  <c:v>0.46600000000000003</c:v>
                </c:pt>
                <c:pt idx="11">
                  <c:v>0.375</c:v>
                </c:pt>
                <c:pt idx="12">
                  <c:v>0.436</c:v>
                </c:pt>
                <c:pt idx="13">
                  <c:v>0.36599999999999999</c:v>
                </c:pt>
                <c:pt idx="14">
                  <c:v>0.39900000000000002</c:v>
                </c:pt>
                <c:pt idx="15">
                  <c:v>0.42099999999999999</c:v>
                </c:pt>
                <c:pt idx="16">
                  <c:v>0.443</c:v>
                </c:pt>
                <c:pt idx="17">
                  <c:v>0.34499999999999997</c:v>
                </c:pt>
                <c:pt idx="18">
                  <c:v>0.41</c:v>
                </c:pt>
                <c:pt idx="19">
                  <c:v>0.46</c:v>
                </c:pt>
                <c:pt idx="20">
                  <c:v>0.52100000000000002</c:v>
                </c:pt>
                <c:pt idx="21">
                  <c:v>0.505</c:v>
                </c:pt>
                <c:pt idx="22">
                  <c:v>0.35</c:v>
                </c:pt>
                <c:pt idx="23">
                  <c:v>0.38800000000000001</c:v>
                </c:pt>
                <c:pt idx="24">
                  <c:v>0.32500000000000001</c:v>
                </c:pt>
                <c:pt idx="25">
                  <c:v>0.373</c:v>
                </c:pt>
                <c:pt idx="26">
                  <c:v>0.36299999999999999</c:v>
                </c:pt>
                <c:pt idx="27">
                  <c:v>0.32300000000000001</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a:t>
                </a:r>
                <a:r>
                  <a:rPr lang="en-US" sz="1100" b="1" dirty="0" smtClean="0"/>
                  <a:t>Quarter </a:t>
                </a:r>
                <a:r>
                  <a:rPr lang="en-US" sz="1100" b="1" dirty="0" smtClean="0"/>
                  <a:t>(Calendar Year)</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Sheet1!$B$2:$B$29</c:f>
              <c:numCache>
                <c:formatCode>"$"#,##0</c:formatCode>
                <c:ptCount val="28"/>
                <c:pt idx="0">
                  <c:v>4414</c:v>
                </c:pt>
                <c:pt idx="1">
                  <c:v>4470</c:v>
                </c:pt>
                <c:pt idx="2">
                  <c:v>5506</c:v>
                </c:pt>
                <c:pt idx="3">
                  <c:v>4408</c:v>
                </c:pt>
                <c:pt idx="4">
                  <c:v>4679</c:v>
                </c:pt>
                <c:pt idx="5">
                  <c:v>4736</c:v>
                </c:pt>
                <c:pt idx="6">
                  <c:v>4794</c:v>
                </c:pt>
                <c:pt idx="7">
                  <c:v>4516</c:v>
                </c:pt>
                <c:pt idx="8">
                  <c:v>4986</c:v>
                </c:pt>
                <c:pt idx="9">
                  <c:v>5116</c:v>
                </c:pt>
                <c:pt idx="10">
                  <c:v>4976</c:v>
                </c:pt>
                <c:pt idx="11">
                  <c:v>4229</c:v>
                </c:pt>
                <c:pt idx="12">
                  <c:v>4889</c:v>
                </c:pt>
                <c:pt idx="13">
                  <c:v>5413</c:v>
                </c:pt>
                <c:pt idx="14">
                  <c:v>5196</c:v>
                </c:pt>
                <c:pt idx="15">
                  <c:v>4512</c:v>
                </c:pt>
                <c:pt idx="16">
                  <c:v>5835</c:v>
                </c:pt>
                <c:pt idx="17">
                  <c:v>5504</c:v>
                </c:pt>
                <c:pt idx="18">
                  <c:v>4914</c:v>
                </c:pt>
                <c:pt idx="19">
                  <c:v>5380</c:v>
                </c:pt>
                <c:pt idx="20">
                  <c:v>6098</c:v>
                </c:pt>
                <c:pt idx="21">
                  <c:v>5508</c:v>
                </c:pt>
                <c:pt idx="22">
                  <c:v>5646</c:v>
                </c:pt>
                <c:pt idx="23">
                  <c:v>5847</c:v>
                </c:pt>
                <c:pt idx="24">
                  <c:v>6404</c:v>
                </c:pt>
                <c:pt idx="25">
                  <c:v>6893</c:v>
                </c:pt>
                <c:pt idx="26">
                  <c:v>6432</c:v>
                </c:pt>
                <c:pt idx="27">
                  <c:v>6187</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Sheet1!$C$2:$C$29</c:f>
              <c:numCache>
                <c:formatCode>"$"#,##0</c:formatCode>
                <c:ptCount val="28"/>
                <c:pt idx="0">
                  <c:v>4346</c:v>
                </c:pt>
                <c:pt idx="1">
                  <c:v>4163</c:v>
                </c:pt>
                <c:pt idx="2">
                  <c:v>5498</c:v>
                </c:pt>
                <c:pt idx="3">
                  <c:v>4245</c:v>
                </c:pt>
                <c:pt idx="4">
                  <c:v>4215</c:v>
                </c:pt>
                <c:pt idx="5">
                  <c:v>4365</c:v>
                </c:pt>
                <c:pt idx="6">
                  <c:v>5472</c:v>
                </c:pt>
                <c:pt idx="7">
                  <c:v>4681</c:v>
                </c:pt>
                <c:pt idx="8">
                  <c:v>4018</c:v>
                </c:pt>
                <c:pt idx="9">
                  <c:v>4399</c:v>
                </c:pt>
                <c:pt idx="10">
                  <c:v>4467</c:v>
                </c:pt>
                <c:pt idx="11">
                  <c:v>3927</c:v>
                </c:pt>
                <c:pt idx="12">
                  <c:v>4088</c:v>
                </c:pt>
                <c:pt idx="13">
                  <c:v>4722</c:v>
                </c:pt>
                <c:pt idx="14">
                  <c:v>4820</c:v>
                </c:pt>
                <c:pt idx="15">
                  <c:v>4284</c:v>
                </c:pt>
                <c:pt idx="16">
                  <c:v>4318</c:v>
                </c:pt>
                <c:pt idx="17">
                  <c:v>4958</c:v>
                </c:pt>
                <c:pt idx="18">
                  <c:v>4512</c:v>
                </c:pt>
                <c:pt idx="19">
                  <c:v>5084</c:v>
                </c:pt>
                <c:pt idx="20">
                  <c:v>4774</c:v>
                </c:pt>
                <c:pt idx="21">
                  <c:v>6036</c:v>
                </c:pt>
                <c:pt idx="22">
                  <c:v>6079</c:v>
                </c:pt>
                <c:pt idx="23">
                  <c:v>5184</c:v>
                </c:pt>
                <c:pt idx="24">
                  <c:v>5653</c:v>
                </c:pt>
                <c:pt idx="25">
                  <c:v>6645</c:v>
                </c:pt>
                <c:pt idx="26">
                  <c:v>6222</c:v>
                </c:pt>
                <c:pt idx="27">
                  <c:v>6249</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Sheet1!$D$2:$D$29</c:f>
              <c:numCache>
                <c:formatCode>"$"#,##0</c:formatCode>
                <c:ptCount val="28"/>
                <c:pt idx="0">
                  <c:v>4107</c:v>
                </c:pt>
                <c:pt idx="1">
                  <c:v>4158</c:v>
                </c:pt>
                <c:pt idx="2">
                  <c:v>5325</c:v>
                </c:pt>
                <c:pt idx="3">
                  <c:v>4262</c:v>
                </c:pt>
                <c:pt idx="4">
                  <c:v>4658</c:v>
                </c:pt>
                <c:pt idx="5">
                  <c:v>4509</c:v>
                </c:pt>
                <c:pt idx="6">
                  <c:v>4724</c:v>
                </c:pt>
                <c:pt idx="7">
                  <c:v>3958</c:v>
                </c:pt>
                <c:pt idx="8">
                  <c:v>4422</c:v>
                </c:pt>
                <c:pt idx="9">
                  <c:v>4361</c:v>
                </c:pt>
                <c:pt idx="10">
                  <c:v>4650</c:v>
                </c:pt>
                <c:pt idx="11">
                  <c:v>4669</c:v>
                </c:pt>
                <c:pt idx="12">
                  <c:v>5470</c:v>
                </c:pt>
                <c:pt idx="13">
                  <c:v>5451</c:v>
                </c:pt>
                <c:pt idx="14">
                  <c:v>5110</c:v>
                </c:pt>
                <c:pt idx="15">
                  <c:v>4689</c:v>
                </c:pt>
                <c:pt idx="16">
                  <c:v>4858</c:v>
                </c:pt>
                <c:pt idx="17">
                  <c:v>5637</c:v>
                </c:pt>
                <c:pt idx="18">
                  <c:v>4564</c:v>
                </c:pt>
                <c:pt idx="19">
                  <c:v>4380</c:v>
                </c:pt>
                <c:pt idx="20">
                  <c:v>5844</c:v>
                </c:pt>
                <c:pt idx="21">
                  <c:v>5099</c:v>
                </c:pt>
                <c:pt idx="22">
                  <c:v>5657</c:v>
                </c:pt>
                <c:pt idx="23">
                  <c:v>6253</c:v>
                </c:pt>
                <c:pt idx="24">
                  <c:v>5588</c:v>
                </c:pt>
                <c:pt idx="25">
                  <c:v>6890</c:v>
                </c:pt>
                <c:pt idx="26">
                  <c:v>5479</c:v>
                </c:pt>
                <c:pt idx="27">
                  <c:v>5720</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Sheet1!$E$2:$E$29</c:f>
              <c:numCache>
                <c:formatCode>"$"#,##0</c:formatCode>
                <c:ptCount val="28"/>
                <c:pt idx="0">
                  <c:v>5667</c:v>
                </c:pt>
                <c:pt idx="1">
                  <c:v>6010</c:v>
                </c:pt>
                <c:pt idx="2">
                  <c:v>7872</c:v>
                </c:pt>
                <c:pt idx="3">
                  <c:v>5926</c:v>
                </c:pt>
                <c:pt idx="4">
                  <c:v>5992</c:v>
                </c:pt>
                <c:pt idx="5">
                  <c:v>6696</c:v>
                </c:pt>
                <c:pt idx="6">
                  <c:v>5810</c:v>
                </c:pt>
                <c:pt idx="7">
                  <c:v>5387</c:v>
                </c:pt>
                <c:pt idx="8">
                  <c:v>6353</c:v>
                </c:pt>
                <c:pt idx="9">
                  <c:v>7066</c:v>
                </c:pt>
                <c:pt idx="10">
                  <c:v>6782</c:v>
                </c:pt>
                <c:pt idx="11">
                  <c:v>5655</c:v>
                </c:pt>
                <c:pt idx="12">
                  <c:v>6580</c:v>
                </c:pt>
                <c:pt idx="13">
                  <c:v>8016</c:v>
                </c:pt>
                <c:pt idx="14">
                  <c:v>7742</c:v>
                </c:pt>
                <c:pt idx="15">
                  <c:v>7479</c:v>
                </c:pt>
                <c:pt idx="16">
                  <c:v>7053</c:v>
                </c:pt>
                <c:pt idx="17">
                  <c:v>7489</c:v>
                </c:pt>
                <c:pt idx="18">
                  <c:v>7176</c:v>
                </c:pt>
                <c:pt idx="19">
                  <c:v>9970</c:v>
                </c:pt>
                <c:pt idx="20">
                  <c:v>9176</c:v>
                </c:pt>
                <c:pt idx="21">
                  <c:v>9649</c:v>
                </c:pt>
                <c:pt idx="22">
                  <c:v>8501</c:v>
                </c:pt>
                <c:pt idx="23">
                  <c:v>10021</c:v>
                </c:pt>
                <c:pt idx="24">
                  <c:v>9664</c:v>
                </c:pt>
                <c:pt idx="25">
                  <c:v>9967</c:v>
                </c:pt>
                <c:pt idx="26">
                  <c:v>9428</c:v>
                </c:pt>
                <c:pt idx="27">
                  <c:v>9048</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a:t>
                </a:r>
                <a:r>
                  <a:rPr lang="en-US" sz="1100" b="1" dirty="0" smtClean="0"/>
                  <a:t>Quarter </a:t>
                </a:r>
                <a:r>
                  <a:rPr lang="en-US" sz="1100" b="1" dirty="0" smtClean="0"/>
                  <a:t>(Calendar Year)</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Sheet1!$B$2:$B$29</c:f>
              <c:numCache>
                <c:formatCode>"$"#,##0.00</c:formatCode>
                <c:ptCount val="28"/>
                <c:pt idx="0">
                  <c:v>12.96</c:v>
                </c:pt>
                <c:pt idx="1">
                  <c:v>13.1</c:v>
                </c:pt>
                <c:pt idx="2">
                  <c:v>13.77</c:v>
                </c:pt>
                <c:pt idx="3">
                  <c:v>13.66</c:v>
                </c:pt>
                <c:pt idx="4">
                  <c:v>14</c:v>
                </c:pt>
                <c:pt idx="5">
                  <c:v>14.08</c:v>
                </c:pt>
                <c:pt idx="6">
                  <c:v>14.57</c:v>
                </c:pt>
                <c:pt idx="7">
                  <c:v>14.74</c:v>
                </c:pt>
                <c:pt idx="8">
                  <c:v>14.86</c:v>
                </c:pt>
                <c:pt idx="9">
                  <c:v>15.02</c:v>
                </c:pt>
                <c:pt idx="10">
                  <c:v>15.62</c:v>
                </c:pt>
                <c:pt idx="11">
                  <c:v>16.079999999999998</c:v>
                </c:pt>
                <c:pt idx="12">
                  <c:v>16</c:v>
                </c:pt>
                <c:pt idx="13">
                  <c:v>16.82</c:v>
                </c:pt>
                <c:pt idx="14">
                  <c:v>16.59</c:v>
                </c:pt>
                <c:pt idx="15">
                  <c:v>16.46</c:v>
                </c:pt>
                <c:pt idx="16">
                  <c:v>17.03</c:v>
                </c:pt>
                <c:pt idx="17">
                  <c:v>18.38</c:v>
                </c:pt>
                <c:pt idx="18">
                  <c:v>17.57</c:v>
                </c:pt>
                <c:pt idx="19">
                  <c:v>18</c:v>
                </c:pt>
                <c:pt idx="20">
                  <c:v>19.16</c:v>
                </c:pt>
                <c:pt idx="21">
                  <c:v>19.2</c:v>
                </c:pt>
                <c:pt idx="22">
                  <c:v>19.91</c:v>
                </c:pt>
                <c:pt idx="23">
                  <c:v>19.32</c:v>
                </c:pt>
                <c:pt idx="24">
                  <c:v>19.82</c:v>
                </c:pt>
                <c:pt idx="25">
                  <c:v>20.7</c:v>
                </c:pt>
                <c:pt idx="26">
                  <c:v>20.61</c:v>
                </c:pt>
                <c:pt idx="27">
                  <c:v>20.76</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Sheet1!$C$2:$C$29</c:f>
              <c:numCache>
                <c:formatCode>"$"#,##0.00</c:formatCode>
                <c:ptCount val="28"/>
                <c:pt idx="0">
                  <c:v>13.48</c:v>
                </c:pt>
                <c:pt idx="1">
                  <c:v>13.62</c:v>
                </c:pt>
                <c:pt idx="2">
                  <c:v>13.95</c:v>
                </c:pt>
                <c:pt idx="3">
                  <c:v>14.14</c:v>
                </c:pt>
                <c:pt idx="4">
                  <c:v>14.14</c:v>
                </c:pt>
                <c:pt idx="5">
                  <c:v>14.45</c:v>
                </c:pt>
                <c:pt idx="6">
                  <c:v>15.66</c:v>
                </c:pt>
                <c:pt idx="7">
                  <c:v>15.11</c:v>
                </c:pt>
                <c:pt idx="8">
                  <c:v>15.37</c:v>
                </c:pt>
                <c:pt idx="9">
                  <c:v>15.61</c:v>
                </c:pt>
                <c:pt idx="10">
                  <c:v>16.38</c:v>
                </c:pt>
                <c:pt idx="11">
                  <c:v>16.34</c:v>
                </c:pt>
                <c:pt idx="12">
                  <c:v>16.690000000000001</c:v>
                </c:pt>
                <c:pt idx="13">
                  <c:v>16.75</c:v>
                </c:pt>
                <c:pt idx="14">
                  <c:v>17.2</c:v>
                </c:pt>
                <c:pt idx="15">
                  <c:v>16.73</c:v>
                </c:pt>
                <c:pt idx="16">
                  <c:v>17.850000000000001</c:v>
                </c:pt>
                <c:pt idx="17">
                  <c:v>18.73</c:v>
                </c:pt>
                <c:pt idx="18">
                  <c:v>18.21</c:v>
                </c:pt>
                <c:pt idx="19">
                  <c:v>18.72</c:v>
                </c:pt>
                <c:pt idx="20">
                  <c:v>19.329999999999998</c:v>
                </c:pt>
                <c:pt idx="21">
                  <c:v>20.41</c:v>
                </c:pt>
                <c:pt idx="22">
                  <c:v>20.96</c:v>
                </c:pt>
                <c:pt idx="23">
                  <c:v>20.2</c:v>
                </c:pt>
                <c:pt idx="24">
                  <c:v>20.29</c:v>
                </c:pt>
                <c:pt idx="25">
                  <c:v>21.02</c:v>
                </c:pt>
                <c:pt idx="26">
                  <c:v>20.99</c:v>
                </c:pt>
                <c:pt idx="27">
                  <c:v>21.11</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Sheet1!$D$2:$D$29</c:f>
              <c:numCache>
                <c:formatCode>"$"#,##0.00</c:formatCode>
                <c:ptCount val="28"/>
                <c:pt idx="0">
                  <c:v>12.2</c:v>
                </c:pt>
                <c:pt idx="1">
                  <c:v>12.5</c:v>
                </c:pt>
                <c:pt idx="2">
                  <c:v>12.94</c:v>
                </c:pt>
                <c:pt idx="3">
                  <c:v>12.98</c:v>
                </c:pt>
                <c:pt idx="4">
                  <c:v>13.02</c:v>
                </c:pt>
                <c:pt idx="5">
                  <c:v>13.44</c:v>
                </c:pt>
                <c:pt idx="6">
                  <c:v>13.66</c:v>
                </c:pt>
                <c:pt idx="7">
                  <c:v>13.83</c:v>
                </c:pt>
                <c:pt idx="8">
                  <c:v>13.98</c:v>
                </c:pt>
                <c:pt idx="9">
                  <c:v>14.14</c:v>
                </c:pt>
                <c:pt idx="10">
                  <c:v>14.98</c:v>
                </c:pt>
                <c:pt idx="11">
                  <c:v>15.25</c:v>
                </c:pt>
                <c:pt idx="12">
                  <c:v>15.8</c:v>
                </c:pt>
                <c:pt idx="13">
                  <c:v>16.09</c:v>
                </c:pt>
                <c:pt idx="14">
                  <c:v>15.28</c:v>
                </c:pt>
                <c:pt idx="15">
                  <c:v>15.34</c:v>
                </c:pt>
                <c:pt idx="16">
                  <c:v>15.98</c:v>
                </c:pt>
                <c:pt idx="17">
                  <c:v>16.690000000000001</c:v>
                </c:pt>
                <c:pt idx="18">
                  <c:v>16.940000000000001</c:v>
                </c:pt>
                <c:pt idx="19">
                  <c:v>17.02</c:v>
                </c:pt>
                <c:pt idx="20">
                  <c:v>18.059999999999999</c:v>
                </c:pt>
                <c:pt idx="21">
                  <c:v>18.32</c:v>
                </c:pt>
                <c:pt idx="22">
                  <c:v>18.53</c:v>
                </c:pt>
                <c:pt idx="23">
                  <c:v>18.22</c:v>
                </c:pt>
                <c:pt idx="24">
                  <c:v>17.97</c:v>
                </c:pt>
                <c:pt idx="25">
                  <c:v>19.53</c:v>
                </c:pt>
                <c:pt idx="26">
                  <c:v>19.14</c:v>
                </c:pt>
                <c:pt idx="27">
                  <c:v>18.84</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Sheet1!$E$2:$E$29</c:f>
              <c:numCache>
                <c:formatCode>"$"#,##0.00</c:formatCode>
                <c:ptCount val="28"/>
                <c:pt idx="0">
                  <c:v>13.43</c:v>
                </c:pt>
                <c:pt idx="1">
                  <c:v>14.21</c:v>
                </c:pt>
                <c:pt idx="2">
                  <c:v>14.51</c:v>
                </c:pt>
                <c:pt idx="3">
                  <c:v>14.47</c:v>
                </c:pt>
                <c:pt idx="4">
                  <c:v>14.6</c:v>
                </c:pt>
                <c:pt idx="5">
                  <c:v>14.99</c:v>
                </c:pt>
                <c:pt idx="6">
                  <c:v>15.76</c:v>
                </c:pt>
                <c:pt idx="7">
                  <c:v>15.2</c:v>
                </c:pt>
                <c:pt idx="8">
                  <c:v>15.49</c:v>
                </c:pt>
                <c:pt idx="9">
                  <c:v>16.12</c:v>
                </c:pt>
                <c:pt idx="10">
                  <c:v>16.57</c:v>
                </c:pt>
                <c:pt idx="11">
                  <c:v>16.690000000000001</c:v>
                </c:pt>
                <c:pt idx="12">
                  <c:v>16.27</c:v>
                </c:pt>
                <c:pt idx="13">
                  <c:v>17.98</c:v>
                </c:pt>
                <c:pt idx="14">
                  <c:v>18.010000000000002</c:v>
                </c:pt>
                <c:pt idx="15">
                  <c:v>17.87</c:v>
                </c:pt>
                <c:pt idx="16">
                  <c:v>18.11</c:v>
                </c:pt>
                <c:pt idx="17">
                  <c:v>18.64</c:v>
                </c:pt>
                <c:pt idx="18">
                  <c:v>18.809999999999999</c:v>
                </c:pt>
                <c:pt idx="19">
                  <c:v>19.61</c:v>
                </c:pt>
                <c:pt idx="20">
                  <c:v>20.62</c:v>
                </c:pt>
                <c:pt idx="21">
                  <c:v>20</c:v>
                </c:pt>
                <c:pt idx="22">
                  <c:v>20.5</c:v>
                </c:pt>
                <c:pt idx="23">
                  <c:v>20.94</c:v>
                </c:pt>
                <c:pt idx="24">
                  <c:v>21.2</c:v>
                </c:pt>
                <c:pt idx="25">
                  <c:v>22.02</c:v>
                </c:pt>
                <c:pt idx="26">
                  <c:v>22.17</c:v>
                </c:pt>
                <c:pt idx="27">
                  <c:v>21.87</c:v>
                </c:pt>
              </c:numCache>
            </c:numRef>
          </c:val>
          <c:smooth val="0"/>
          <c:extLst>
            <c:ext xmlns:c16="http://schemas.microsoft.com/office/drawing/2014/chart" uri="{C3380CC4-5D6E-409C-BE32-E72D297353CC}">
              <c16:uniqueId val="{00000003-3DBB-470B-B9D6-6996A848FF05}"/>
            </c:ext>
          </c:extLst>
        </c:ser>
        <c:ser>
          <c:idx val="4"/>
          <c:order val="4"/>
          <c:tx>
            <c:strRef>
              <c:f>Sheet1!$F$1</c:f>
              <c:strCache>
                <c:ptCount val="1"/>
                <c:pt idx="0">
                  <c:v>State Minimum Wage</c:v>
                </c:pt>
              </c:strCache>
            </c:strRef>
          </c:tx>
          <c:spPr>
            <a:ln w="57150" cap="rnd">
              <a:solidFill>
                <a:schemeClr val="tx1"/>
              </a:solidFill>
              <a:prstDash val="dash"/>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Sheet1!$F$2:$F$29</c:f>
              <c:numCache>
                <c:formatCode>"$"#,##0.00</c:formatCode>
                <c:ptCount val="28"/>
                <c:pt idx="0">
                  <c:v>11</c:v>
                </c:pt>
                <c:pt idx="1">
                  <c:v>11</c:v>
                </c:pt>
                <c:pt idx="2">
                  <c:v>11.5</c:v>
                </c:pt>
                <c:pt idx="3">
                  <c:v>11.5</c:v>
                </c:pt>
                <c:pt idx="4">
                  <c:v>11.5</c:v>
                </c:pt>
                <c:pt idx="5">
                  <c:v>11.5</c:v>
                </c:pt>
                <c:pt idx="6">
                  <c:v>12</c:v>
                </c:pt>
                <c:pt idx="7">
                  <c:v>12</c:v>
                </c:pt>
                <c:pt idx="8">
                  <c:v>12</c:v>
                </c:pt>
                <c:pt idx="9">
                  <c:v>12</c:v>
                </c:pt>
                <c:pt idx="10">
                  <c:v>13.5</c:v>
                </c:pt>
                <c:pt idx="11">
                  <c:v>13.5</c:v>
                </c:pt>
                <c:pt idx="12">
                  <c:v>13.5</c:v>
                </c:pt>
                <c:pt idx="13">
                  <c:v>13.5</c:v>
                </c:pt>
                <c:pt idx="14">
                  <c:v>13.69</c:v>
                </c:pt>
                <c:pt idx="15">
                  <c:v>13.69</c:v>
                </c:pt>
                <c:pt idx="16">
                  <c:v>13.69</c:v>
                </c:pt>
                <c:pt idx="17">
                  <c:v>13.69</c:v>
                </c:pt>
                <c:pt idx="18">
                  <c:v>14.49</c:v>
                </c:pt>
                <c:pt idx="19">
                  <c:v>14.49</c:v>
                </c:pt>
                <c:pt idx="20">
                  <c:v>14.49</c:v>
                </c:pt>
                <c:pt idx="21">
                  <c:v>14.49</c:v>
                </c:pt>
                <c:pt idx="22">
                  <c:v>15.74</c:v>
                </c:pt>
                <c:pt idx="23">
                  <c:v>15.74</c:v>
                </c:pt>
                <c:pt idx="24">
                  <c:v>15.74</c:v>
                </c:pt>
                <c:pt idx="25">
                  <c:v>15.74</c:v>
                </c:pt>
                <c:pt idx="26">
                  <c:v>16.28</c:v>
                </c:pt>
                <c:pt idx="27">
                  <c:v>16.28</c:v>
                </c:pt>
              </c:numCache>
            </c:numRef>
          </c:val>
          <c:smooth val="0"/>
          <c:extLst>
            <c:ext xmlns:c16="http://schemas.microsoft.com/office/drawing/2014/chart" uri="{C3380CC4-5D6E-409C-BE32-E72D297353CC}">
              <c16:uniqueId val="{00000000-D712-44BE-90CA-354A6BA23C13}"/>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a:t>
                </a:r>
                <a:r>
                  <a:rPr lang="en-US" sz="1100" b="1" dirty="0" smtClean="0"/>
                  <a:t>Quarter </a:t>
                </a:r>
                <a:r>
                  <a:rPr lang="en-US" sz="1100" b="1" dirty="0" smtClean="0"/>
                  <a:t>(Calendar Year)</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egendEntry>
        <c:idx val="4"/>
        <c:txPr>
          <a:bodyPr rot="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3.5100440270814673E-2"/>
          <c:y val="0.7981043592307201"/>
          <c:w val="0.94302566773165575"/>
          <c:h val="0.172809843264958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0.03414</cdr:x>
      <cdr:y>0</cdr:y>
    </cdr:from>
    <cdr:to>
      <cdr:x>0.15128</cdr:x>
      <cdr:y>0.13798</cdr:y>
    </cdr:to>
    <cdr:sp macro="" textlink="">
      <cdr:nvSpPr>
        <cdr:cNvPr id="2" name="TextBox 4"/>
        <cdr:cNvSpPr txBox="1"/>
      </cdr:nvSpPr>
      <cdr:spPr>
        <a:xfrm xmlns:a="http://schemas.openxmlformats.org/drawingml/2006/main">
          <a:off x="343554" y="-1580434"/>
          <a:ext cx="1178688" cy="5232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accent1"/>
              </a:solidFill>
              <a:latin typeface="Verdana" panose="020B0604030504040204" pitchFamily="34" charset="0"/>
              <a:ea typeface="Verdana" panose="020B0604030504040204" pitchFamily="34" charset="0"/>
            </a:rPr>
            <a:t>19.8%</a:t>
          </a:r>
        </a:p>
        <a:p xmlns:a="http://schemas.openxmlformats.org/drawingml/2006/main">
          <a:pPr algn="ctr"/>
          <a:r>
            <a:rPr lang="en-US" sz="1200" dirty="0" smtClean="0">
              <a:solidFill>
                <a:schemeClr val="accent1"/>
              </a:solidFill>
              <a:latin typeface="Verdana" panose="020B0604030504040204" pitchFamily="34" charset="0"/>
              <a:ea typeface="Verdana" panose="020B0604030504040204" pitchFamily="34" charset="0"/>
            </a:rPr>
            <a:t>Jan 2017 </a:t>
          </a:r>
          <a:endParaRPr lang="en-US" sz="1200" dirty="0">
            <a:solidFill>
              <a:schemeClr val="accent1"/>
            </a:solidFill>
            <a:latin typeface="Verdana" panose="020B0604030504040204" pitchFamily="34" charset="0"/>
            <a:ea typeface="Verdana" panose="020B060403050404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EA98C-F8BE-444F-A2A2-80910E1C685F}"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4F88-B76F-410B-AB47-32B235AE6274}" type="slidenum">
              <a:rPr lang="en-US" smtClean="0"/>
              <a:t>‹#›</a:t>
            </a:fld>
            <a:endParaRPr lang="en-US"/>
          </a:p>
        </p:txBody>
      </p:sp>
    </p:spTree>
    <p:extLst>
      <p:ext uri="{BB962C8B-B14F-4D97-AF65-F5344CB8AC3E}">
        <p14:creationId xmlns:p14="http://schemas.microsoft.com/office/powerpoint/2010/main" val="138379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2</a:t>
            </a:fld>
            <a:endParaRPr lang="en-US"/>
          </a:p>
        </p:txBody>
      </p:sp>
    </p:spTree>
    <p:extLst>
      <p:ext uri="{BB962C8B-B14F-4D97-AF65-F5344CB8AC3E}">
        <p14:creationId xmlns:p14="http://schemas.microsoft.com/office/powerpoint/2010/main" val="376600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5</a:t>
            </a:fld>
            <a:endParaRPr lang="en-US"/>
          </a:p>
        </p:txBody>
      </p:sp>
    </p:spTree>
    <p:extLst>
      <p:ext uri="{BB962C8B-B14F-4D97-AF65-F5344CB8AC3E}">
        <p14:creationId xmlns:p14="http://schemas.microsoft.com/office/powerpoint/2010/main" val="243362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8</a:t>
            </a:fld>
            <a:endParaRPr lang="en-US"/>
          </a:p>
        </p:txBody>
      </p:sp>
    </p:spTree>
    <p:extLst>
      <p:ext uri="{BB962C8B-B14F-4D97-AF65-F5344CB8AC3E}">
        <p14:creationId xmlns:p14="http://schemas.microsoft.com/office/powerpoint/2010/main" val="153973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9</a:t>
            </a:fld>
            <a:endParaRPr lang="en-US"/>
          </a:p>
        </p:txBody>
      </p:sp>
    </p:spTree>
    <p:extLst>
      <p:ext uri="{BB962C8B-B14F-4D97-AF65-F5344CB8AC3E}">
        <p14:creationId xmlns:p14="http://schemas.microsoft.com/office/powerpoint/2010/main" val="2989172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ccessibility Tips">
    <p:spTree>
      <p:nvGrpSpPr>
        <p:cNvPr id="1" name=""/>
        <p:cNvGrpSpPr/>
        <p:nvPr/>
      </p:nvGrpSpPr>
      <p:grpSpPr>
        <a:xfrm>
          <a:off x="0" y="0"/>
          <a:ext cx="0" cy="0"/>
          <a:chOff x="0" y="0"/>
          <a:chExt cx="0" cy="0"/>
        </a:xfrm>
      </p:grpSpPr>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631631"/>
            <a:ext cx="5511219" cy="530679"/>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Accessibility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591878" y="1127327"/>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12" name="Body Copy 1">
            <a:extLst>
              <a:ext uri="{FF2B5EF4-FFF2-40B4-BE49-F238E27FC236}">
                <a16:creationId xmlns:a16="http://schemas.microsoft.com/office/drawing/2014/main" id="{A0E09810-9B1E-B276-86DC-11C8C2CC8CC7}"/>
              </a:ext>
            </a:extLst>
          </p:cNvPr>
          <p:cNvSpPr/>
          <p:nvPr userDrawn="1"/>
        </p:nvSpPr>
        <p:spPr>
          <a:xfrm>
            <a:off x="5856498" y="589914"/>
            <a:ext cx="5643526" cy="600164"/>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If you incorporate these top three accessibility tips into your slides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as you make them</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you’ll be ensuring that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anyone</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(staff or community members) can interpret the material you’re presenting!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p 1">
            <a:extLst>
              <a:ext uri="{FF2B5EF4-FFF2-40B4-BE49-F238E27FC236}">
                <a16:creationId xmlns:a16="http://schemas.microsoft.com/office/drawing/2014/main" id="{A92795CA-9D54-DE2A-A7D7-65572DB421CD}"/>
              </a:ext>
            </a:extLst>
          </p:cNvPr>
          <p:cNvSpPr/>
          <p:nvPr userDrawn="1"/>
        </p:nvSpPr>
        <p:spPr>
          <a:xfrm>
            <a:off x="691977" y="1735513"/>
            <a:ext cx="316679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1: Add Alt Text to Graphics</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p 1 body copy">
            <a:extLst>
              <a:ext uri="{FF2B5EF4-FFF2-40B4-BE49-F238E27FC236}">
                <a16:creationId xmlns:a16="http://schemas.microsoft.com/office/drawing/2014/main" id="{528FC4C6-E2A6-6752-B7BC-452AB2872D1C}"/>
              </a:ext>
            </a:extLst>
          </p:cNvPr>
          <p:cNvSpPr/>
          <p:nvPr userDrawn="1"/>
        </p:nvSpPr>
        <p:spPr>
          <a:xfrm>
            <a:off x="2910483" y="2189719"/>
            <a:ext cx="2533066" cy="2292935"/>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Alt Text is a short description of a graphic that can be accessed by people with visual impairments who rely on screen readers to describe visual content to them.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add, select the graphic. Then in the “Format” tab, select “Alt Text” in the menu ribbon.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Add a title and then a brief visual description of the graphic.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Family Stock Photo" descr="A middled-age man holds a baby on his shoulders and a young child in his arm." title="Family Stock Photo">
            <a:extLst>
              <a:ext uri="{FF2B5EF4-FFF2-40B4-BE49-F238E27FC236}">
                <a16:creationId xmlns:a16="http://schemas.microsoft.com/office/drawing/2014/main" id="{94AB2029-4068-5381-1C8D-6DB8D2C9343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551" t="6857" r="26691" b="2291"/>
          <a:stretch/>
        </p:blipFill>
        <p:spPr>
          <a:xfrm>
            <a:off x="702847" y="2135518"/>
            <a:ext cx="2057400" cy="2666077"/>
          </a:xfrm>
          <a:prstGeom prst="rect">
            <a:avLst/>
          </a:prstGeom>
        </p:spPr>
      </p:pic>
      <p:pic>
        <p:nvPicPr>
          <p:cNvPr id="16" name="Alt Text Box" descr="Sample Alt Text window showing alt text sentence for sample family image. ">
            <a:extLst>
              <a:ext uri="{FF2B5EF4-FFF2-40B4-BE49-F238E27FC236}">
                <a16:creationId xmlns:a16="http://schemas.microsoft.com/office/drawing/2014/main" id="{305E4CEF-9C3E-0D19-A4FA-E324DBD558E8}"/>
              </a:ext>
            </a:extLst>
          </p:cNvPr>
          <p:cNvPicPr>
            <a:picLocks noChangeAspect="1"/>
          </p:cNvPicPr>
          <p:nvPr userDrawn="1"/>
        </p:nvPicPr>
        <p:blipFill rotWithShape="1">
          <a:blip r:embed="rId3"/>
          <a:srcRect b="19869"/>
          <a:stretch/>
        </p:blipFill>
        <p:spPr>
          <a:xfrm>
            <a:off x="1731547" y="4559911"/>
            <a:ext cx="1844802" cy="1527036"/>
          </a:xfrm>
          <a:prstGeom prst="rect">
            <a:avLst/>
          </a:prstGeom>
        </p:spPr>
      </p:pic>
      <p:sp>
        <p:nvSpPr>
          <p:cNvPr id="17" name="Tip 2">
            <a:extLst>
              <a:ext uri="{FF2B5EF4-FFF2-40B4-BE49-F238E27FC236}">
                <a16:creationId xmlns:a16="http://schemas.microsoft.com/office/drawing/2014/main" id="{801C3B0B-6964-17D0-D213-AFFD5E9F8C55}"/>
              </a:ext>
            </a:extLst>
          </p:cNvPr>
          <p:cNvSpPr/>
          <p:nvPr userDrawn="1"/>
        </p:nvSpPr>
        <p:spPr>
          <a:xfrm>
            <a:off x="5856498" y="1735513"/>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2: Set the reading order of each slide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p 2 body copy">
            <a:extLst>
              <a:ext uri="{FF2B5EF4-FFF2-40B4-BE49-F238E27FC236}">
                <a16:creationId xmlns:a16="http://schemas.microsoft.com/office/drawing/2014/main" id="{D1EC2954-4DA7-E1EF-5FC4-F735BAF9F421}"/>
              </a:ext>
            </a:extLst>
          </p:cNvPr>
          <p:cNvSpPr/>
          <p:nvPr userDrawn="1"/>
        </p:nvSpPr>
        <p:spPr>
          <a:xfrm>
            <a:off x="5856497" y="2144654"/>
            <a:ext cx="5743625" cy="1446550"/>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reading order is the order in which a screen reader will read aloud the text, objects and graphics alt text to a user.</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order is set </a:t>
            </a: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top to bottom.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see how this slide is ordered, in the “Home” ribbon, select “Arrange” and then “Selection Pane.”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You can then arrange items (bottom item is read first) in the order that would be helpful for users of screen readers.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ip 3">
            <a:extLst>
              <a:ext uri="{FF2B5EF4-FFF2-40B4-BE49-F238E27FC236}">
                <a16:creationId xmlns:a16="http://schemas.microsoft.com/office/drawing/2014/main" id="{E0EE9F2D-5F70-8BAC-343B-DE1BBF9031B7}"/>
              </a:ext>
            </a:extLst>
          </p:cNvPr>
          <p:cNvSpPr/>
          <p:nvPr userDrawn="1"/>
        </p:nvSpPr>
        <p:spPr>
          <a:xfrm>
            <a:off x="5856498" y="3983796"/>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3: Run the Accessibility Checker</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ip 3 body copy">
            <a:extLst>
              <a:ext uri="{FF2B5EF4-FFF2-40B4-BE49-F238E27FC236}">
                <a16:creationId xmlns:a16="http://schemas.microsoft.com/office/drawing/2014/main" id="{138E2CCC-8275-6C2D-8FAB-C32F09A8019B}"/>
              </a:ext>
            </a:extLst>
          </p:cNvPr>
          <p:cNvSpPr/>
          <p:nvPr userDrawn="1"/>
        </p:nvSpPr>
        <p:spPr>
          <a:xfrm>
            <a:off x="5856497" y="4277560"/>
            <a:ext cx="5643526" cy="1107996"/>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Before sharing your slides out, run the Accessibility Checker, which will give you a detailed list of areas where you can add accessibility features to your slides.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run, in the “Review” ribbon, select “Check Accessibility.” A report will open to give you suggested improvements.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hank you">
            <a:extLst>
              <a:ext uri="{FF2B5EF4-FFF2-40B4-BE49-F238E27FC236}">
                <a16:creationId xmlns:a16="http://schemas.microsoft.com/office/drawing/2014/main" id="{E16BBD98-F4AC-10F5-D596-672239C60B82}"/>
              </a:ext>
            </a:extLst>
          </p:cNvPr>
          <p:cNvSpPr/>
          <p:nvPr userDrawn="1"/>
        </p:nvSpPr>
        <p:spPr>
          <a:xfrm>
            <a:off x="5961066" y="5929575"/>
            <a:ext cx="4749184" cy="430887"/>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Thank you for helping making our DSHS products accessible to everyone!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62787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wo 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D2FA-4D88-44B3-098B-C2C30019B56E}"/>
              </a:ext>
            </a:extLst>
          </p:cNvPr>
          <p:cNvSpPr>
            <a:spLocks noGrp="1"/>
          </p:cNvSpPr>
          <p:nvPr>
            <p:ph type="title"/>
          </p:nvPr>
        </p:nvSpPr>
        <p:spPr>
          <a:xfrm>
            <a:off x="839788" y="1230751"/>
            <a:ext cx="3932237" cy="186848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ECD8D36-A6D7-F046-8671-864331F36343}"/>
              </a:ext>
            </a:extLst>
          </p:cNvPr>
          <p:cNvSpPr>
            <a:spLocks noGrp="1"/>
          </p:cNvSpPr>
          <p:nvPr>
            <p:ph idx="1"/>
          </p:nvPr>
        </p:nvSpPr>
        <p:spPr>
          <a:xfrm>
            <a:off x="5183188" y="1250731"/>
            <a:ext cx="6172200" cy="4852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5EE4114-DB0B-10F1-886F-659EE6B4A7E8}"/>
              </a:ext>
            </a:extLst>
          </p:cNvPr>
          <p:cNvSpPr>
            <a:spLocks noGrp="1"/>
          </p:cNvSpPr>
          <p:nvPr>
            <p:ph type="body" sz="half" idx="2"/>
          </p:nvPr>
        </p:nvSpPr>
        <p:spPr>
          <a:xfrm>
            <a:off x="839788" y="3349690"/>
            <a:ext cx="3932237" cy="2761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2B02D92F-F111-BE25-DB63-8BDAA6F9ED67}"/>
              </a:ext>
            </a:extLst>
          </p:cNvPr>
          <p:cNvSpPr/>
          <p:nvPr userDrawn="1"/>
        </p:nvSpPr>
        <p:spPr>
          <a:xfrm>
            <a:off x="10298107" y="-268585"/>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C4D70A-E42A-F6DE-BCC6-CCE054ED026D}"/>
              </a:ext>
            </a:extLst>
          </p:cNvPr>
          <p:cNvSpPr/>
          <p:nvPr userDrawn="1"/>
        </p:nvSpPr>
        <p:spPr>
          <a:xfrm>
            <a:off x="323705" y="6296642"/>
            <a:ext cx="1072263" cy="755213"/>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6BBD01-4D77-2E43-0A52-8442D4ACE00C}"/>
              </a:ext>
            </a:extLst>
          </p:cNvPr>
          <p:cNvSpPr/>
          <p:nvPr userDrawn="1"/>
        </p:nvSpPr>
        <p:spPr>
          <a:xfrm>
            <a:off x="-507498" y="5795415"/>
            <a:ext cx="1251243" cy="133878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BE91D0-B94A-3725-9369-19F24E8278C8}"/>
              </a:ext>
            </a:extLst>
          </p:cNvPr>
          <p:cNvSpPr/>
          <p:nvPr userDrawn="1"/>
        </p:nvSpPr>
        <p:spPr>
          <a:xfrm>
            <a:off x="11071641" y="-446113"/>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99B5ACF-DE78-A28C-2E1A-E46A195C9DD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09281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7AA24-AB59-6B8A-B562-933EDC224349}"/>
              </a:ext>
            </a:extLst>
          </p:cNvPr>
          <p:cNvSpPr/>
          <p:nvPr userDrawn="1"/>
        </p:nvSpPr>
        <p:spPr>
          <a:xfrm>
            <a:off x="5650742" y="-14816"/>
            <a:ext cx="6541258" cy="688763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5650743" y="368877"/>
            <a:ext cx="5931656"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6260342" y="842640"/>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6260342" y="2306314"/>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9696450" y="5853969"/>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0" y="0"/>
            <a:ext cx="5650741" cy="68580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4822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173170" y="787532"/>
            <a:ext cx="7845660" cy="727806"/>
          </a:xfrm>
          <a:prstGeom prst="rect">
            <a:avLst/>
          </a:prstGeom>
        </p:spPr>
        <p:txBody>
          <a:bodyPr anchor="t">
            <a:normAutofit/>
          </a:bodyPr>
          <a:lstStyle>
            <a:lvl1pPr algn="ctr">
              <a:defRPr sz="4400"/>
            </a:lvl1pPr>
          </a:lstStyle>
          <a:p>
            <a:endParaRPr lang="en-US" dirty="0"/>
          </a:p>
        </p:txBody>
      </p:sp>
      <p:sp>
        <p:nvSpPr>
          <p:cNvPr id="5" name="Table Placeholder 4">
            <a:extLst>
              <a:ext uri="{FF2B5EF4-FFF2-40B4-BE49-F238E27FC236}">
                <a16:creationId xmlns:a16="http://schemas.microsoft.com/office/drawing/2014/main" id="{8CB09920-04B9-D184-ABA3-F5C173492A44}"/>
              </a:ext>
            </a:extLst>
          </p:cNvPr>
          <p:cNvSpPr>
            <a:spLocks noGrp="1"/>
          </p:cNvSpPr>
          <p:nvPr>
            <p:ph type="tbl" sz="quarter" idx="10"/>
          </p:nvPr>
        </p:nvSpPr>
        <p:spPr>
          <a:xfrm>
            <a:off x="888452" y="1650070"/>
            <a:ext cx="10315575" cy="4371975"/>
          </a:xfrm>
        </p:spPr>
        <p:txBody>
          <a:bodyPr/>
          <a:lstStyle>
            <a:lvl1pPr marL="0" indent="0">
              <a:buNone/>
              <a:defRPr/>
            </a:lvl1pPr>
          </a:lstStyle>
          <a:p>
            <a:endParaRPr lang="en-US" dirty="0"/>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CCA075E-17C0-0806-84C9-A0E02B98CC91}"/>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33073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shington Map Slide">
    <p:spTree>
      <p:nvGrpSpPr>
        <p:cNvPr id="1" name=""/>
        <p:cNvGrpSpPr/>
        <p:nvPr/>
      </p:nvGrpSpPr>
      <p:grpSpPr>
        <a:xfrm>
          <a:off x="0" y="0"/>
          <a:ext cx="0" cy="0"/>
          <a:chOff x="0" y="0"/>
          <a:chExt cx="0" cy="0"/>
        </a:xfrm>
      </p:grpSpPr>
      <p:sp>
        <p:nvSpPr>
          <p:cNvPr id="221" name="Freeform 220">
            <a:extLst>
              <a:ext uri="{FF2B5EF4-FFF2-40B4-BE49-F238E27FC236}">
                <a16:creationId xmlns:a16="http://schemas.microsoft.com/office/drawing/2014/main" id="{62E2A3CB-31A8-E26B-5C0E-AA129ABBEAA5}"/>
              </a:ext>
            </a:extLst>
          </p:cNvPr>
          <p:cNvSpPr/>
          <p:nvPr userDrawn="1"/>
        </p:nvSpPr>
        <p:spPr>
          <a:xfrm>
            <a:off x="3963000" y="1594945"/>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tx1">
              <a:lumMod val="85000"/>
              <a:lumOff val="15000"/>
            </a:schemeClr>
          </a:solidFill>
          <a:ln w="44302" cap="flat">
            <a:noFill/>
            <a:prstDash val="solid"/>
            <a:miter/>
          </a:ln>
        </p:spPr>
        <p:txBody>
          <a:bodyPr rtlCol="0" anchor="ctr"/>
          <a:lstStyle/>
          <a:p>
            <a:endParaRPr lang="en-US"/>
          </a:p>
        </p:txBody>
      </p:sp>
      <p:sp>
        <p:nvSpPr>
          <p:cNvPr id="212" name="Title 1">
            <a:extLst>
              <a:ext uri="{FF2B5EF4-FFF2-40B4-BE49-F238E27FC236}">
                <a16:creationId xmlns:a16="http://schemas.microsoft.com/office/drawing/2014/main" id="{1501488A-91FE-196E-2401-92BE070D70DF}"/>
              </a:ext>
            </a:extLst>
          </p:cNvPr>
          <p:cNvSpPr>
            <a:spLocks noGrp="1"/>
          </p:cNvSpPr>
          <p:nvPr>
            <p:ph type="ctrTitle" hasCustomPrompt="1"/>
          </p:nvPr>
        </p:nvSpPr>
        <p:spPr>
          <a:xfrm>
            <a:off x="2979982" y="374947"/>
            <a:ext cx="8076900" cy="727806"/>
          </a:xfrm>
          <a:prstGeom prst="rect">
            <a:avLst/>
          </a:prstGeom>
        </p:spPr>
        <p:txBody>
          <a:bodyPr anchor="t">
            <a:normAutofit/>
          </a:bodyPr>
          <a:lstStyle>
            <a:lvl1pPr algn="l">
              <a:defRPr sz="4400"/>
            </a:lvl1pPr>
          </a:lstStyle>
          <a:p>
            <a:r>
              <a:rPr lang="en-US" dirty="0"/>
              <a:t>Washington State map</a:t>
            </a:r>
          </a:p>
        </p:txBody>
      </p:sp>
      <p:sp>
        <p:nvSpPr>
          <p:cNvPr id="216" name="Freeform 215">
            <a:extLst>
              <a:ext uri="{FF2B5EF4-FFF2-40B4-BE49-F238E27FC236}">
                <a16:creationId xmlns:a16="http://schemas.microsoft.com/office/drawing/2014/main" id="{76832CBE-F6B3-0133-0607-2AB4B9B3CCDB}"/>
              </a:ext>
            </a:extLst>
          </p:cNvPr>
          <p:cNvSpPr/>
          <p:nvPr/>
        </p:nvSpPr>
        <p:spPr>
          <a:xfrm>
            <a:off x="3873362" y="1464364"/>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accent4"/>
          </a:solidFill>
          <a:ln w="44302" cap="flat">
            <a:noFill/>
            <a:prstDash val="solid"/>
            <a:miter/>
          </a:ln>
        </p:spPr>
        <p:txBody>
          <a:bodyPr rtlCol="0" anchor="ctr"/>
          <a:lstStyle/>
          <a:p>
            <a:endParaRPr lang="en-US"/>
          </a:p>
        </p:txBody>
      </p:sp>
      <p:sp>
        <p:nvSpPr>
          <p:cNvPr id="219" name="Subtitle 2">
            <a:extLst>
              <a:ext uri="{FF2B5EF4-FFF2-40B4-BE49-F238E27FC236}">
                <a16:creationId xmlns:a16="http://schemas.microsoft.com/office/drawing/2014/main" id="{8E3B9F91-4DCD-FEFD-8C99-C6BE976EABD9}"/>
              </a:ext>
            </a:extLst>
          </p:cNvPr>
          <p:cNvSpPr>
            <a:spLocks noGrp="1"/>
          </p:cNvSpPr>
          <p:nvPr>
            <p:ph type="subTitle" idx="1"/>
          </p:nvPr>
        </p:nvSpPr>
        <p:spPr>
          <a:xfrm>
            <a:off x="839788" y="2112580"/>
            <a:ext cx="2849343" cy="3983420"/>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20" name="Picture 21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3F0F5DC-BB7E-C82C-4B68-7BA837801855}"/>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400114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003-3C9A-38B8-050A-9DB29EBAEA4F}"/>
              </a:ext>
            </a:extLst>
          </p:cNvPr>
          <p:cNvSpPr>
            <a:spLocks noGrp="1"/>
          </p:cNvSpPr>
          <p:nvPr>
            <p:ph type="ctrTitle" hasCustomPrompt="1"/>
          </p:nvPr>
        </p:nvSpPr>
        <p:spPr>
          <a:xfrm>
            <a:off x="678217" y="395450"/>
            <a:ext cx="8076900" cy="727806"/>
          </a:xfrm>
          <a:prstGeom prst="rect">
            <a:avLst/>
          </a:prstGeom>
        </p:spPr>
        <p:txBody>
          <a:bodyPr anchor="t">
            <a:normAutofit/>
          </a:bodyPr>
          <a:lstStyle>
            <a:lvl1pPr algn="l">
              <a:defRPr sz="4400"/>
            </a:lvl1pPr>
          </a:lstStyle>
          <a:p>
            <a:r>
              <a:rPr lang="en-US" dirty="0"/>
              <a:t>Project Timeline</a:t>
            </a:r>
          </a:p>
        </p:txBody>
      </p:sp>
      <p:sp>
        <p:nvSpPr>
          <p:cNvPr id="4" name="Subtitle 2">
            <a:extLst>
              <a:ext uri="{FF2B5EF4-FFF2-40B4-BE49-F238E27FC236}">
                <a16:creationId xmlns:a16="http://schemas.microsoft.com/office/drawing/2014/main" id="{E66C063B-7E11-28D7-52F6-86CD36A5EAE9}"/>
              </a:ext>
            </a:extLst>
          </p:cNvPr>
          <p:cNvSpPr>
            <a:spLocks noGrp="1"/>
          </p:cNvSpPr>
          <p:nvPr>
            <p:ph type="subTitle" idx="1" hasCustomPrompt="1"/>
          </p:nvPr>
        </p:nvSpPr>
        <p:spPr>
          <a:xfrm>
            <a:off x="678218" y="1207078"/>
            <a:ext cx="2275190" cy="463735"/>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At-a-glance</a:t>
            </a:r>
          </a:p>
        </p:txBody>
      </p:sp>
      <p:sp>
        <p:nvSpPr>
          <p:cNvPr id="7" name="Text Placeholder 6">
            <a:extLst>
              <a:ext uri="{FF2B5EF4-FFF2-40B4-BE49-F238E27FC236}">
                <a16:creationId xmlns:a16="http://schemas.microsoft.com/office/drawing/2014/main" id="{BB68C384-1734-D885-77E5-E94F6EF6E965}"/>
              </a:ext>
            </a:extLst>
          </p:cNvPr>
          <p:cNvSpPr>
            <a:spLocks noGrp="1"/>
          </p:cNvSpPr>
          <p:nvPr>
            <p:ph type="body" sz="quarter" idx="11" hasCustomPrompt="1"/>
          </p:nvPr>
        </p:nvSpPr>
        <p:spPr>
          <a:xfrm>
            <a:off x="678217" y="2051926"/>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1" name="Text Placeholder 6">
            <a:extLst>
              <a:ext uri="{FF2B5EF4-FFF2-40B4-BE49-F238E27FC236}">
                <a16:creationId xmlns:a16="http://schemas.microsoft.com/office/drawing/2014/main" id="{81DB6266-86E9-2E03-1C1C-BFF3AB4B848E}"/>
              </a:ext>
            </a:extLst>
          </p:cNvPr>
          <p:cNvSpPr>
            <a:spLocks noGrp="1"/>
          </p:cNvSpPr>
          <p:nvPr>
            <p:ph type="body" sz="quarter" idx="12" hasCustomPrompt="1"/>
          </p:nvPr>
        </p:nvSpPr>
        <p:spPr>
          <a:xfrm>
            <a:off x="2548998" y="2059590"/>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2" name="Text Placeholder 6">
            <a:extLst>
              <a:ext uri="{FF2B5EF4-FFF2-40B4-BE49-F238E27FC236}">
                <a16:creationId xmlns:a16="http://schemas.microsoft.com/office/drawing/2014/main" id="{23AE85F6-A848-A0D7-4B97-4F4BABFA9FA6}"/>
              </a:ext>
            </a:extLst>
          </p:cNvPr>
          <p:cNvSpPr>
            <a:spLocks noGrp="1"/>
          </p:cNvSpPr>
          <p:nvPr>
            <p:ph type="body" sz="quarter" idx="13" hasCustomPrompt="1"/>
          </p:nvPr>
        </p:nvSpPr>
        <p:spPr>
          <a:xfrm>
            <a:off x="4419779"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3" name="Text Placeholder 6">
            <a:extLst>
              <a:ext uri="{FF2B5EF4-FFF2-40B4-BE49-F238E27FC236}">
                <a16:creationId xmlns:a16="http://schemas.microsoft.com/office/drawing/2014/main" id="{579076E7-ACD8-004B-8FFF-E38A69AEF411}"/>
              </a:ext>
            </a:extLst>
          </p:cNvPr>
          <p:cNvSpPr>
            <a:spLocks noGrp="1"/>
          </p:cNvSpPr>
          <p:nvPr>
            <p:ph type="body" sz="quarter" idx="14" hasCustomPrompt="1"/>
          </p:nvPr>
        </p:nvSpPr>
        <p:spPr>
          <a:xfrm>
            <a:off x="6290560"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4" name="Text Placeholder 6">
            <a:extLst>
              <a:ext uri="{FF2B5EF4-FFF2-40B4-BE49-F238E27FC236}">
                <a16:creationId xmlns:a16="http://schemas.microsoft.com/office/drawing/2014/main" id="{D43F51E9-99AB-CCA3-479B-4A77470BD22B}"/>
              </a:ext>
            </a:extLst>
          </p:cNvPr>
          <p:cNvSpPr>
            <a:spLocks noGrp="1"/>
          </p:cNvSpPr>
          <p:nvPr>
            <p:ph type="body" sz="quarter" idx="15" hasCustomPrompt="1"/>
          </p:nvPr>
        </p:nvSpPr>
        <p:spPr>
          <a:xfrm>
            <a:off x="816134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5" name="Text Placeholder 6">
            <a:extLst>
              <a:ext uri="{FF2B5EF4-FFF2-40B4-BE49-F238E27FC236}">
                <a16:creationId xmlns:a16="http://schemas.microsoft.com/office/drawing/2014/main" id="{DC2F18C2-B853-A967-51A1-C1E765CFE7A9}"/>
              </a:ext>
            </a:extLst>
          </p:cNvPr>
          <p:cNvSpPr>
            <a:spLocks noGrp="1"/>
          </p:cNvSpPr>
          <p:nvPr>
            <p:ph type="body" sz="quarter" idx="16" hasCustomPrompt="1"/>
          </p:nvPr>
        </p:nvSpPr>
        <p:spPr>
          <a:xfrm>
            <a:off x="1003212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7" name="Text Placeholder 6">
            <a:extLst>
              <a:ext uri="{FF2B5EF4-FFF2-40B4-BE49-F238E27FC236}">
                <a16:creationId xmlns:a16="http://schemas.microsoft.com/office/drawing/2014/main" id="{84B9C61B-2FDA-D805-7AE1-D7BAF8599D96}"/>
              </a:ext>
            </a:extLst>
          </p:cNvPr>
          <p:cNvSpPr>
            <a:spLocks noGrp="1"/>
          </p:cNvSpPr>
          <p:nvPr>
            <p:ph type="body" sz="quarter" idx="17" hasCustomPrompt="1"/>
          </p:nvPr>
        </p:nvSpPr>
        <p:spPr>
          <a:xfrm>
            <a:off x="678217" y="2951035"/>
            <a:ext cx="1723396" cy="1684465"/>
          </a:xfrm>
        </p:spPr>
        <p:txBody>
          <a:bodyPr>
            <a:normAutofit/>
          </a:bodyPr>
          <a:lstStyle>
            <a:lvl1pPr marL="0" indent="0">
              <a:buNone/>
              <a:defRPr sz="1200"/>
            </a:lvl1pPr>
          </a:lstStyle>
          <a:p>
            <a:pPr lvl="0"/>
            <a:r>
              <a:rPr lang="en-US" dirty="0"/>
              <a:t>Project Step Info</a:t>
            </a:r>
          </a:p>
        </p:txBody>
      </p:sp>
      <p:sp>
        <p:nvSpPr>
          <p:cNvPr id="18" name="Text Placeholder 6">
            <a:extLst>
              <a:ext uri="{FF2B5EF4-FFF2-40B4-BE49-F238E27FC236}">
                <a16:creationId xmlns:a16="http://schemas.microsoft.com/office/drawing/2014/main" id="{06121F2C-3308-9174-1E82-2D0EB998DF22}"/>
              </a:ext>
            </a:extLst>
          </p:cNvPr>
          <p:cNvSpPr>
            <a:spLocks noGrp="1"/>
          </p:cNvSpPr>
          <p:nvPr>
            <p:ph type="body" sz="quarter" idx="18" hasCustomPrompt="1"/>
          </p:nvPr>
        </p:nvSpPr>
        <p:spPr>
          <a:xfrm>
            <a:off x="2548998" y="2958699"/>
            <a:ext cx="1723396" cy="1684465"/>
          </a:xfrm>
        </p:spPr>
        <p:txBody>
          <a:bodyPr>
            <a:normAutofit/>
          </a:bodyPr>
          <a:lstStyle>
            <a:lvl1pPr marL="0" indent="0">
              <a:buNone/>
              <a:defRPr sz="1200"/>
            </a:lvl1pPr>
          </a:lstStyle>
          <a:p>
            <a:pPr lvl="0"/>
            <a:r>
              <a:rPr lang="en-US" dirty="0"/>
              <a:t>Project Step Info</a:t>
            </a:r>
          </a:p>
        </p:txBody>
      </p:sp>
      <p:sp>
        <p:nvSpPr>
          <p:cNvPr id="19" name="Text Placeholder 6">
            <a:extLst>
              <a:ext uri="{FF2B5EF4-FFF2-40B4-BE49-F238E27FC236}">
                <a16:creationId xmlns:a16="http://schemas.microsoft.com/office/drawing/2014/main" id="{965179CE-5525-FADF-E47A-C51924AC3AC4}"/>
              </a:ext>
            </a:extLst>
          </p:cNvPr>
          <p:cNvSpPr>
            <a:spLocks noGrp="1"/>
          </p:cNvSpPr>
          <p:nvPr>
            <p:ph type="body" sz="quarter" idx="19" hasCustomPrompt="1"/>
          </p:nvPr>
        </p:nvSpPr>
        <p:spPr>
          <a:xfrm>
            <a:off x="4419779" y="2940087"/>
            <a:ext cx="1723396" cy="1684465"/>
          </a:xfrm>
        </p:spPr>
        <p:txBody>
          <a:bodyPr>
            <a:normAutofit/>
          </a:bodyPr>
          <a:lstStyle>
            <a:lvl1pPr marL="0" indent="0">
              <a:buNone/>
              <a:defRPr sz="1200"/>
            </a:lvl1pPr>
          </a:lstStyle>
          <a:p>
            <a:pPr lvl="0"/>
            <a:r>
              <a:rPr lang="en-US" dirty="0"/>
              <a:t>Project Step Info</a:t>
            </a:r>
          </a:p>
        </p:txBody>
      </p:sp>
      <p:sp>
        <p:nvSpPr>
          <p:cNvPr id="20" name="Text Placeholder 6">
            <a:extLst>
              <a:ext uri="{FF2B5EF4-FFF2-40B4-BE49-F238E27FC236}">
                <a16:creationId xmlns:a16="http://schemas.microsoft.com/office/drawing/2014/main" id="{C936702D-CD06-B45D-1184-21661AFD44DE}"/>
              </a:ext>
            </a:extLst>
          </p:cNvPr>
          <p:cNvSpPr>
            <a:spLocks noGrp="1"/>
          </p:cNvSpPr>
          <p:nvPr>
            <p:ph type="body" sz="quarter" idx="20" hasCustomPrompt="1"/>
          </p:nvPr>
        </p:nvSpPr>
        <p:spPr>
          <a:xfrm>
            <a:off x="6290560" y="2940087"/>
            <a:ext cx="1723396" cy="1684465"/>
          </a:xfrm>
        </p:spPr>
        <p:txBody>
          <a:bodyPr>
            <a:normAutofit/>
          </a:bodyPr>
          <a:lstStyle>
            <a:lvl1pPr marL="0" indent="0">
              <a:buNone/>
              <a:defRPr sz="1200"/>
            </a:lvl1pPr>
          </a:lstStyle>
          <a:p>
            <a:pPr lvl="0"/>
            <a:r>
              <a:rPr lang="en-US" dirty="0"/>
              <a:t>Project Step Info</a:t>
            </a:r>
          </a:p>
        </p:txBody>
      </p:sp>
      <p:sp>
        <p:nvSpPr>
          <p:cNvPr id="21" name="Text Placeholder 6">
            <a:extLst>
              <a:ext uri="{FF2B5EF4-FFF2-40B4-BE49-F238E27FC236}">
                <a16:creationId xmlns:a16="http://schemas.microsoft.com/office/drawing/2014/main" id="{DBFFCA8F-D112-E3B2-480F-9D393041D804}"/>
              </a:ext>
            </a:extLst>
          </p:cNvPr>
          <p:cNvSpPr>
            <a:spLocks noGrp="1"/>
          </p:cNvSpPr>
          <p:nvPr>
            <p:ph type="body" sz="quarter" idx="21" hasCustomPrompt="1"/>
          </p:nvPr>
        </p:nvSpPr>
        <p:spPr>
          <a:xfrm>
            <a:off x="8161341" y="2940087"/>
            <a:ext cx="1723396" cy="1684465"/>
          </a:xfrm>
        </p:spPr>
        <p:txBody>
          <a:bodyPr>
            <a:normAutofit/>
          </a:bodyPr>
          <a:lstStyle>
            <a:lvl1pPr marL="0" indent="0">
              <a:buNone/>
              <a:defRPr sz="1200"/>
            </a:lvl1pPr>
          </a:lstStyle>
          <a:p>
            <a:pPr lvl="0"/>
            <a:r>
              <a:rPr lang="en-US" dirty="0"/>
              <a:t>Project Step Info</a:t>
            </a:r>
          </a:p>
        </p:txBody>
      </p:sp>
      <p:sp>
        <p:nvSpPr>
          <p:cNvPr id="22" name="Text Placeholder 6">
            <a:extLst>
              <a:ext uri="{FF2B5EF4-FFF2-40B4-BE49-F238E27FC236}">
                <a16:creationId xmlns:a16="http://schemas.microsoft.com/office/drawing/2014/main" id="{1892BC49-C1BB-2497-3862-86819F132151}"/>
              </a:ext>
            </a:extLst>
          </p:cNvPr>
          <p:cNvSpPr>
            <a:spLocks noGrp="1"/>
          </p:cNvSpPr>
          <p:nvPr>
            <p:ph type="body" sz="quarter" idx="22" hasCustomPrompt="1"/>
          </p:nvPr>
        </p:nvSpPr>
        <p:spPr>
          <a:xfrm>
            <a:off x="10032121" y="2940087"/>
            <a:ext cx="1723396" cy="1684465"/>
          </a:xfrm>
        </p:spPr>
        <p:txBody>
          <a:bodyPr>
            <a:normAutofit/>
          </a:bodyPr>
          <a:lstStyle>
            <a:lvl1pPr marL="0" indent="0">
              <a:buNone/>
              <a:defRPr sz="1200"/>
            </a:lvl1pPr>
          </a:lstStyle>
          <a:p>
            <a:pPr lvl="0"/>
            <a:r>
              <a:rPr lang="en-US" dirty="0"/>
              <a:t>Project Step Info</a:t>
            </a:r>
          </a:p>
        </p:txBody>
      </p:sp>
      <p:sp>
        <p:nvSpPr>
          <p:cNvPr id="23" name="Text Placeholder 6">
            <a:extLst>
              <a:ext uri="{FF2B5EF4-FFF2-40B4-BE49-F238E27FC236}">
                <a16:creationId xmlns:a16="http://schemas.microsoft.com/office/drawing/2014/main" id="{64758217-CC69-E1C8-3FB0-6865AA5D3421}"/>
              </a:ext>
            </a:extLst>
          </p:cNvPr>
          <p:cNvSpPr>
            <a:spLocks noGrp="1"/>
          </p:cNvSpPr>
          <p:nvPr>
            <p:ph type="body" sz="quarter" idx="23" hasCustomPrompt="1"/>
          </p:nvPr>
        </p:nvSpPr>
        <p:spPr>
          <a:xfrm>
            <a:off x="678217" y="4884464"/>
            <a:ext cx="1723396" cy="691274"/>
          </a:xfrm>
        </p:spPr>
        <p:txBody>
          <a:bodyPr>
            <a:normAutofit/>
          </a:bodyPr>
          <a:lstStyle>
            <a:lvl1pPr marL="0" indent="0">
              <a:buNone/>
              <a:defRPr sz="1600" b="1"/>
            </a:lvl1pPr>
          </a:lstStyle>
          <a:p>
            <a:pPr lvl="0"/>
            <a:r>
              <a:rPr lang="en-US" dirty="0"/>
              <a:t>Milestone Date</a:t>
            </a:r>
          </a:p>
        </p:txBody>
      </p:sp>
      <p:sp>
        <p:nvSpPr>
          <p:cNvPr id="24" name="Text Placeholder 6">
            <a:extLst>
              <a:ext uri="{FF2B5EF4-FFF2-40B4-BE49-F238E27FC236}">
                <a16:creationId xmlns:a16="http://schemas.microsoft.com/office/drawing/2014/main" id="{51BD2391-C77D-1219-9814-02E00BB8A091}"/>
              </a:ext>
            </a:extLst>
          </p:cNvPr>
          <p:cNvSpPr>
            <a:spLocks noGrp="1"/>
          </p:cNvSpPr>
          <p:nvPr>
            <p:ph type="body" sz="quarter" idx="24" hasCustomPrompt="1"/>
          </p:nvPr>
        </p:nvSpPr>
        <p:spPr>
          <a:xfrm>
            <a:off x="2548998" y="4884464"/>
            <a:ext cx="1723396" cy="691274"/>
          </a:xfrm>
        </p:spPr>
        <p:txBody>
          <a:bodyPr>
            <a:normAutofit/>
          </a:bodyPr>
          <a:lstStyle>
            <a:lvl1pPr marL="0" indent="0">
              <a:buNone/>
              <a:defRPr sz="1600" b="1"/>
            </a:lvl1pPr>
          </a:lstStyle>
          <a:p>
            <a:pPr lvl="0"/>
            <a:r>
              <a:rPr lang="en-US" dirty="0"/>
              <a:t>Milestone Date</a:t>
            </a:r>
          </a:p>
        </p:txBody>
      </p:sp>
      <p:sp>
        <p:nvSpPr>
          <p:cNvPr id="25" name="Text Placeholder 6">
            <a:extLst>
              <a:ext uri="{FF2B5EF4-FFF2-40B4-BE49-F238E27FC236}">
                <a16:creationId xmlns:a16="http://schemas.microsoft.com/office/drawing/2014/main" id="{A0325367-6FCE-1DAE-B661-6DEEEDA0BC0E}"/>
              </a:ext>
            </a:extLst>
          </p:cNvPr>
          <p:cNvSpPr>
            <a:spLocks noGrp="1"/>
          </p:cNvSpPr>
          <p:nvPr>
            <p:ph type="body" sz="quarter" idx="25" hasCustomPrompt="1"/>
          </p:nvPr>
        </p:nvSpPr>
        <p:spPr>
          <a:xfrm>
            <a:off x="4419779" y="4884464"/>
            <a:ext cx="1723396" cy="691274"/>
          </a:xfrm>
        </p:spPr>
        <p:txBody>
          <a:bodyPr>
            <a:normAutofit/>
          </a:bodyPr>
          <a:lstStyle>
            <a:lvl1pPr marL="0" indent="0">
              <a:buNone/>
              <a:defRPr sz="1600" b="1"/>
            </a:lvl1pPr>
          </a:lstStyle>
          <a:p>
            <a:pPr lvl="0"/>
            <a:r>
              <a:rPr lang="en-US" dirty="0"/>
              <a:t>Milestone Date</a:t>
            </a:r>
          </a:p>
        </p:txBody>
      </p:sp>
      <p:sp>
        <p:nvSpPr>
          <p:cNvPr id="26" name="Text Placeholder 6">
            <a:extLst>
              <a:ext uri="{FF2B5EF4-FFF2-40B4-BE49-F238E27FC236}">
                <a16:creationId xmlns:a16="http://schemas.microsoft.com/office/drawing/2014/main" id="{AE1EE375-3654-F54D-B559-6632F554905C}"/>
              </a:ext>
            </a:extLst>
          </p:cNvPr>
          <p:cNvSpPr>
            <a:spLocks noGrp="1"/>
          </p:cNvSpPr>
          <p:nvPr>
            <p:ph type="body" sz="quarter" idx="26" hasCustomPrompt="1"/>
          </p:nvPr>
        </p:nvSpPr>
        <p:spPr>
          <a:xfrm>
            <a:off x="6290560" y="4884464"/>
            <a:ext cx="1723396" cy="691274"/>
          </a:xfrm>
        </p:spPr>
        <p:txBody>
          <a:bodyPr>
            <a:normAutofit/>
          </a:bodyPr>
          <a:lstStyle>
            <a:lvl1pPr marL="0" indent="0">
              <a:buNone/>
              <a:defRPr sz="1600" b="1"/>
            </a:lvl1pPr>
          </a:lstStyle>
          <a:p>
            <a:pPr lvl="0"/>
            <a:r>
              <a:rPr lang="en-US" dirty="0"/>
              <a:t>Milestone Date</a:t>
            </a:r>
          </a:p>
        </p:txBody>
      </p:sp>
      <p:sp>
        <p:nvSpPr>
          <p:cNvPr id="27" name="Text Placeholder 6">
            <a:extLst>
              <a:ext uri="{FF2B5EF4-FFF2-40B4-BE49-F238E27FC236}">
                <a16:creationId xmlns:a16="http://schemas.microsoft.com/office/drawing/2014/main" id="{22344FC9-1D81-B16A-5466-D54DB3DCFA5C}"/>
              </a:ext>
            </a:extLst>
          </p:cNvPr>
          <p:cNvSpPr>
            <a:spLocks noGrp="1"/>
          </p:cNvSpPr>
          <p:nvPr>
            <p:ph type="body" sz="quarter" idx="27" hasCustomPrompt="1"/>
          </p:nvPr>
        </p:nvSpPr>
        <p:spPr>
          <a:xfrm>
            <a:off x="8161341" y="4884464"/>
            <a:ext cx="1723396" cy="691274"/>
          </a:xfrm>
        </p:spPr>
        <p:txBody>
          <a:bodyPr>
            <a:normAutofit/>
          </a:bodyPr>
          <a:lstStyle>
            <a:lvl1pPr marL="0" indent="0">
              <a:buNone/>
              <a:defRPr sz="1600" b="1"/>
            </a:lvl1pPr>
          </a:lstStyle>
          <a:p>
            <a:pPr lvl="0"/>
            <a:r>
              <a:rPr lang="en-US" dirty="0"/>
              <a:t>Milestone Date</a:t>
            </a:r>
          </a:p>
        </p:txBody>
      </p:sp>
      <p:sp>
        <p:nvSpPr>
          <p:cNvPr id="28" name="Text Placeholder 6">
            <a:extLst>
              <a:ext uri="{FF2B5EF4-FFF2-40B4-BE49-F238E27FC236}">
                <a16:creationId xmlns:a16="http://schemas.microsoft.com/office/drawing/2014/main" id="{3C3790DE-E4CE-B013-940B-6973354AE895}"/>
              </a:ext>
            </a:extLst>
          </p:cNvPr>
          <p:cNvSpPr>
            <a:spLocks noGrp="1"/>
          </p:cNvSpPr>
          <p:nvPr>
            <p:ph type="body" sz="quarter" idx="28" hasCustomPrompt="1"/>
          </p:nvPr>
        </p:nvSpPr>
        <p:spPr>
          <a:xfrm>
            <a:off x="10032122" y="4884464"/>
            <a:ext cx="1723396" cy="691274"/>
          </a:xfrm>
        </p:spPr>
        <p:txBody>
          <a:bodyPr>
            <a:normAutofit/>
          </a:bodyPr>
          <a:lstStyle>
            <a:lvl1pPr marL="0" indent="0">
              <a:buNone/>
              <a:defRPr sz="1600" b="1"/>
            </a:lvl1pPr>
          </a:lstStyle>
          <a:p>
            <a:pPr lvl="0"/>
            <a:r>
              <a:rPr lang="en-US" dirty="0"/>
              <a:t>Milestone Date</a:t>
            </a:r>
          </a:p>
        </p:txBody>
      </p:sp>
      <p:cxnSp>
        <p:nvCxnSpPr>
          <p:cNvPr id="30" name="Straight Arrow Connector 29">
            <a:extLst>
              <a:ext uri="{FF2B5EF4-FFF2-40B4-BE49-F238E27FC236}">
                <a16:creationId xmlns:a16="http://schemas.microsoft.com/office/drawing/2014/main" id="{81EF1948-E891-B36A-0A7D-0A96A6E7DECF}"/>
              </a:ext>
            </a:extLst>
          </p:cNvPr>
          <p:cNvCxnSpPr>
            <a:cxnSpLocks/>
          </p:cNvCxnSpPr>
          <p:nvPr userDrawn="1"/>
        </p:nvCxnSpPr>
        <p:spPr>
          <a:xfrm>
            <a:off x="2953408" y="1446351"/>
            <a:ext cx="8802109" cy="0"/>
          </a:xfrm>
          <a:prstGeom prst="straightConnector1">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0A7DD1F-CF05-C5BF-8B32-4C77BE33CB38}"/>
              </a:ext>
            </a:extLst>
          </p:cNvPr>
          <p:cNvPicPr>
            <a:picLocks noChangeAspect="1"/>
          </p:cNvPicPr>
          <p:nvPr userDrawn="1"/>
        </p:nvPicPr>
        <p:blipFill>
          <a:blip r:embed="rId2"/>
          <a:stretch>
            <a:fillRect/>
          </a:stretch>
        </p:blipFill>
        <p:spPr>
          <a:xfrm>
            <a:off x="10098167" y="189064"/>
            <a:ext cx="1657350" cy="463735"/>
          </a:xfrm>
          <a:prstGeom prst="rect">
            <a:avLst/>
          </a:prstGeom>
        </p:spPr>
      </p:pic>
    </p:spTree>
    <p:extLst>
      <p:ext uri="{BB962C8B-B14F-4D97-AF65-F5344CB8AC3E}">
        <p14:creationId xmlns:p14="http://schemas.microsoft.com/office/powerpoint/2010/main" val="128663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apter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00158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hapter Slide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58558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Aqu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167190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3520967" y="-55180"/>
            <a:ext cx="8671034" cy="696835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4466897" y="1363140"/>
            <a:ext cx="6952238"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466897" y="4630330"/>
            <a:ext cx="6952238"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604700" y="1908970"/>
            <a:ext cx="2405188" cy="3040060"/>
          </a:xfrm>
          <a:prstGeom prst="rect">
            <a:avLst/>
          </a:prstGeom>
        </p:spPr>
      </p:pic>
    </p:spTree>
    <p:extLst>
      <p:ext uri="{BB962C8B-B14F-4D97-AF65-F5344CB8AC3E}">
        <p14:creationId xmlns:p14="http://schemas.microsoft.com/office/powerpoint/2010/main" val="2741572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336226" y="2218341"/>
            <a:ext cx="7519546" cy="2421317"/>
          </a:xfrm>
          <a:prstGeom prst="rect">
            <a:avLst/>
          </a:prstGeom>
        </p:spPr>
        <p:txBody>
          <a:bodyPr anchor="b">
            <a:normAutofit/>
          </a:bodyPr>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061112" y="4858629"/>
            <a:ext cx="4069773"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4095300" y="560578"/>
            <a:ext cx="4001399" cy="1593964"/>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7DF164-D0EC-7AB6-49FE-D5864E18AB1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D3EEFF-1DE5-B253-0807-B0C12C7A2FCE}"/>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0696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2E755-EDC0-79C4-7E5E-B9520198BA60}"/>
              </a:ext>
            </a:extLst>
          </p:cNvPr>
          <p:cNvSpPr/>
          <p:nvPr userDrawn="1"/>
        </p:nvSpPr>
        <p:spPr>
          <a:xfrm>
            <a:off x="-1" y="0"/>
            <a:ext cx="12192001" cy="4357444"/>
          </a:xfrm>
          <a:prstGeom prst="rect">
            <a:avLst/>
          </a:prstGeom>
          <a:solidFill>
            <a:srgbClr val="3884E2">
              <a:alpha val="26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A79B1-6539-43C0-D141-E770222E9C75}"/>
              </a:ext>
            </a:extLst>
          </p:cNvPr>
          <p:cNvSpPr/>
          <p:nvPr userDrawn="1"/>
        </p:nvSpPr>
        <p:spPr>
          <a:xfrm>
            <a:off x="-1" y="4038410"/>
            <a:ext cx="12191999" cy="284922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1DA1D-2F2E-7EAB-21F7-4EC89C0AA41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1524000" y="2839853"/>
            <a:ext cx="9144000" cy="1993509"/>
          </a:xfrm>
          <a:prstGeom prst="rect">
            <a:avLst/>
          </a:prstGeom>
        </p:spPr>
        <p:txBody>
          <a:bodyPr anchor="b"/>
          <a:lstStyle>
            <a:lvl1pPr algn="ctr">
              <a:defRPr sz="6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1524000" y="5245915"/>
            <a:ext cx="9144000"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677588" y="702821"/>
            <a:ext cx="4836823" cy="1926756"/>
          </a:xfrm>
          <a:prstGeom prst="rect">
            <a:avLst/>
          </a:prstGeom>
        </p:spPr>
      </p:pic>
    </p:spTree>
    <p:extLst>
      <p:ext uri="{BB962C8B-B14F-4D97-AF65-F5344CB8AC3E}">
        <p14:creationId xmlns:p14="http://schemas.microsoft.com/office/powerpoint/2010/main" val="335394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6505500" y="1981325"/>
            <a:ext cx="5365176" cy="2421317"/>
          </a:xfrm>
          <a:prstGeom prst="rect">
            <a:avLst/>
          </a:prstGeom>
        </p:spPr>
        <p:txBody>
          <a:bodyPr anchor="b">
            <a:normAutofit/>
          </a:bodyPr>
          <a:lstStyle>
            <a:lvl1pPr algn="ctr">
              <a:defRPr sz="5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7040976" y="4955331"/>
            <a:ext cx="4559337"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70904" y="1966336"/>
            <a:ext cx="5725093" cy="2280600"/>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3F40D4-95EF-9347-592C-24158F84F58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24247C-DE13-FF71-E934-6DC3CE8F96BC}"/>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9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109851" y="2953203"/>
            <a:ext cx="8210794" cy="1783917"/>
          </a:xfrm>
          <a:prstGeom prst="rect">
            <a:avLst/>
          </a:prstGeom>
        </p:spPr>
        <p:txBody>
          <a:bodyPr anchor="t">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109850" y="5298230"/>
            <a:ext cx="8210793" cy="637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1109850" y="709529"/>
            <a:ext cx="4907678" cy="1954981"/>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283314" y="202625"/>
            <a:ext cx="11625371" cy="645274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7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5372099" y="0"/>
            <a:ext cx="6819901"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6096000" y="1595358"/>
            <a:ext cx="5365176"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6743702" y="4612430"/>
            <a:ext cx="4069773"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895060" y="1228502"/>
            <a:ext cx="3717059" cy="4698212"/>
          </a:xfrm>
          <a:prstGeom prst="rect">
            <a:avLst/>
          </a:prstGeom>
        </p:spPr>
      </p:pic>
    </p:spTree>
    <p:extLst>
      <p:ext uri="{BB962C8B-B14F-4D97-AF65-F5344CB8AC3E}">
        <p14:creationId xmlns:p14="http://schemas.microsoft.com/office/powerpoint/2010/main" val="401157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imp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B6C8-6079-2863-0B77-69F7677845AD}"/>
              </a:ext>
            </a:extLst>
          </p:cNvPr>
          <p:cNvSpPr>
            <a:spLocks noGrp="1"/>
          </p:cNvSpPr>
          <p:nvPr>
            <p:ph type="title"/>
          </p:nvPr>
        </p:nvSpPr>
        <p:spPr>
          <a:xfrm>
            <a:off x="1361424" y="1280202"/>
            <a:ext cx="9445121"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FD5469E-6DF0-6B9F-6837-1527E8B02F90}"/>
              </a:ext>
            </a:extLst>
          </p:cNvPr>
          <p:cNvSpPr>
            <a:spLocks noGrp="1"/>
          </p:cNvSpPr>
          <p:nvPr>
            <p:ph idx="1"/>
          </p:nvPr>
        </p:nvSpPr>
        <p:spPr>
          <a:xfrm>
            <a:off x="1361424" y="2722417"/>
            <a:ext cx="9445121" cy="331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5477431-EBBF-F695-3088-60D03B670EC0}"/>
              </a:ext>
            </a:extLst>
          </p:cNvPr>
          <p:cNvSpPr txBox="1"/>
          <p:nvPr userDrawn="1"/>
        </p:nvSpPr>
        <p:spPr>
          <a:xfrm>
            <a:off x="3411681" y="6486276"/>
            <a:ext cx="5368638" cy="276999"/>
          </a:xfrm>
          <a:prstGeom prst="rect">
            <a:avLst/>
          </a:prstGeom>
          <a:noFill/>
        </p:spPr>
        <p:txBody>
          <a:bodyPr wrap="square" rtlCol="0">
            <a:spAutoFit/>
          </a:bodyPr>
          <a:lstStyle/>
          <a:p>
            <a:pPr algn="ctr"/>
            <a:r>
              <a:rPr lang="en-US" sz="1200"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Washington State Department of Social and Health Services</a:t>
            </a:r>
          </a:p>
        </p:txBody>
      </p:sp>
      <p:cxnSp>
        <p:nvCxnSpPr>
          <p:cNvPr id="11" name="Straight Connector 10">
            <a:extLst>
              <a:ext uri="{FF2B5EF4-FFF2-40B4-BE49-F238E27FC236}">
                <a16:creationId xmlns:a16="http://schemas.microsoft.com/office/drawing/2014/main" id="{D3AF2613-A286-73C1-B9C4-96025F4E9A9D}"/>
              </a:ext>
            </a:extLst>
          </p:cNvPr>
          <p:cNvCxnSpPr>
            <a:cxnSpLocks/>
          </p:cNvCxnSpPr>
          <p:nvPr userDrawn="1"/>
        </p:nvCxnSpPr>
        <p:spPr>
          <a:xfrm>
            <a:off x="242237" y="6624776"/>
            <a:ext cx="316944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D740AF-16D0-B258-D00B-80BBA3FAA0A2}"/>
              </a:ext>
            </a:extLst>
          </p:cNvPr>
          <p:cNvCxnSpPr>
            <a:cxnSpLocks/>
          </p:cNvCxnSpPr>
          <p:nvPr userDrawn="1"/>
        </p:nvCxnSpPr>
        <p:spPr>
          <a:xfrm>
            <a:off x="8780319" y="6624776"/>
            <a:ext cx="3144981"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8" name="Picture 1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7DCDECF-6D86-DABF-71B5-69F811009F7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30070676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genda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A79B1-6539-43C0-D141-E770222E9C75}"/>
              </a:ext>
            </a:extLst>
          </p:cNvPr>
          <p:cNvSpPr/>
          <p:nvPr userDrawn="1"/>
        </p:nvSpPr>
        <p:spPr>
          <a:xfrm>
            <a:off x="0" y="-20582"/>
            <a:ext cx="12191999" cy="147892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B30D5C9-3090-0E15-0B67-66963DF1AA49}"/>
              </a:ext>
            </a:extLst>
          </p:cNvPr>
          <p:cNvSpPr/>
          <p:nvPr userDrawn="1"/>
        </p:nvSpPr>
        <p:spPr>
          <a:xfrm>
            <a:off x="519678" y="414283"/>
            <a:ext cx="1934480" cy="661244"/>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2973835" y="159339"/>
            <a:ext cx="7431697" cy="1119083"/>
          </a:xfrm>
          <a:prstGeom prst="rect">
            <a:avLst/>
          </a:prstGeom>
        </p:spPr>
        <p:txBody>
          <a:bodyPr anchor="b"/>
          <a:lstStyle>
            <a:lvl1pPr algn="l">
              <a:defRPr sz="6000" b="1">
                <a:solidFill>
                  <a:schemeClr val="bg1"/>
                </a:solidFill>
              </a:defRPr>
            </a:lvl1pPr>
          </a:lstStyle>
          <a:p>
            <a:r>
              <a:rPr lang="en-US" dirty="0"/>
              <a:t>Agenda</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888424" y="2089620"/>
            <a:ext cx="8733558" cy="4249115"/>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pic>
        <p:nvPicPr>
          <p:cNvPr id="14" name="Picture 13"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D6075B9-C072-7CD1-88BB-492C03A5004B}"/>
              </a:ext>
            </a:extLst>
          </p:cNvPr>
          <p:cNvPicPr>
            <a:picLocks noChangeAspect="1"/>
          </p:cNvPicPr>
          <p:nvPr userDrawn="1"/>
        </p:nvPicPr>
        <p:blipFill>
          <a:blip r:embed="rId2"/>
          <a:stretch>
            <a:fillRect/>
          </a:stretch>
        </p:blipFill>
        <p:spPr>
          <a:xfrm>
            <a:off x="647893" y="519264"/>
            <a:ext cx="1657350" cy="463735"/>
          </a:xfrm>
          <a:prstGeom prst="rect">
            <a:avLst/>
          </a:prstGeom>
        </p:spPr>
      </p:pic>
    </p:spTree>
    <p:extLst>
      <p:ext uri="{BB962C8B-B14F-4D97-AF65-F5344CB8AC3E}">
        <p14:creationId xmlns:p14="http://schemas.microsoft.com/office/powerpoint/2010/main" val="289936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2"/>
            <a:ext cx="12285518" cy="4387076"/>
          </a:xfrm>
          <a:prstGeom prst="rect">
            <a:avLst/>
          </a:prstGeom>
          <a:solidFill>
            <a:schemeClr val="accent5">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4038410"/>
            <a:ext cx="12191999" cy="284922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3079531"/>
            <a:ext cx="5181600" cy="3097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313EA50-C993-C186-F555-3ABD98159D11}"/>
              </a:ext>
            </a:extLst>
          </p:cNvPr>
          <p:cNvSpPr>
            <a:spLocks noGrp="1"/>
          </p:cNvSpPr>
          <p:nvPr>
            <p:ph sz="half" idx="2"/>
          </p:nvPr>
        </p:nvSpPr>
        <p:spPr>
          <a:xfrm>
            <a:off x="6172200" y="3079531"/>
            <a:ext cx="5181600" cy="3097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Tree>
    <p:extLst>
      <p:ext uri="{BB962C8B-B14F-4D97-AF65-F5344CB8AC3E}">
        <p14:creationId xmlns:p14="http://schemas.microsoft.com/office/powerpoint/2010/main" val="576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Imag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3"/>
            <a:ext cx="12285518" cy="6997991"/>
          </a:xfrm>
          <a:prstGeom prst="rect">
            <a:avLst/>
          </a:prstGeom>
          <a:solidFill>
            <a:schemeClr val="accent6">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0"/>
            <a:ext cx="2259725" cy="68876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2753710"/>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6248400" y="368300"/>
            <a:ext cx="5333999" cy="61214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693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130C27-3DDD-792B-60C5-43AC81582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1B78F0-412D-44B4-A10E-A0F82E166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549D83D3-1DCD-1B41-A8F0-1826B4CEEC23}" type="slidenum">
              <a:rPr lang="en-US" smtClean="0"/>
              <a:pPr/>
              <a:t>‹#›</a:t>
            </a:fld>
            <a:endParaRPr lang="en-US"/>
          </a:p>
        </p:txBody>
      </p:sp>
      <p:sp>
        <p:nvSpPr>
          <p:cNvPr id="7" name="Title Placeholder 6">
            <a:extLst>
              <a:ext uri="{FF2B5EF4-FFF2-40B4-BE49-F238E27FC236}">
                <a16:creationId xmlns:a16="http://schemas.microsoft.com/office/drawing/2014/main" id="{26927680-060D-BB68-4A7B-73A8D2E16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0685135"/>
      </p:ext>
    </p:extLst>
  </p:cSld>
  <p:clrMap bg1="lt1" tx1="dk1" bg2="lt2" tx2="dk2" accent1="accent1" accent2="accent2" accent3="accent3" accent4="accent4" accent5="accent5" accent6="accent6" hlink="hlink" folHlink="folHlink"/>
  <p:sldLayoutIdLst>
    <p:sldLayoutId id="2147483675" r:id="rId1"/>
    <p:sldLayoutId id="2147483649" r:id="rId2"/>
    <p:sldLayoutId id="2147483658" r:id="rId3"/>
    <p:sldLayoutId id="2147483659" r:id="rId4"/>
    <p:sldLayoutId id="2147483660" r:id="rId5"/>
    <p:sldLayoutId id="2147483650" r:id="rId6"/>
    <p:sldLayoutId id="2147483661" r:id="rId7"/>
    <p:sldLayoutId id="2147483652" r:id="rId8"/>
    <p:sldLayoutId id="2147483662" r:id="rId9"/>
    <p:sldLayoutId id="2147483656" r:id="rId10"/>
    <p:sldLayoutId id="2147483663" r:id="rId11"/>
    <p:sldLayoutId id="2147483667" r:id="rId12"/>
    <p:sldLayoutId id="2147483672" r:id="rId13"/>
    <p:sldLayoutId id="2147483671" r:id="rId14"/>
    <p:sldLayoutId id="2147483664" r:id="rId15"/>
    <p:sldLayoutId id="2147483665" r:id="rId16"/>
    <p:sldLayoutId id="2147483666" r:id="rId17"/>
    <p:sldLayoutId id="2147483668" r:id="rId18"/>
    <p:sldLayoutId id="2147483670"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app.leg.wa.gov/RCW/default.aspx?cite=74.08A.40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congress.gov/bill/118th-congress/house-bill/3746" TargetMode="External"/><Relationship Id="rId4" Type="http://schemas.openxmlformats.org/officeDocument/2006/relationships/hyperlink" Target="https://app.leg.wa.gov/RCW/default.aspx?cite=74.08A.41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915" y="2994400"/>
            <a:ext cx="10303099" cy="1993509"/>
          </a:xfrm>
        </p:spPr>
        <p:txBody>
          <a:bodyPr anchor="t">
            <a:normAutofit fontScale="90000"/>
          </a:bodyPr>
          <a:lstStyle/>
          <a:p>
            <a:pPr>
              <a:lnSpc>
                <a:spcPct val="110000"/>
              </a:lnSpc>
            </a:pPr>
            <a:r>
              <a:rPr lang="en-US" sz="5300" dirty="0" smtClean="0"/>
              <a:t>WorkFirst Performance Measures</a:t>
            </a:r>
            <a:br>
              <a:rPr lang="en-US" sz="5300" dirty="0" smtClean="0"/>
            </a:br>
            <a:r>
              <a:rPr lang="en-US" sz="4000" dirty="0" smtClean="0"/>
              <a:t>First </a:t>
            </a:r>
            <a:r>
              <a:rPr lang="en-US" sz="4000" dirty="0" smtClean="0"/>
              <a:t>Quarter </a:t>
            </a:r>
            <a:r>
              <a:rPr lang="en-US" sz="4000" dirty="0" smtClean="0"/>
              <a:t>2025</a:t>
            </a:r>
            <a:endParaRPr lang="en-US" sz="4000" dirty="0"/>
          </a:p>
        </p:txBody>
      </p:sp>
      <p:sp>
        <p:nvSpPr>
          <p:cNvPr id="3" name="Subtitle 2"/>
          <p:cNvSpPr>
            <a:spLocks noGrp="1"/>
          </p:cNvSpPr>
          <p:nvPr>
            <p:ph type="subTitle" idx="1"/>
          </p:nvPr>
        </p:nvSpPr>
        <p:spPr>
          <a:xfrm>
            <a:off x="965915" y="5233036"/>
            <a:ext cx="9144000" cy="637400"/>
          </a:xfrm>
        </p:spPr>
        <p:txBody>
          <a:bodyPr>
            <a:normAutofit/>
          </a:bodyPr>
          <a:lstStyle/>
          <a:p>
            <a:pPr algn="l"/>
            <a:r>
              <a:rPr lang="en-US" sz="2000" dirty="0" smtClean="0"/>
              <a:t>Produced on </a:t>
            </a:r>
            <a:r>
              <a:rPr lang="en-US" sz="2000" dirty="0" smtClean="0"/>
              <a:t>January 27, 2025</a:t>
            </a:r>
            <a:endParaRPr lang="en-US" sz="2000" dirty="0"/>
          </a:p>
        </p:txBody>
      </p:sp>
    </p:spTree>
    <p:extLst>
      <p:ext uri="{BB962C8B-B14F-4D97-AF65-F5344CB8AC3E}">
        <p14:creationId xmlns:p14="http://schemas.microsoft.com/office/powerpoint/2010/main" val="1517583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fontScale="90000"/>
          </a:bodyPr>
          <a:lstStyle/>
          <a:p>
            <a:pPr algn="l"/>
            <a:r>
              <a:rPr lang="en-US" dirty="0"/>
              <a:t>Performance Measures </a:t>
            </a:r>
            <a:r>
              <a:rPr lang="en-US" dirty="0" smtClean="0"/>
              <a:t>for </a:t>
            </a:r>
            <a:r>
              <a:rPr lang="en-US" dirty="0"/>
              <a:t>Adults Exiting </a:t>
            </a:r>
            <a:r>
              <a:rPr lang="en-US" dirty="0" smtClean="0"/>
              <a:t>WorkFirst Service Pathways</a:t>
            </a:r>
            <a:endParaRPr lang="en-US" dirty="0"/>
          </a:p>
        </p:txBody>
      </p:sp>
    </p:spTree>
    <p:extLst>
      <p:ext uri="{BB962C8B-B14F-4D97-AF65-F5344CB8AC3E}">
        <p14:creationId xmlns:p14="http://schemas.microsoft.com/office/powerpoint/2010/main" val="3396885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798" y="0"/>
            <a:ext cx="9651133" cy="1325563"/>
          </a:xfrm>
        </p:spPr>
        <p:txBody>
          <a:bodyPr>
            <a:normAutofit fontScale="90000"/>
          </a:bodyPr>
          <a:lstStyle/>
          <a:p>
            <a:pPr>
              <a:lnSpc>
                <a:spcPct val="100000"/>
              </a:lnSpc>
            </a:pPr>
            <a:r>
              <a:rPr lang="en-US" sz="3100" dirty="0" smtClean="0"/>
              <a:t>Employment after Exiting WorkFirst Service Pathway</a:t>
            </a:r>
            <a:r>
              <a:rPr lang="en-US" sz="3100" dirty="0"/>
              <a:t/>
            </a:r>
            <a:br>
              <a:rPr lang="en-US" sz="3100" dirty="0"/>
            </a:br>
            <a:r>
              <a:rPr lang="en-US" sz="2000" i="1" dirty="0" smtClean="0"/>
              <a:t>Percent Employed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56558689"/>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274365"/>
            <a:ext cx="10204174"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The denominator is the number of adults who exited that WorkFirst service pathway during the listed quarter; the numerator is the number of those exiting adults who had any employment recorded in the Unemployment Insurance (UI) system in the second quarter after exit.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 </a:t>
            </a:r>
            <a:r>
              <a:rPr lang="en-US" sz="1000" dirty="0">
                <a:solidFill>
                  <a:schemeClr val="tx1">
                    <a:lumMod val="65000"/>
                    <a:lumOff val="35000"/>
                  </a:schemeClr>
                </a:solidFill>
                <a:latin typeface="Verdana" panose="020B0604030504040204" pitchFamily="34" charset="0"/>
                <a:ea typeface="Verdana" panose="020B0604030504040204" pitchFamily="34" charset="0"/>
              </a:rPr>
              <a:t>and ESD’s UI wage data</a:t>
            </a:r>
          </a:p>
        </p:txBody>
      </p:sp>
    </p:spTree>
    <p:extLst>
      <p:ext uri="{BB962C8B-B14F-4D97-AF65-F5344CB8AC3E}">
        <p14:creationId xmlns:p14="http://schemas.microsoft.com/office/powerpoint/2010/main" val="625092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Quarterly Earnings after Exiting WorkFirst Service Pathway</a:t>
            </a:r>
            <a:r>
              <a:rPr lang="en-US" sz="3100" dirty="0"/>
              <a:t/>
            </a:r>
            <a:br>
              <a:rPr lang="en-US" sz="3100" dirty="0"/>
            </a:br>
            <a:r>
              <a:rPr lang="en-US" sz="2000" i="1" dirty="0" smtClean="0"/>
              <a:t>Median Quarterly Earnings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90870750"/>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274365"/>
            <a:ext cx="10204174"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Median earnings are based on earnings recorded in the Unemployment Insurance (UI) system in the second quarter after exit. Those with no earnings in the quarter are excluded. Adults in LEP Job Search typically work more hours in the quarter than adults in the other three pathways.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 </a:t>
            </a:r>
            <a:r>
              <a:rPr lang="en-US" sz="1000" dirty="0">
                <a:solidFill>
                  <a:schemeClr val="tx1">
                    <a:lumMod val="65000"/>
                    <a:lumOff val="35000"/>
                  </a:schemeClr>
                </a:solidFill>
                <a:latin typeface="Verdana" panose="020B0604030504040204" pitchFamily="34" charset="0"/>
                <a:ea typeface="Verdana" panose="020B0604030504040204" pitchFamily="34" charset="0"/>
              </a:rPr>
              <a:t>and ESD’s UI wage data</a:t>
            </a:r>
          </a:p>
        </p:txBody>
      </p:sp>
    </p:spTree>
    <p:extLst>
      <p:ext uri="{BB962C8B-B14F-4D97-AF65-F5344CB8AC3E}">
        <p14:creationId xmlns:p14="http://schemas.microsoft.com/office/powerpoint/2010/main" val="2373654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Hourly Wages after Exiting WorkFirst Service Pathway</a:t>
            </a:r>
            <a:r>
              <a:rPr lang="en-US" sz="3100" dirty="0"/>
              <a:t/>
            </a:r>
            <a:br>
              <a:rPr lang="en-US" sz="3100" dirty="0"/>
            </a:br>
            <a:r>
              <a:rPr lang="en-US" sz="2000" i="1" dirty="0" smtClean="0"/>
              <a:t>Median Hourly Wages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79456793"/>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274365"/>
            <a:ext cx="10204174" cy="1169551"/>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Median hourly wage is based on earnings and hours worked recorded in the Unemployment Insurance (UI) system in the second quarter after exit. Those with no earnings or hours worked in the quarter are excluded. State minimum wage reflects the minimum wage in effect two quarters after the quarter listed on the horizontal axis.</a:t>
            </a: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 </a:t>
            </a:r>
            <a:r>
              <a:rPr lang="en-US" sz="1000" dirty="0">
                <a:solidFill>
                  <a:schemeClr val="tx1">
                    <a:lumMod val="65000"/>
                    <a:lumOff val="35000"/>
                  </a:schemeClr>
                </a:solidFill>
                <a:latin typeface="Verdana" panose="020B0604030504040204" pitchFamily="34" charset="0"/>
                <a:ea typeface="Verdana" panose="020B0604030504040204" pitchFamily="34" charset="0"/>
              </a:rPr>
              <a:t>and ESD’s UI wage data</a:t>
            </a:r>
          </a:p>
        </p:txBody>
      </p:sp>
    </p:spTree>
    <p:extLst>
      <p:ext uri="{BB962C8B-B14F-4D97-AF65-F5344CB8AC3E}">
        <p14:creationId xmlns:p14="http://schemas.microsoft.com/office/powerpoint/2010/main" val="918012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a:bodyPr>
          <a:lstStyle/>
          <a:p>
            <a:pPr algn="l"/>
            <a:r>
              <a:rPr lang="en-US" dirty="0" smtClean="0"/>
              <a:t>Enrollment Counts for WorkFirst Adults</a:t>
            </a:r>
            <a:endParaRPr lang="en-US" dirty="0"/>
          </a:p>
        </p:txBody>
      </p:sp>
    </p:spTree>
    <p:extLst>
      <p:ext uri="{BB962C8B-B14F-4D97-AF65-F5344CB8AC3E}">
        <p14:creationId xmlns:p14="http://schemas.microsoft.com/office/powerpoint/2010/main" val="1521580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40586"/>
            <a:ext cx="9445121" cy="1325563"/>
          </a:xfrm>
        </p:spPr>
        <p:txBody>
          <a:bodyPr>
            <a:normAutofit/>
          </a:bodyPr>
          <a:lstStyle/>
          <a:p>
            <a:pPr>
              <a:lnSpc>
                <a:spcPct val="100000"/>
              </a:lnSpc>
            </a:pPr>
            <a:r>
              <a:rPr lang="en-US" sz="2800" dirty="0" smtClean="0"/>
              <a:t>WorkFirst Adults – Referrals by Partner</a:t>
            </a:r>
            <a:r>
              <a:rPr lang="en-US" sz="3600" dirty="0"/>
              <a:t/>
            </a:r>
            <a:br>
              <a:rPr lang="en-US" sz="3600" dirty="0"/>
            </a:br>
            <a:r>
              <a:rPr lang="en-US" sz="1800" i="1" dirty="0" smtClean="0"/>
              <a:t>January 2017 – </a:t>
            </a:r>
            <a:r>
              <a:rPr lang="en-US" sz="1800" i="1" dirty="0" smtClean="0"/>
              <a:t>December </a:t>
            </a:r>
            <a:r>
              <a:rPr lang="en-US" sz="1800" i="1" dirty="0" smtClean="0"/>
              <a:t>2024</a:t>
            </a:r>
            <a:endParaRPr lang="en-US" sz="18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24927104"/>
              </p:ext>
            </p:extLst>
          </p:nvPr>
        </p:nvGraphicFramePr>
        <p:xfrm>
          <a:off x="795131" y="1344612"/>
          <a:ext cx="10204174" cy="35984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4943061"/>
            <a:ext cx="10204174" cy="1477328"/>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Referrals are based on the contractor referral date occurring during the reporting month. Employment Security referrals are those referred to Job Search Preparation (RI), Job Search (JS), Life Skills Training (LS), or On the Job Training (OT) without a contractor. Community &amp; Technical Colleges referrals are those referred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to an </a:t>
            </a:r>
            <a:r>
              <a:rPr lang="en-US" sz="1000" dirty="0">
                <a:solidFill>
                  <a:schemeClr val="tx1">
                    <a:lumMod val="65000"/>
                    <a:lumOff val="35000"/>
                  </a:schemeClr>
                </a:solidFill>
                <a:latin typeface="Verdana" panose="020B0604030504040204" pitchFamily="34" charset="0"/>
                <a:ea typeface="Verdana" panose="020B0604030504040204" pitchFamily="34" charset="0"/>
              </a:rPr>
              <a:t>SBCTC contractor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for </a:t>
            </a:r>
            <a:r>
              <a:rPr lang="en-US" sz="1000" dirty="0">
                <a:solidFill>
                  <a:schemeClr val="tx1">
                    <a:lumMod val="65000"/>
                    <a:lumOff val="35000"/>
                  </a:schemeClr>
                </a:solidFill>
                <a:latin typeface="Verdana" panose="020B0604030504040204" pitchFamily="34" charset="0"/>
                <a:ea typeface="Verdana" panose="020B0604030504040204" pitchFamily="34" charset="0"/>
              </a:rPr>
              <a:t>Community/Technical College (RA), Vocational Education (VE), Skills Enhancement Training (JT), High Wage or High Demand (HW), High School (HS), High School Equivalency (GE), or Degree Completion (DC). Commerce referrals are those referred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to </a:t>
            </a:r>
            <a:r>
              <a:rPr lang="en-US" sz="1000" dirty="0">
                <a:solidFill>
                  <a:schemeClr val="tx1">
                    <a:lumMod val="65000"/>
                    <a:lumOff val="35000"/>
                  </a:schemeClr>
                </a:solidFill>
                <a:latin typeface="Verdana" panose="020B0604030504040204" pitchFamily="34" charset="0"/>
                <a:ea typeface="Verdana" panose="020B0604030504040204" pitchFamily="34" charset="0"/>
              </a:rPr>
              <a:t>a Commerce contractor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for </a:t>
            </a:r>
            <a:r>
              <a:rPr lang="en-US" sz="1000" dirty="0">
                <a:solidFill>
                  <a:schemeClr val="tx1">
                    <a:lumMod val="65000"/>
                    <a:lumOff val="35000"/>
                  </a:schemeClr>
                </a:solidFill>
                <a:latin typeface="Verdana" panose="020B0604030504040204" pitchFamily="34" charset="0"/>
                <a:ea typeface="Verdana" panose="020B0604030504040204" pitchFamily="34" charset="0"/>
              </a:rPr>
              <a:t>Community Jobs (CJ), Job Connection (JC), Community Works (WC,CW), or Work Experience (WE). ORIA referrals are those referred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to </a:t>
            </a:r>
            <a:r>
              <a:rPr lang="en-US" sz="1000" dirty="0">
                <a:solidFill>
                  <a:schemeClr val="tx1">
                    <a:lumMod val="65000"/>
                    <a:lumOff val="35000"/>
                  </a:schemeClr>
                </a:solidFill>
                <a:latin typeface="Verdana" panose="020B0604030504040204" pitchFamily="34" charset="0"/>
                <a:ea typeface="Verdana" panose="020B0604030504040204" pitchFamily="34" charset="0"/>
              </a:rPr>
              <a:t>an ORIA contractor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for </a:t>
            </a:r>
            <a:r>
              <a:rPr lang="en-US" sz="1000" dirty="0">
                <a:solidFill>
                  <a:schemeClr val="tx1">
                    <a:lumMod val="65000"/>
                    <a:lumOff val="35000"/>
                  </a:schemeClr>
                </a:solidFill>
                <a:latin typeface="Verdana" panose="020B0604030504040204" pitchFamily="34" charset="0"/>
                <a:ea typeface="Verdana" panose="020B0604030504040204" pitchFamily="34" charset="0"/>
              </a:rPr>
              <a:t>English as a Second Language (ES), Limited English Pathway (LP), Skills Enhancement Training (JT), Work Experience (WE), Job Search (JS), Working Part-Time (PT), or Working Full-Time (FT).</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8036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293" y="19049"/>
            <a:ext cx="9445121" cy="1325563"/>
          </a:xfrm>
        </p:spPr>
        <p:txBody>
          <a:bodyPr>
            <a:normAutofit/>
          </a:bodyPr>
          <a:lstStyle/>
          <a:p>
            <a:pPr>
              <a:lnSpc>
                <a:spcPct val="100000"/>
              </a:lnSpc>
            </a:pPr>
            <a:r>
              <a:rPr lang="en-US" sz="2800" dirty="0" smtClean="0"/>
              <a:t>WorkFirst Adults – Enrollment by Partner</a:t>
            </a:r>
            <a:r>
              <a:rPr lang="en-US" sz="2800" dirty="0"/>
              <a:t/>
            </a:r>
            <a:br>
              <a:rPr lang="en-US" sz="2800" dirty="0"/>
            </a:br>
            <a:r>
              <a:rPr lang="en-US" sz="1800" i="1" dirty="0" smtClean="0"/>
              <a:t>January 2017 – </a:t>
            </a:r>
            <a:r>
              <a:rPr lang="en-US" sz="1800" i="1" dirty="0" smtClean="0"/>
              <a:t>December </a:t>
            </a:r>
            <a:r>
              <a:rPr lang="en-US" sz="1800" i="1" dirty="0" smtClean="0"/>
              <a:t>2024</a:t>
            </a:r>
            <a:endParaRPr lang="en-US" sz="18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4561848"/>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393635"/>
            <a:ext cx="10204174" cy="861774"/>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For Commerce, Community and Technical Colleges, and LEP/ORIA, counts are based on contractor type as listed in eJAS. Because Employment Security contractors do not have a contractor type, they are defined as those in the JS (job search), OT (on-the-job training), and RI (job search preparation) components without a contractor type.</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3827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WorkFirst Adults – Enrollment by WorkFirst Service Pathway</a:t>
            </a:r>
            <a:r>
              <a:rPr lang="en-US" sz="3100" dirty="0"/>
              <a:t/>
            </a:r>
            <a:br>
              <a:rPr lang="en-US" sz="3100" dirty="0"/>
            </a:br>
            <a:r>
              <a:rPr lang="en-US" sz="2000" i="1" dirty="0" smtClean="0"/>
              <a:t>January 2017 – </a:t>
            </a:r>
            <a:r>
              <a:rPr lang="en-US" sz="2000" i="1" dirty="0" smtClean="0"/>
              <a:t>December </a:t>
            </a:r>
            <a:r>
              <a:rPr lang="en-US" sz="2000" i="1" dirty="0" smtClean="0"/>
              <a:t>2024</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43229626"/>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393635"/>
            <a:ext cx="10204174" cy="707886"/>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These numbers reflect WorkFirst adults enrolled in each WorkFirst service pathway in the listed month. Adults may be enrolled in more than one WorkFirst service pathway in each month; they are counted once per month for each WorkFirst service pathway.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00648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348" y="93628"/>
            <a:ext cx="9454824" cy="1386565"/>
          </a:xfrm>
        </p:spPr>
        <p:txBody>
          <a:bodyPr>
            <a:normAutofit/>
          </a:bodyPr>
          <a:lstStyle/>
          <a:p>
            <a:r>
              <a:rPr lang="en-US" sz="2800" dirty="0"/>
              <a:t>WorkFirst Adults </a:t>
            </a:r>
            <a:r>
              <a:rPr lang="en-US" sz="2800" dirty="0" smtClean="0"/>
              <a:t>– Enrollment in </a:t>
            </a:r>
            <a:r>
              <a:rPr lang="en-US" sz="2800" dirty="0"/>
              <a:t>Educational Activities</a:t>
            </a:r>
            <a:br>
              <a:rPr lang="en-US" sz="2800" dirty="0"/>
            </a:br>
            <a:r>
              <a:rPr lang="en-US" sz="1800" i="1" dirty="0" smtClean="0"/>
              <a:t>January 2017 </a:t>
            </a:r>
            <a:r>
              <a:rPr lang="en-US" sz="1800" i="1" dirty="0"/>
              <a:t>– </a:t>
            </a:r>
            <a:r>
              <a:rPr lang="en-US" sz="1800" i="1" dirty="0" smtClean="0"/>
              <a:t>December </a:t>
            </a:r>
            <a:r>
              <a:rPr lang="en-US" sz="1800" i="1" dirty="0"/>
              <a:t>2024</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1788047"/>
              </p:ext>
            </p:extLst>
          </p:nvPr>
        </p:nvGraphicFramePr>
        <p:xfrm>
          <a:off x="1010478" y="1580434"/>
          <a:ext cx="10062217" cy="379199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10478" y="5324329"/>
            <a:ext cx="10062217" cy="1015663"/>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Enrollment in educational activities </a:t>
            </a:r>
            <a:r>
              <a:rPr lang="en-US" sz="1000" dirty="0">
                <a:solidFill>
                  <a:schemeClr val="tx1">
                    <a:lumMod val="65000"/>
                    <a:lumOff val="35000"/>
                  </a:schemeClr>
                </a:solidFill>
                <a:latin typeface="Verdana" panose="020B0604030504040204" pitchFamily="34" charset="0"/>
                <a:ea typeface="Verdana" panose="020B0604030504040204" pitchFamily="34" charset="0"/>
              </a:rPr>
              <a:t>is defined as enrollment in at least one of the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following component codes: BE </a:t>
            </a:r>
            <a:r>
              <a:rPr lang="en-US" sz="1000" dirty="0">
                <a:solidFill>
                  <a:schemeClr val="tx1">
                    <a:lumMod val="65000"/>
                    <a:lumOff val="35000"/>
                  </a:schemeClr>
                </a:solidFill>
                <a:latin typeface="Verdana" panose="020B0604030504040204" pitchFamily="34" charset="0"/>
                <a:ea typeface="Verdana" panose="020B0604030504040204" pitchFamily="34" charset="0"/>
              </a:rPr>
              <a:t>(Basic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Education), ES </a:t>
            </a:r>
            <a:r>
              <a:rPr lang="en-US" sz="1000" dirty="0">
                <a:solidFill>
                  <a:schemeClr val="tx1">
                    <a:lumMod val="65000"/>
                    <a:lumOff val="35000"/>
                  </a:schemeClr>
                </a:solidFill>
                <a:latin typeface="Verdana" panose="020B0604030504040204" pitchFamily="34" charset="0"/>
                <a:ea typeface="Verdana" panose="020B0604030504040204" pitchFamily="34" charset="0"/>
              </a:rPr>
              <a:t>(English as a Second Language</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r>
              <a:rPr lang="en-US" sz="1000" dirty="0">
                <a:solidFill>
                  <a:schemeClr val="tx1">
                    <a:lumMod val="65000"/>
                    <a:lumOff val="35000"/>
                  </a:schemeClr>
                </a:solidFill>
                <a:latin typeface="Verdana" panose="020B0604030504040204" pitchFamily="34" charset="0"/>
                <a:ea typeface="Verdana" panose="020B0604030504040204" pitchFamily="34" charset="0"/>
              </a:rPr>
              <a:t>GE (High School Equivalency</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HS </a:t>
            </a:r>
            <a:r>
              <a:rPr lang="en-US" sz="1000" dirty="0">
                <a:solidFill>
                  <a:schemeClr val="tx1">
                    <a:lumMod val="65000"/>
                    <a:lumOff val="35000"/>
                  </a:schemeClr>
                </a:solidFill>
                <a:latin typeface="Verdana" panose="020B0604030504040204" pitchFamily="34" charset="0"/>
                <a:ea typeface="Verdana" panose="020B0604030504040204" pitchFamily="34" charset="0"/>
              </a:rPr>
              <a:t>(High School</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DC </a:t>
            </a:r>
            <a:r>
              <a:rPr lang="en-US" sz="1000" dirty="0">
                <a:solidFill>
                  <a:schemeClr val="tx1">
                    <a:lumMod val="65000"/>
                    <a:lumOff val="35000"/>
                  </a:schemeClr>
                </a:solidFill>
                <a:latin typeface="Verdana" panose="020B0604030504040204" pitchFamily="34" charset="0"/>
                <a:ea typeface="Verdana" panose="020B0604030504040204" pitchFamily="34" charset="0"/>
              </a:rPr>
              <a:t>(Degree Completion), HW (High Wage or High Demand), JT (Skills Enhancement Training), PE (Customized Job Skills Training), VE (Vocational Education), and VU (Vocational Education - Unapproved) component codes. WorkFirst adults may be enrolled in more than one educational activity in each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month, but each adult is only counted once per month.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8" name="TextBox 4"/>
          <p:cNvSpPr txBox="1"/>
          <p:nvPr/>
        </p:nvSpPr>
        <p:spPr>
          <a:xfrm>
            <a:off x="2120348" y="1871982"/>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21.1%</a:t>
            </a:r>
          </a:p>
          <a:p>
            <a:pPr algn="ctr"/>
            <a:r>
              <a:rPr lang="en-US" sz="1200" dirty="0" smtClean="0">
                <a:solidFill>
                  <a:schemeClr val="accent1"/>
                </a:solidFill>
                <a:latin typeface="Verdana" panose="020B0604030504040204" pitchFamily="34" charset="0"/>
                <a:ea typeface="Verdana" panose="020B0604030504040204" pitchFamily="34" charset="0"/>
              </a:rPr>
              <a:t>Apr 2017 </a:t>
            </a:r>
            <a:endParaRPr lang="en-US" sz="1200" dirty="0">
              <a:solidFill>
                <a:schemeClr val="accent1"/>
              </a:solidFill>
              <a:latin typeface="Verdana" panose="020B0604030504040204" pitchFamily="34" charset="0"/>
              <a:ea typeface="Verdana" panose="020B0604030504040204" pitchFamily="34" charset="0"/>
            </a:endParaRPr>
          </a:p>
        </p:txBody>
      </p:sp>
      <p:sp>
        <p:nvSpPr>
          <p:cNvPr id="9" name="TextBox 4"/>
          <p:cNvSpPr txBox="1"/>
          <p:nvPr/>
        </p:nvSpPr>
        <p:spPr>
          <a:xfrm>
            <a:off x="5922317" y="3140651"/>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4.2%</a:t>
            </a:r>
          </a:p>
          <a:p>
            <a:pPr algn="ctr"/>
            <a:r>
              <a:rPr lang="en-US" sz="1200" dirty="0" smtClean="0">
                <a:solidFill>
                  <a:schemeClr val="accent1"/>
                </a:solidFill>
                <a:latin typeface="Verdana" panose="020B0604030504040204" pitchFamily="34" charset="0"/>
                <a:ea typeface="Verdana" panose="020B0604030504040204" pitchFamily="34" charset="0"/>
              </a:rPr>
              <a:t>Jul 2021 </a:t>
            </a:r>
            <a:endParaRPr lang="en-US" sz="1200" dirty="0">
              <a:solidFill>
                <a:schemeClr val="accent1"/>
              </a:solidFill>
              <a:latin typeface="Verdana" panose="020B0604030504040204" pitchFamily="34" charset="0"/>
              <a:ea typeface="Verdana" panose="020B0604030504040204" pitchFamily="34" charset="0"/>
            </a:endParaRPr>
          </a:p>
        </p:txBody>
      </p:sp>
      <p:sp>
        <p:nvSpPr>
          <p:cNvPr id="10" name="TextBox 4"/>
          <p:cNvSpPr txBox="1"/>
          <p:nvPr/>
        </p:nvSpPr>
        <p:spPr>
          <a:xfrm>
            <a:off x="9445560" y="3074936"/>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13.5%</a:t>
            </a:r>
            <a:endParaRPr lang="en-US" sz="1600" b="1" dirty="0" smtClean="0">
              <a:solidFill>
                <a:schemeClr val="accent1"/>
              </a:solidFill>
              <a:latin typeface="Verdana" panose="020B0604030504040204" pitchFamily="34" charset="0"/>
              <a:ea typeface="Verdana" panose="020B0604030504040204" pitchFamily="34" charset="0"/>
            </a:endParaRPr>
          </a:p>
          <a:p>
            <a:pPr algn="ctr"/>
            <a:r>
              <a:rPr lang="en-US" sz="1200" dirty="0" smtClean="0">
                <a:solidFill>
                  <a:schemeClr val="accent1"/>
                </a:solidFill>
                <a:latin typeface="Verdana" panose="020B0604030504040204" pitchFamily="34" charset="0"/>
                <a:ea typeface="Verdana" panose="020B0604030504040204" pitchFamily="34" charset="0"/>
              </a:rPr>
              <a:t>Dec </a:t>
            </a:r>
            <a:r>
              <a:rPr lang="en-US" sz="1200" dirty="0" smtClean="0">
                <a:solidFill>
                  <a:schemeClr val="accent1"/>
                </a:solidFill>
                <a:latin typeface="Verdana" panose="020B0604030504040204" pitchFamily="34" charset="0"/>
                <a:ea typeface="Verdana" panose="020B0604030504040204" pitchFamily="34" charset="0"/>
              </a:rPr>
              <a:t>2024 </a:t>
            </a:r>
            <a:endParaRPr lang="en-US" sz="12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28963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546" y="127263"/>
            <a:ext cx="9704141" cy="1325563"/>
          </a:xfrm>
        </p:spPr>
        <p:txBody>
          <a:bodyPr>
            <a:normAutofit/>
          </a:bodyPr>
          <a:lstStyle/>
          <a:p>
            <a:r>
              <a:rPr lang="en-US" sz="2800" dirty="0" smtClean="0"/>
              <a:t>WorkFirst Adults – Enrollment by Type of Educational Activity</a:t>
            </a:r>
            <a:r>
              <a:rPr lang="en-US" dirty="0"/>
              <a:t/>
            </a:r>
            <a:br>
              <a:rPr lang="en-US" dirty="0"/>
            </a:br>
            <a:r>
              <a:rPr lang="en-US" sz="1800" i="1" dirty="0" smtClean="0"/>
              <a:t>January 2023 </a:t>
            </a:r>
            <a:r>
              <a:rPr lang="en-US" sz="1800" i="1" dirty="0"/>
              <a:t>– </a:t>
            </a:r>
            <a:r>
              <a:rPr lang="en-US" sz="1800" i="1" dirty="0" smtClean="0"/>
              <a:t>December </a:t>
            </a:r>
            <a:r>
              <a:rPr lang="en-US" sz="1800" i="1" dirty="0"/>
              <a:t>2024</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7468671"/>
              </p:ext>
            </p:extLst>
          </p:nvPr>
        </p:nvGraphicFramePr>
        <p:xfrm>
          <a:off x="901148" y="1338470"/>
          <a:ext cx="10508974" cy="37971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79547" y="5197573"/>
            <a:ext cx="10330575" cy="1169551"/>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a:t>
            </a:r>
            <a:r>
              <a:rPr lang="en-US" sz="1000" dirty="0">
                <a:solidFill>
                  <a:schemeClr val="tx1">
                    <a:lumMod val="65000"/>
                    <a:lumOff val="35000"/>
                  </a:schemeClr>
                </a:solidFill>
                <a:latin typeface="Verdana" panose="020B0604030504040204" pitchFamily="34" charset="0"/>
                <a:ea typeface="Verdana" panose="020B0604030504040204" pitchFamily="34" charset="0"/>
              </a:rPr>
              <a: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English as a Second Language includes </a:t>
            </a:r>
            <a:r>
              <a:rPr lang="en-US" sz="1000" dirty="0">
                <a:solidFill>
                  <a:schemeClr val="tx1">
                    <a:lumMod val="65000"/>
                    <a:lumOff val="35000"/>
                  </a:schemeClr>
                </a:solidFill>
                <a:latin typeface="Verdana" panose="020B0604030504040204" pitchFamily="34" charset="0"/>
                <a:ea typeface="Verdana" panose="020B0604030504040204" pitchFamily="34" charset="0"/>
              </a:rPr>
              <a:t>the ES (English as a Second Language) component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code, and Basic Education includes the BE </a:t>
            </a:r>
            <a:r>
              <a:rPr lang="en-US" sz="1000" dirty="0">
                <a:solidFill>
                  <a:schemeClr val="tx1">
                    <a:lumMod val="65000"/>
                    <a:lumOff val="35000"/>
                  </a:schemeClr>
                </a:solidFill>
                <a:latin typeface="Verdana" panose="020B0604030504040204" pitchFamily="34" charset="0"/>
                <a:ea typeface="Verdana" panose="020B0604030504040204" pitchFamily="34" charset="0"/>
              </a:rPr>
              <a:t>(Basic Education)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component code. </a:t>
            </a:r>
            <a:r>
              <a:rPr lang="en-US" sz="1000" dirty="0">
                <a:solidFill>
                  <a:schemeClr val="tx1">
                    <a:lumMod val="65000"/>
                    <a:lumOff val="35000"/>
                  </a:schemeClr>
                </a:solidFill>
                <a:latin typeface="Verdana" panose="020B0604030504040204" pitchFamily="34" charset="0"/>
                <a:ea typeface="Verdana" panose="020B0604030504040204" pitchFamily="34" charset="0"/>
              </a:rPr>
              <a:t>High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School/GED </a:t>
            </a:r>
            <a:r>
              <a:rPr lang="en-US" sz="1000" dirty="0">
                <a:solidFill>
                  <a:schemeClr val="tx1">
                    <a:lumMod val="65000"/>
                    <a:lumOff val="35000"/>
                  </a:schemeClr>
                </a:solidFill>
                <a:latin typeface="Verdana" panose="020B0604030504040204" pitchFamily="34" charset="0"/>
                <a:ea typeface="Verdana" panose="020B0604030504040204" pitchFamily="34" charset="0"/>
              </a:rPr>
              <a:t>Completion includes the GE (High School Equivalency) and HS (High School) component codes. Vocational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Education </a:t>
            </a:r>
            <a:r>
              <a:rPr lang="en-US" sz="1000" dirty="0">
                <a:solidFill>
                  <a:schemeClr val="tx1">
                    <a:lumMod val="65000"/>
                    <a:lumOff val="35000"/>
                  </a:schemeClr>
                </a:solidFill>
                <a:latin typeface="Verdana" panose="020B0604030504040204" pitchFamily="34" charset="0"/>
                <a:ea typeface="Verdana" panose="020B0604030504040204" pitchFamily="34" charset="0"/>
              </a:rPr>
              <a:t>includes the VE (Vocational Education</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r>
              <a:rPr lang="en-US" sz="1000" dirty="0">
                <a:solidFill>
                  <a:schemeClr val="tx1">
                    <a:lumMod val="65000"/>
                    <a:lumOff val="35000"/>
                  </a:schemeClr>
                </a:solidFill>
                <a:latin typeface="Verdana" panose="020B0604030504040204" pitchFamily="34" charset="0"/>
                <a:ea typeface="Verdana" panose="020B0604030504040204" pitchFamily="34" charset="0"/>
              </a:rPr>
              <a:t>and VU (Vocational Education - Unapproved) component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codes. Postsecondary </a:t>
            </a:r>
            <a:r>
              <a:rPr lang="en-US" sz="1000" dirty="0">
                <a:solidFill>
                  <a:schemeClr val="tx1">
                    <a:lumMod val="65000"/>
                    <a:lumOff val="35000"/>
                  </a:schemeClr>
                </a:solidFill>
                <a:latin typeface="Verdana" panose="020B0604030504040204" pitchFamily="34" charset="0"/>
                <a:ea typeface="Verdana" panose="020B0604030504040204" pitchFamily="34" charset="0"/>
              </a:rPr>
              <a:t>Education/Training includes the DC (Degree Completion), HW (High Wage or High Demand), JT (Skills Enhancement Training),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and PE </a:t>
            </a:r>
            <a:r>
              <a:rPr lang="en-US" sz="1000" dirty="0">
                <a:solidFill>
                  <a:schemeClr val="tx1">
                    <a:lumMod val="65000"/>
                    <a:lumOff val="35000"/>
                  </a:schemeClr>
                </a:solidFill>
                <a:latin typeface="Verdana" panose="020B0604030504040204" pitchFamily="34" charset="0"/>
                <a:ea typeface="Verdana" panose="020B0604030504040204" pitchFamily="34" charset="0"/>
              </a:rPr>
              <a:t>(Customized Job Skills Training</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component </a:t>
            </a:r>
            <a:r>
              <a:rPr lang="en-US" sz="1000" dirty="0">
                <a:solidFill>
                  <a:schemeClr val="tx1">
                    <a:lumMod val="65000"/>
                    <a:lumOff val="35000"/>
                  </a:schemeClr>
                </a:solidFill>
                <a:latin typeface="Verdana" panose="020B0604030504040204" pitchFamily="34" charset="0"/>
                <a:ea typeface="Verdana" panose="020B0604030504040204" pitchFamily="34" charset="0"/>
              </a:rPr>
              <a:t>codes. WorkFirst adults may be enrolled in more than one educational activity in each month, but each adult is only counted once per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month per category.</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7049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3835" y="159339"/>
            <a:ext cx="8990638" cy="1119083"/>
          </a:xfrm>
        </p:spPr>
        <p:txBody>
          <a:bodyPr>
            <a:noAutofit/>
          </a:bodyPr>
          <a:lstStyle/>
          <a:p>
            <a:pPr>
              <a:lnSpc>
                <a:spcPct val="100000"/>
              </a:lnSpc>
            </a:pPr>
            <a:r>
              <a:rPr lang="en-US" sz="3200" dirty="0"/>
              <a:t>State and Federal Statutes Governing WorkFirst Performance Measures</a:t>
            </a:r>
          </a:p>
        </p:txBody>
      </p:sp>
      <p:sp>
        <p:nvSpPr>
          <p:cNvPr id="3" name="Subtitle 2"/>
          <p:cNvSpPr>
            <a:spLocks noGrp="1"/>
          </p:cNvSpPr>
          <p:nvPr>
            <p:ph type="subTitle" idx="1"/>
          </p:nvPr>
        </p:nvSpPr>
        <p:spPr>
          <a:xfrm>
            <a:off x="822163" y="1917342"/>
            <a:ext cx="10728320" cy="4430449"/>
          </a:xfrm>
        </p:spPr>
        <p:txBody>
          <a:bodyPr/>
          <a:lstStyle/>
          <a:p>
            <a:pPr>
              <a:lnSpc>
                <a:spcPct val="100000"/>
              </a:lnSpc>
            </a:pPr>
            <a:r>
              <a:rPr lang="en-US" dirty="0"/>
              <a:t>State statute calls for WorkFirst performance measures for use in program </a:t>
            </a:r>
            <a:r>
              <a:rPr lang="en-US" dirty="0" smtClean="0"/>
              <a:t>evaluation (</a:t>
            </a:r>
            <a:r>
              <a:rPr lang="en-US" dirty="0" smtClean="0">
                <a:hlinkClick r:id="rId3"/>
              </a:rPr>
              <a:t>RCW 74.08A.400</a:t>
            </a:r>
            <a:r>
              <a:rPr lang="en-US" dirty="0" smtClean="0"/>
              <a:t> &amp; </a:t>
            </a:r>
            <a:r>
              <a:rPr lang="en-US" dirty="0" smtClean="0">
                <a:hlinkClick r:id="rId4"/>
              </a:rPr>
              <a:t>74.08A.410</a:t>
            </a:r>
            <a:r>
              <a:rPr lang="en-US" dirty="0" smtClean="0"/>
              <a:t>). Measures suggested in statute include:</a:t>
            </a:r>
          </a:p>
          <a:p>
            <a:pPr marL="741363" indent="-396875">
              <a:lnSpc>
                <a:spcPct val="100000"/>
              </a:lnSpc>
            </a:pPr>
            <a:r>
              <a:rPr lang="en-US" sz="2000" dirty="0" smtClean="0"/>
              <a:t>Program exits</a:t>
            </a:r>
          </a:p>
          <a:p>
            <a:pPr marL="741363" indent="-396875">
              <a:lnSpc>
                <a:spcPct val="100000"/>
              </a:lnSpc>
            </a:pPr>
            <a:r>
              <a:rPr lang="en-US" sz="2000" dirty="0" smtClean="0"/>
              <a:t>Employment, job retention, and earnings</a:t>
            </a:r>
          </a:p>
          <a:p>
            <a:pPr>
              <a:lnSpc>
                <a:spcPct val="100000"/>
              </a:lnSpc>
            </a:pPr>
            <a:r>
              <a:rPr lang="en-US" dirty="0" smtClean="0"/>
              <a:t>Performance measures by contractor/partner must be reported quarterly (</a:t>
            </a:r>
            <a:r>
              <a:rPr lang="en-US" dirty="0" smtClean="0">
                <a:hlinkClick r:id="rId4"/>
              </a:rPr>
              <a:t>RCW 74.08A.410</a:t>
            </a:r>
            <a:r>
              <a:rPr lang="en-US" dirty="0" smtClean="0"/>
              <a:t>)</a:t>
            </a:r>
          </a:p>
          <a:p>
            <a:pPr>
              <a:lnSpc>
                <a:spcPct val="100000"/>
              </a:lnSpc>
            </a:pPr>
            <a:r>
              <a:rPr lang="en-US" dirty="0"/>
              <a:t>Fiscal Responsibility Act of 2023 </a:t>
            </a:r>
            <a:r>
              <a:rPr lang="en-US" dirty="0" smtClean="0"/>
              <a:t>(</a:t>
            </a:r>
            <a:r>
              <a:rPr lang="en-US" dirty="0" smtClean="0">
                <a:hlinkClick r:id="rId5"/>
              </a:rPr>
              <a:t>H.R. 3746</a:t>
            </a:r>
            <a:r>
              <a:rPr lang="en-US" dirty="0" smtClean="0"/>
              <a:t>) requires </a:t>
            </a:r>
            <a:r>
              <a:rPr lang="en-US" dirty="0"/>
              <a:t>states to report metrics related to employment and earnings after program </a:t>
            </a:r>
            <a:r>
              <a:rPr lang="en-US" dirty="0" smtClean="0"/>
              <a:t>exit</a:t>
            </a:r>
            <a:endParaRPr lang="en-US" dirty="0"/>
          </a:p>
        </p:txBody>
      </p:sp>
    </p:spTree>
    <p:extLst>
      <p:ext uri="{BB962C8B-B14F-4D97-AF65-F5344CB8AC3E}">
        <p14:creationId xmlns:p14="http://schemas.microsoft.com/office/powerpoint/2010/main" val="4025237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7195-DDBF-05E9-CCCE-7EA474604004}"/>
              </a:ext>
            </a:extLst>
          </p:cNvPr>
          <p:cNvSpPr>
            <a:spLocks noGrp="1"/>
          </p:cNvSpPr>
          <p:nvPr>
            <p:ph type="ctrTitle"/>
          </p:nvPr>
        </p:nvSpPr>
        <p:spPr>
          <a:xfrm>
            <a:off x="4161183" y="581263"/>
            <a:ext cx="7620000" cy="5064164"/>
          </a:xfrm>
        </p:spPr>
        <p:txBody>
          <a:bodyPr anchor="t">
            <a:normAutofit/>
          </a:bodyPr>
          <a:lstStyle/>
          <a:p>
            <a:pPr>
              <a:lnSpc>
                <a:spcPct val="100000"/>
              </a:lnSpc>
            </a:pPr>
            <a:r>
              <a:rPr lang="en-US" sz="2800" dirty="0"/>
              <a:t>For any additional questions, please contact:</a:t>
            </a:r>
            <a:br>
              <a:rPr lang="en-US" sz="2800" dirty="0"/>
            </a:br>
            <a:r>
              <a:rPr lang="en-US" sz="2800" dirty="0"/>
              <a:t/>
            </a:r>
            <a:br>
              <a:rPr lang="en-US" sz="2800" dirty="0"/>
            </a:br>
            <a:r>
              <a:rPr lang="en-US" sz="2800" dirty="0"/>
              <a:t>Lisa Nicoli</a:t>
            </a:r>
            <a:br>
              <a:rPr lang="en-US" sz="2800" dirty="0"/>
            </a:br>
            <a:r>
              <a:rPr lang="en-US" sz="1800" dirty="0"/>
              <a:t>ESA Management Analytics and Performance Statistics (EMAPS)</a:t>
            </a:r>
            <a:br>
              <a:rPr lang="en-US" sz="1800" dirty="0"/>
            </a:br>
            <a:r>
              <a:rPr lang="en-US" sz="1800" dirty="0"/>
              <a:t>Economic Services Administration (ESA)</a:t>
            </a:r>
            <a:br>
              <a:rPr lang="en-US" sz="1800" dirty="0"/>
            </a:br>
            <a:r>
              <a:rPr lang="en-US" sz="1800" dirty="0"/>
              <a:t>Department of Social and Health Services (DSHS</a:t>
            </a:r>
            <a:r>
              <a:rPr lang="en-US" sz="1800" dirty="0" smtClean="0"/>
              <a:t>)</a:t>
            </a:r>
            <a:br>
              <a:rPr lang="en-US" sz="1800" dirty="0" smtClean="0"/>
            </a:br>
            <a:r>
              <a:rPr lang="en-US" sz="2800" dirty="0"/>
              <a:t/>
            </a:r>
            <a:br>
              <a:rPr lang="en-US" sz="2800" dirty="0"/>
            </a:br>
            <a:r>
              <a:rPr lang="en-US" sz="2400" u="sng" dirty="0" smtClean="0"/>
              <a:t>lisa.nicoli@dshs.wa.gov</a:t>
            </a:r>
            <a:endParaRPr lang="en-US" sz="2400" u="sng" dirty="0"/>
          </a:p>
        </p:txBody>
      </p:sp>
    </p:spTree>
    <p:extLst>
      <p:ext uri="{BB962C8B-B14F-4D97-AF65-F5344CB8AC3E}">
        <p14:creationId xmlns:p14="http://schemas.microsoft.com/office/powerpoint/2010/main" val="1104997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fontScale="90000"/>
          </a:bodyPr>
          <a:lstStyle/>
          <a:p>
            <a:pPr algn="l"/>
            <a:r>
              <a:rPr lang="en-US" dirty="0"/>
              <a:t>Performance Measures for Families and Adults Exiting WorkFirst</a:t>
            </a:r>
          </a:p>
        </p:txBody>
      </p:sp>
    </p:spTree>
    <p:extLst>
      <p:ext uri="{BB962C8B-B14F-4D97-AF65-F5344CB8AC3E}">
        <p14:creationId xmlns:p14="http://schemas.microsoft.com/office/powerpoint/2010/main" val="3960113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0"/>
            <a:ext cx="9445121" cy="1325563"/>
          </a:xfrm>
        </p:spPr>
        <p:txBody>
          <a:bodyPr>
            <a:normAutofit/>
          </a:bodyPr>
          <a:lstStyle/>
          <a:p>
            <a:pPr>
              <a:lnSpc>
                <a:spcPct val="100000"/>
              </a:lnSpc>
            </a:pPr>
            <a:r>
              <a:rPr lang="en-US" sz="2800" dirty="0"/>
              <a:t>WorkFirst Families </a:t>
            </a:r>
            <a:r>
              <a:rPr lang="en-US" sz="2800" dirty="0" smtClean="0"/>
              <a:t>– Reasons </a:t>
            </a:r>
            <a:r>
              <a:rPr lang="en-US" sz="2800" dirty="0"/>
              <a:t>for Exit</a:t>
            </a:r>
            <a:br>
              <a:rPr lang="en-US" sz="2800" dirty="0"/>
            </a:br>
            <a:r>
              <a:rPr lang="en-US" sz="1800" i="1" dirty="0" smtClean="0"/>
              <a:t>January 2017 </a:t>
            </a:r>
            <a:r>
              <a:rPr lang="en-US" sz="1800" i="1" dirty="0"/>
              <a:t>– </a:t>
            </a:r>
            <a:r>
              <a:rPr lang="en-US" sz="1800" i="1" dirty="0" smtClean="0"/>
              <a:t>September </a:t>
            </a:r>
            <a:r>
              <a:rPr lang="en-US" sz="1800" i="1" dirty="0"/>
              <a:t>2024</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38488193"/>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038387" y="5293414"/>
            <a:ext cx="10062217" cy="1169551"/>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Exit is defined as case closure followed by three months with no TANF/SFA receipt. Exits are measured at the household or assistance unit level. Only households with adult recipients participate in WorkFirst. The last month that the household received a TANF/SFA issuance is the exit month. The percentages in each month add up to 100%. The spike in Other Income exits from March 2020 to September 2021 is due to pandemic Unemployment Insurance benefits; the June 2023 spike in All Other Closure Reasons reflects the first month that the 60-month time limit was enforced after the pandemic. Reason codes (RCs) are used to explain why cases close.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67277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283" y="0"/>
            <a:ext cx="9704144" cy="1325563"/>
          </a:xfrm>
        </p:spPr>
        <p:txBody>
          <a:bodyPr>
            <a:normAutofit fontScale="90000"/>
          </a:bodyPr>
          <a:lstStyle/>
          <a:p>
            <a:pPr>
              <a:lnSpc>
                <a:spcPct val="100000"/>
              </a:lnSpc>
            </a:pPr>
            <a:r>
              <a:rPr lang="en-US" sz="3100" dirty="0"/>
              <a:t>WorkFirst Families </a:t>
            </a:r>
            <a:r>
              <a:rPr lang="en-US" sz="3100" dirty="0" smtClean="0"/>
              <a:t>– Number Exiting Due to Earnings</a:t>
            </a:r>
            <a:r>
              <a:rPr lang="en-US" sz="3600" dirty="0"/>
              <a:t/>
            </a:r>
            <a:br>
              <a:rPr lang="en-US" sz="3600" dirty="0"/>
            </a:br>
            <a:r>
              <a:rPr lang="en-US" sz="2000" i="1" dirty="0" smtClean="0"/>
              <a:t>October </a:t>
            </a:r>
            <a:r>
              <a:rPr lang="en-US" sz="2000" i="1" dirty="0" smtClean="0"/>
              <a:t>2022 </a:t>
            </a:r>
            <a:r>
              <a:rPr lang="en-US" sz="2000" i="1" dirty="0"/>
              <a:t>– </a:t>
            </a:r>
            <a:r>
              <a:rPr lang="en-US" sz="2000" i="1" dirty="0" smtClean="0"/>
              <a:t>September </a:t>
            </a:r>
            <a:r>
              <a:rPr lang="en-US" sz="2000" i="1" dirty="0"/>
              <a:t>2024</a:t>
            </a:r>
          </a:p>
        </p:txBody>
      </p:sp>
      <p:sp>
        <p:nvSpPr>
          <p:cNvPr id="10" name="TextBox 9"/>
          <p:cNvSpPr txBox="1"/>
          <p:nvPr/>
        </p:nvSpPr>
        <p:spPr>
          <a:xfrm>
            <a:off x="707082" y="5293414"/>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case closure followed by three months with no TANF/SFA receipt. Exits are measured at the household or assistance unit level. Only households with adult recipients participate in WorkFirst. The last month that the household received a TANF/SFA issuance is the exit month. Exiting due to earnings is defined as an exit with a 334 – Exceeded Earned Income Limit reason code.</a:t>
            </a: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4112498"/>
              </p:ext>
            </p:extLst>
          </p:nvPr>
        </p:nvGraphicFramePr>
        <p:xfrm>
          <a:off x="596348" y="1179444"/>
          <a:ext cx="10504256" cy="4113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592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443" y="23740"/>
            <a:ext cx="9445121" cy="1325563"/>
          </a:xfrm>
        </p:spPr>
        <p:txBody>
          <a:bodyPr>
            <a:normAutofit/>
          </a:bodyPr>
          <a:lstStyle/>
          <a:p>
            <a:pPr>
              <a:lnSpc>
                <a:spcPct val="100000"/>
              </a:lnSpc>
            </a:pPr>
            <a:r>
              <a:rPr lang="en-US" sz="2800" dirty="0"/>
              <a:t>WorkFirst </a:t>
            </a:r>
            <a:r>
              <a:rPr lang="en-US" sz="2800" dirty="0" smtClean="0"/>
              <a:t>Adults – Employed at Exit</a:t>
            </a:r>
            <a:r>
              <a:rPr lang="en-US" sz="3200" dirty="0" smtClean="0"/>
              <a:t/>
            </a:r>
            <a:br>
              <a:rPr lang="en-US" sz="3200" dirty="0" smtClean="0"/>
            </a:br>
            <a:r>
              <a:rPr lang="en-US" sz="1800" i="1" dirty="0" smtClean="0"/>
              <a:t>Exit Quarter and First Quarter after Exit</a:t>
            </a:r>
            <a:endParaRPr lang="en-US" sz="1800" i="1" dirty="0"/>
          </a:p>
        </p:txBody>
      </p:sp>
      <p:sp>
        <p:nvSpPr>
          <p:cNvPr id="10" name="TextBox 9"/>
          <p:cNvSpPr txBox="1"/>
          <p:nvPr/>
        </p:nvSpPr>
        <p:spPr>
          <a:xfrm>
            <a:off x="887104" y="5293414"/>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employed, the denominator is the number of adults who exited TANF/SFA during the listed quarter; the numerator is the number of those exiting adults who had any employment recorded in the Unemployment Insurance (UI) system in either the exit quarter or the quarter after exit.</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548559617"/>
              </p:ext>
            </p:extLst>
          </p:nvPr>
        </p:nvGraphicFramePr>
        <p:xfrm>
          <a:off x="887104" y="1173707"/>
          <a:ext cx="10536071" cy="399879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4"/>
          <p:cNvSpPr txBox="1"/>
          <p:nvPr/>
        </p:nvSpPr>
        <p:spPr>
          <a:xfrm>
            <a:off x="1217172" y="137580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53.2%</a:t>
            </a:r>
          </a:p>
          <a:p>
            <a:pPr algn="ctr"/>
            <a:r>
              <a:rPr lang="en-US" sz="1200" dirty="0" smtClean="0">
                <a:solidFill>
                  <a:schemeClr val="accent1"/>
                </a:solidFill>
                <a:latin typeface="Verdana" panose="020B0604030504040204" pitchFamily="34" charset="0"/>
                <a:ea typeface="Verdana" panose="020B0604030504040204" pitchFamily="34" charset="0"/>
              </a:rPr>
              <a:t>Q1 2017 </a:t>
            </a:r>
            <a:endParaRPr lang="en-US" sz="1200" dirty="0">
              <a:solidFill>
                <a:schemeClr val="accent1"/>
              </a:solidFill>
              <a:latin typeface="Verdana" panose="020B0604030504040204" pitchFamily="34" charset="0"/>
              <a:ea typeface="Verdana" panose="020B0604030504040204" pitchFamily="34" charset="0"/>
            </a:endParaRPr>
          </a:p>
        </p:txBody>
      </p:sp>
      <p:sp>
        <p:nvSpPr>
          <p:cNvPr id="14" name="TextBox 4"/>
          <p:cNvSpPr txBox="1"/>
          <p:nvPr/>
        </p:nvSpPr>
        <p:spPr>
          <a:xfrm>
            <a:off x="3991594" y="1225318"/>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57.6%</a:t>
            </a:r>
          </a:p>
          <a:p>
            <a:pPr algn="ctr"/>
            <a:r>
              <a:rPr lang="en-US" sz="1200" dirty="0" smtClean="0">
                <a:solidFill>
                  <a:schemeClr val="accent1"/>
                </a:solidFill>
                <a:latin typeface="Verdana" panose="020B0604030504040204" pitchFamily="34" charset="0"/>
                <a:ea typeface="Verdana" panose="020B0604030504040204" pitchFamily="34" charset="0"/>
              </a:rPr>
              <a:t>Q2 2019 </a:t>
            </a:r>
            <a:endParaRPr lang="en-US" sz="1200" dirty="0">
              <a:solidFill>
                <a:schemeClr val="accent1"/>
              </a:solidFill>
              <a:latin typeface="Verdana" panose="020B0604030504040204" pitchFamily="34" charset="0"/>
              <a:ea typeface="Verdana" panose="020B0604030504040204" pitchFamily="34" charset="0"/>
            </a:endParaRPr>
          </a:p>
        </p:txBody>
      </p:sp>
      <p:sp>
        <p:nvSpPr>
          <p:cNvPr id="15" name="TextBox 4"/>
          <p:cNvSpPr txBox="1"/>
          <p:nvPr/>
        </p:nvSpPr>
        <p:spPr>
          <a:xfrm>
            <a:off x="6210438" y="1748538"/>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44.2%</a:t>
            </a:r>
          </a:p>
          <a:p>
            <a:pPr algn="ctr"/>
            <a:r>
              <a:rPr lang="en-US" sz="1200" dirty="0" smtClean="0">
                <a:solidFill>
                  <a:schemeClr val="accent1"/>
                </a:solidFill>
                <a:latin typeface="Verdana" panose="020B0604030504040204" pitchFamily="34" charset="0"/>
                <a:ea typeface="Verdana" panose="020B0604030504040204" pitchFamily="34" charset="0"/>
              </a:rPr>
              <a:t>Q1 2021 </a:t>
            </a:r>
            <a:endParaRPr lang="en-US" sz="1200" dirty="0">
              <a:solidFill>
                <a:schemeClr val="accent1"/>
              </a:solidFill>
              <a:latin typeface="Verdana" panose="020B0604030504040204" pitchFamily="34" charset="0"/>
              <a:ea typeface="Verdana" panose="020B0604030504040204" pitchFamily="34" charset="0"/>
            </a:endParaRPr>
          </a:p>
        </p:txBody>
      </p:sp>
      <p:sp>
        <p:nvSpPr>
          <p:cNvPr id="16" name="TextBox 4"/>
          <p:cNvSpPr txBox="1"/>
          <p:nvPr/>
        </p:nvSpPr>
        <p:spPr>
          <a:xfrm>
            <a:off x="9905492" y="1658069"/>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44.3%</a:t>
            </a:r>
            <a:endParaRPr lang="en-US" sz="1600" b="1" dirty="0" smtClean="0">
              <a:solidFill>
                <a:schemeClr val="accent1"/>
              </a:solidFill>
              <a:latin typeface="Verdana" panose="020B0604030504040204" pitchFamily="34" charset="0"/>
              <a:ea typeface="Verdana" panose="020B0604030504040204" pitchFamily="34" charset="0"/>
            </a:endParaRPr>
          </a:p>
          <a:p>
            <a:pPr algn="ctr"/>
            <a:r>
              <a:rPr lang="en-US" sz="1200" dirty="0" smtClean="0">
                <a:solidFill>
                  <a:schemeClr val="accent1"/>
                </a:solidFill>
                <a:latin typeface="Verdana" panose="020B0604030504040204" pitchFamily="34" charset="0"/>
                <a:ea typeface="Verdana" panose="020B0604030504040204" pitchFamily="34" charset="0"/>
              </a:rPr>
              <a:t>Q1 2024 </a:t>
            </a:r>
            <a:endParaRPr lang="en-US" sz="12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802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200" y="37379"/>
            <a:ext cx="9445121" cy="1325563"/>
          </a:xfrm>
        </p:spPr>
        <p:txBody>
          <a:bodyPr>
            <a:normAutofit/>
          </a:bodyPr>
          <a:lstStyle/>
          <a:p>
            <a:pPr>
              <a:lnSpc>
                <a:spcPct val="100000"/>
              </a:lnSpc>
            </a:pPr>
            <a:r>
              <a:rPr lang="en-US" sz="2800" dirty="0"/>
              <a:t>WorkFirst </a:t>
            </a:r>
            <a:r>
              <a:rPr lang="en-US" sz="2800" dirty="0" smtClean="0"/>
              <a:t>Adults – Employment &amp; Earnings</a:t>
            </a:r>
            <a:r>
              <a:rPr lang="en-US" sz="3200" dirty="0" smtClean="0"/>
              <a:t/>
            </a:r>
            <a:br>
              <a:rPr lang="en-US" sz="3200" dirty="0" smtClean="0"/>
            </a:br>
            <a:r>
              <a:rPr lang="en-US" sz="1800" i="1" dirty="0" smtClean="0"/>
              <a:t>Second Quarter after Exit</a:t>
            </a:r>
            <a:endParaRPr lang="en-US" sz="1800" i="1" dirty="0"/>
          </a:p>
        </p:txBody>
      </p:sp>
      <p:sp>
        <p:nvSpPr>
          <p:cNvPr id="10" name="TextBox 9"/>
          <p:cNvSpPr txBox="1"/>
          <p:nvPr/>
        </p:nvSpPr>
        <p:spPr>
          <a:xfrm>
            <a:off x="689964" y="5293165"/>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employed, the denominator is the number of adults who exited TANF/SFA during the listed quarter; the numerator is the number of those exiting adults who had any employment recorded in the Unemployment Insurance (UI) system in the second quarter after exit. Median earnings are based on earnings recorded in the UI system in the second quarter after exit. Those with no earnings in the quarter are excluded.</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108608"/>
              </p:ext>
            </p:extLst>
          </p:nvPr>
        </p:nvGraphicFramePr>
        <p:xfrm>
          <a:off x="689964" y="1306219"/>
          <a:ext cx="10481480" cy="402608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4"/>
          <p:cNvSpPr txBox="1"/>
          <p:nvPr/>
        </p:nvSpPr>
        <p:spPr>
          <a:xfrm>
            <a:off x="1287042" y="121025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47.9%</a:t>
            </a:r>
          </a:p>
          <a:p>
            <a:pPr algn="ctr"/>
            <a:r>
              <a:rPr lang="en-US" sz="1200" dirty="0" smtClean="0">
                <a:solidFill>
                  <a:schemeClr val="accent2"/>
                </a:solidFill>
                <a:latin typeface="Verdana" panose="020B0604030504040204" pitchFamily="34" charset="0"/>
                <a:ea typeface="Verdana" panose="020B0604030504040204" pitchFamily="34" charset="0"/>
              </a:rPr>
              <a:t>Q1 2017 </a:t>
            </a:r>
            <a:endParaRPr lang="en-US" sz="1200" dirty="0">
              <a:solidFill>
                <a:schemeClr val="accent2"/>
              </a:solidFill>
              <a:latin typeface="Verdana" panose="020B0604030504040204" pitchFamily="34" charset="0"/>
              <a:ea typeface="Verdana" panose="020B0604030504040204" pitchFamily="34" charset="0"/>
            </a:endParaRPr>
          </a:p>
        </p:txBody>
      </p:sp>
      <p:sp>
        <p:nvSpPr>
          <p:cNvPr id="14" name="TextBox 4"/>
          <p:cNvSpPr txBox="1"/>
          <p:nvPr/>
        </p:nvSpPr>
        <p:spPr>
          <a:xfrm>
            <a:off x="5659631" y="173347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37.3%</a:t>
            </a:r>
          </a:p>
          <a:p>
            <a:pPr algn="ctr"/>
            <a:r>
              <a:rPr lang="en-US" sz="1200" dirty="0" smtClean="0">
                <a:solidFill>
                  <a:schemeClr val="accent2"/>
                </a:solidFill>
                <a:latin typeface="Verdana" panose="020B0604030504040204" pitchFamily="34" charset="0"/>
                <a:ea typeface="Verdana" panose="020B0604030504040204" pitchFamily="34" charset="0"/>
              </a:rPr>
              <a:t>Q3 2020 </a:t>
            </a:r>
            <a:endParaRPr lang="en-US" sz="1200" dirty="0">
              <a:solidFill>
                <a:schemeClr val="accent2"/>
              </a:solidFill>
              <a:latin typeface="Verdana" panose="020B0604030504040204" pitchFamily="34" charset="0"/>
              <a:ea typeface="Verdana" panose="020B0604030504040204" pitchFamily="34" charset="0"/>
            </a:endParaRPr>
          </a:p>
        </p:txBody>
      </p:sp>
      <p:sp>
        <p:nvSpPr>
          <p:cNvPr id="15" name="TextBox 4"/>
          <p:cNvSpPr txBox="1"/>
          <p:nvPr/>
        </p:nvSpPr>
        <p:spPr>
          <a:xfrm>
            <a:off x="7622837" y="1101332"/>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49.7%</a:t>
            </a:r>
          </a:p>
          <a:p>
            <a:pPr algn="ctr"/>
            <a:r>
              <a:rPr lang="en-US" sz="1200" dirty="0" smtClean="0">
                <a:solidFill>
                  <a:schemeClr val="accent2"/>
                </a:solidFill>
                <a:latin typeface="Verdana" panose="020B0604030504040204" pitchFamily="34" charset="0"/>
                <a:ea typeface="Verdana" panose="020B0604030504040204" pitchFamily="34" charset="0"/>
              </a:rPr>
              <a:t>Q1 2022 </a:t>
            </a:r>
            <a:endParaRPr lang="en-US" sz="1200" dirty="0">
              <a:solidFill>
                <a:schemeClr val="accent2"/>
              </a:solidFill>
              <a:latin typeface="Verdana" panose="020B0604030504040204" pitchFamily="34" charset="0"/>
              <a:ea typeface="Verdana" panose="020B0604030504040204" pitchFamily="34" charset="0"/>
            </a:endParaRPr>
          </a:p>
        </p:txBody>
      </p:sp>
      <p:sp>
        <p:nvSpPr>
          <p:cNvPr id="16" name="TextBox 4"/>
          <p:cNvSpPr txBox="1"/>
          <p:nvPr/>
        </p:nvSpPr>
        <p:spPr>
          <a:xfrm>
            <a:off x="9705722" y="160217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41.0%</a:t>
            </a:r>
            <a:endParaRPr lang="en-US" sz="1600" b="1" dirty="0" smtClean="0">
              <a:solidFill>
                <a:schemeClr val="accent2"/>
              </a:solidFill>
              <a:latin typeface="Verdana" panose="020B0604030504040204" pitchFamily="34" charset="0"/>
              <a:ea typeface="Verdana" panose="020B0604030504040204" pitchFamily="34" charset="0"/>
            </a:endParaRPr>
          </a:p>
          <a:p>
            <a:pPr algn="ctr"/>
            <a:r>
              <a:rPr lang="en-US" sz="1200" dirty="0" smtClean="0">
                <a:solidFill>
                  <a:schemeClr val="accent2"/>
                </a:solidFill>
                <a:latin typeface="Verdana" panose="020B0604030504040204" pitchFamily="34" charset="0"/>
                <a:ea typeface="Verdana" panose="020B0604030504040204" pitchFamily="34" charset="0"/>
              </a:rPr>
              <a:t>Q4 </a:t>
            </a:r>
            <a:r>
              <a:rPr lang="en-US" sz="1200" dirty="0" smtClean="0">
                <a:solidFill>
                  <a:schemeClr val="accent2"/>
                </a:solidFill>
                <a:latin typeface="Verdana" panose="020B0604030504040204" pitchFamily="34" charset="0"/>
                <a:ea typeface="Verdana" panose="020B0604030504040204" pitchFamily="34" charset="0"/>
              </a:rPr>
              <a:t>2023 </a:t>
            </a:r>
            <a:endParaRPr lang="en-US" sz="1200" dirty="0">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52785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180" y="11459"/>
            <a:ext cx="9769002" cy="1325563"/>
          </a:xfrm>
        </p:spPr>
        <p:txBody>
          <a:bodyPr>
            <a:normAutofit fontScale="90000"/>
          </a:bodyPr>
          <a:lstStyle/>
          <a:p>
            <a:pPr>
              <a:lnSpc>
                <a:spcPct val="100000"/>
              </a:lnSpc>
            </a:pPr>
            <a:r>
              <a:rPr lang="en-US" sz="3100" dirty="0"/>
              <a:t>WorkFirst </a:t>
            </a:r>
            <a:r>
              <a:rPr lang="en-US" sz="3100" dirty="0" smtClean="0"/>
              <a:t>Adults – Employment Retention &amp; Earnings</a:t>
            </a:r>
            <a:r>
              <a:rPr lang="en-US" sz="3200" dirty="0" smtClean="0"/>
              <a:t/>
            </a:r>
            <a:br>
              <a:rPr lang="en-US" sz="3200" dirty="0" smtClean="0"/>
            </a:br>
            <a:r>
              <a:rPr lang="en-US" sz="2000" i="1" dirty="0" smtClean="0"/>
              <a:t>Fourth Quarter after Exit</a:t>
            </a:r>
            <a:endParaRPr lang="en-US" sz="2000" i="1" dirty="0"/>
          </a:p>
        </p:txBody>
      </p:sp>
      <p:sp>
        <p:nvSpPr>
          <p:cNvPr id="10" name="TextBox 9"/>
          <p:cNvSpPr txBox="1"/>
          <p:nvPr/>
        </p:nvSpPr>
        <p:spPr>
          <a:xfrm>
            <a:off x="689964" y="5293165"/>
            <a:ext cx="10393522" cy="1169551"/>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retained employment, the denominator is the number of adults who exited TANF/SFA during the listed quarter and had any employment recorded in the Unemployment Insurance (UI) system in the second quarter after exit. The numerator is the number of those exiting adults who had any employment recorded in the UI system in the fourth quarter after exit. Median earnings are based on earnings recorded in the UI system in the fourth quarter after exit. Those with no earnings in the quarter are excluded.</a:t>
            </a:r>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634853318"/>
              </p:ext>
            </p:extLst>
          </p:nvPr>
        </p:nvGraphicFramePr>
        <p:xfrm>
          <a:off x="605041" y="1576029"/>
          <a:ext cx="10563367" cy="378385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4"/>
          <p:cNvSpPr txBox="1"/>
          <p:nvPr/>
        </p:nvSpPr>
        <p:spPr>
          <a:xfrm>
            <a:off x="1179405" y="1473422"/>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76.4%</a:t>
            </a:r>
          </a:p>
          <a:p>
            <a:pPr algn="ctr"/>
            <a:r>
              <a:rPr lang="en-US" sz="1200" dirty="0" smtClean="0">
                <a:solidFill>
                  <a:srgbClr val="72A331"/>
                </a:solidFill>
                <a:latin typeface="Verdana" panose="020B0604030504040204" pitchFamily="34" charset="0"/>
                <a:ea typeface="Verdana" panose="020B0604030504040204" pitchFamily="34" charset="0"/>
              </a:rPr>
              <a:t>Q1 2017 </a:t>
            </a:r>
            <a:endParaRPr lang="en-US" sz="1200" dirty="0">
              <a:solidFill>
                <a:srgbClr val="72A331"/>
              </a:solidFill>
              <a:latin typeface="Verdana" panose="020B0604030504040204" pitchFamily="34" charset="0"/>
              <a:ea typeface="Verdana" panose="020B0604030504040204" pitchFamily="34" charset="0"/>
            </a:endParaRPr>
          </a:p>
        </p:txBody>
      </p:sp>
      <p:sp>
        <p:nvSpPr>
          <p:cNvPr id="14" name="TextBox 4"/>
          <p:cNvSpPr txBox="1"/>
          <p:nvPr/>
        </p:nvSpPr>
        <p:spPr>
          <a:xfrm>
            <a:off x="4456074" y="1626830"/>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70.8%</a:t>
            </a:r>
          </a:p>
          <a:p>
            <a:pPr algn="ctr"/>
            <a:r>
              <a:rPr lang="en-US" sz="1200" dirty="0" smtClean="0">
                <a:solidFill>
                  <a:srgbClr val="72A331"/>
                </a:solidFill>
                <a:latin typeface="Verdana" panose="020B0604030504040204" pitchFamily="34" charset="0"/>
                <a:ea typeface="Verdana" panose="020B0604030504040204" pitchFamily="34" charset="0"/>
              </a:rPr>
              <a:t>Q2 2019 </a:t>
            </a:r>
            <a:endParaRPr lang="en-US" sz="1200" dirty="0">
              <a:solidFill>
                <a:srgbClr val="72A331"/>
              </a:solidFill>
              <a:latin typeface="Verdana" panose="020B0604030504040204" pitchFamily="34" charset="0"/>
              <a:ea typeface="Verdana" panose="020B0604030504040204" pitchFamily="34" charset="0"/>
            </a:endParaRPr>
          </a:p>
        </p:txBody>
      </p:sp>
      <p:sp>
        <p:nvSpPr>
          <p:cNvPr id="15" name="TextBox 4"/>
          <p:cNvSpPr txBox="1"/>
          <p:nvPr/>
        </p:nvSpPr>
        <p:spPr>
          <a:xfrm>
            <a:off x="7414691" y="1314419"/>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83.0%</a:t>
            </a:r>
          </a:p>
          <a:p>
            <a:pPr algn="ctr"/>
            <a:r>
              <a:rPr lang="en-US" sz="1200" dirty="0" smtClean="0">
                <a:solidFill>
                  <a:srgbClr val="72A331"/>
                </a:solidFill>
                <a:latin typeface="Verdana" panose="020B0604030504040204" pitchFamily="34" charset="0"/>
                <a:ea typeface="Verdana" panose="020B0604030504040204" pitchFamily="34" charset="0"/>
              </a:rPr>
              <a:t>Q3 2021 </a:t>
            </a:r>
            <a:endParaRPr lang="en-US" sz="1200" dirty="0">
              <a:solidFill>
                <a:srgbClr val="72A331"/>
              </a:solidFill>
              <a:latin typeface="Verdana" panose="020B0604030504040204" pitchFamily="34" charset="0"/>
              <a:ea typeface="Verdana" panose="020B0604030504040204" pitchFamily="34" charset="0"/>
            </a:endParaRPr>
          </a:p>
        </p:txBody>
      </p:sp>
      <p:sp>
        <p:nvSpPr>
          <p:cNvPr id="16" name="TextBox 4"/>
          <p:cNvSpPr txBox="1"/>
          <p:nvPr/>
        </p:nvSpPr>
        <p:spPr>
          <a:xfrm>
            <a:off x="9641405" y="1377758"/>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78.9%</a:t>
            </a:r>
            <a:endParaRPr lang="en-US" sz="1600" b="1" dirty="0" smtClean="0">
              <a:solidFill>
                <a:srgbClr val="72A331"/>
              </a:solidFill>
              <a:latin typeface="Verdana" panose="020B0604030504040204" pitchFamily="34" charset="0"/>
              <a:ea typeface="Verdana" panose="020B0604030504040204" pitchFamily="34" charset="0"/>
            </a:endParaRPr>
          </a:p>
          <a:p>
            <a:pPr algn="ctr"/>
            <a:r>
              <a:rPr lang="en-US" sz="1200" dirty="0" smtClean="0">
                <a:solidFill>
                  <a:srgbClr val="72A331"/>
                </a:solidFill>
                <a:latin typeface="Verdana" panose="020B0604030504040204" pitchFamily="34" charset="0"/>
                <a:ea typeface="Verdana" panose="020B0604030504040204" pitchFamily="34" charset="0"/>
              </a:rPr>
              <a:t>Q2 </a:t>
            </a:r>
            <a:r>
              <a:rPr lang="en-US" sz="1200" dirty="0" smtClean="0">
                <a:solidFill>
                  <a:srgbClr val="72A331"/>
                </a:solidFill>
                <a:latin typeface="Verdana" panose="020B0604030504040204" pitchFamily="34" charset="0"/>
                <a:ea typeface="Verdana" panose="020B0604030504040204" pitchFamily="34" charset="0"/>
              </a:rPr>
              <a:t>2023 </a:t>
            </a:r>
            <a:endParaRPr lang="en-US" sz="1200" dirty="0">
              <a:solidFill>
                <a:srgbClr val="72A33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0884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6A57-E3DE-BDBC-D212-FCBCAB212CF8}"/>
              </a:ext>
            </a:extLst>
          </p:cNvPr>
          <p:cNvSpPr>
            <a:spLocks noGrp="1"/>
          </p:cNvSpPr>
          <p:nvPr>
            <p:ph type="title"/>
          </p:nvPr>
        </p:nvSpPr>
        <p:spPr>
          <a:xfrm>
            <a:off x="1997529" y="0"/>
            <a:ext cx="9445121" cy="1325563"/>
          </a:xfrm>
        </p:spPr>
        <p:txBody>
          <a:bodyPr>
            <a:normAutofit/>
          </a:bodyPr>
          <a:lstStyle/>
          <a:p>
            <a:r>
              <a:rPr lang="en-US" sz="2800" dirty="0"/>
              <a:t>WorkFirst Adults </a:t>
            </a:r>
            <a:r>
              <a:rPr lang="en-US" sz="2800" dirty="0" smtClean="0"/>
              <a:t>– Exits Lasting At Least One Year</a:t>
            </a:r>
            <a:r>
              <a:rPr lang="en-US" sz="3600" dirty="0"/>
              <a:t/>
            </a:r>
            <a:br>
              <a:rPr lang="en-US" sz="3600" dirty="0"/>
            </a:br>
            <a:r>
              <a:rPr lang="en-US" sz="1800" i="1" dirty="0" smtClean="0"/>
              <a:t>January 2017 </a:t>
            </a:r>
            <a:r>
              <a:rPr lang="en-US" sz="1800" i="1" dirty="0"/>
              <a:t>– </a:t>
            </a:r>
            <a:r>
              <a:rPr lang="en-US" sz="1800" i="1" dirty="0" smtClean="0"/>
              <a:t>December </a:t>
            </a:r>
            <a:r>
              <a:rPr lang="en-US" sz="1800" i="1" dirty="0"/>
              <a:t>2023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35334702"/>
              </p:ext>
            </p:extLst>
          </p:nvPr>
        </p:nvGraphicFramePr>
        <p:xfrm>
          <a:off x="940904" y="1505834"/>
          <a:ext cx="10501746" cy="39673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40903" y="5605670"/>
            <a:ext cx="10376453" cy="861774"/>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one month with no TANF/SFA issuance. The exit month is the last month of TANF/SFA receipt. The denominator is the number of adults who exited TANF/SFA in the listed month; the numerator is the number of those exiting adults who did not return to TANF/SFA for at least 12 months following that exit.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January 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8" name="TextBox 4"/>
          <p:cNvSpPr txBox="1"/>
          <p:nvPr/>
        </p:nvSpPr>
        <p:spPr>
          <a:xfrm>
            <a:off x="816429" y="1505834"/>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76.5%</a:t>
            </a:r>
          </a:p>
          <a:p>
            <a:pPr algn="ctr"/>
            <a:r>
              <a:rPr lang="en-US" sz="1200" dirty="0" smtClean="0">
                <a:solidFill>
                  <a:srgbClr val="006B99"/>
                </a:solidFill>
                <a:latin typeface="Verdana" panose="020B0604030504040204" pitchFamily="34" charset="0"/>
                <a:ea typeface="Verdana" panose="020B0604030504040204" pitchFamily="34" charset="0"/>
              </a:rPr>
              <a:t>Jan 2017 </a:t>
            </a:r>
            <a:endParaRPr lang="en-US" sz="1200" dirty="0">
              <a:solidFill>
                <a:srgbClr val="006B99"/>
              </a:solidFill>
              <a:latin typeface="Verdana" panose="020B0604030504040204" pitchFamily="34" charset="0"/>
              <a:ea typeface="Verdana" panose="020B0604030504040204" pitchFamily="34" charset="0"/>
            </a:endParaRPr>
          </a:p>
        </p:txBody>
      </p:sp>
      <p:sp>
        <p:nvSpPr>
          <p:cNvPr id="9" name="TextBox 4"/>
          <p:cNvSpPr txBox="1"/>
          <p:nvPr/>
        </p:nvSpPr>
        <p:spPr>
          <a:xfrm>
            <a:off x="4560631" y="1698718"/>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67.1%</a:t>
            </a:r>
          </a:p>
          <a:p>
            <a:pPr algn="ctr"/>
            <a:r>
              <a:rPr lang="en-US" sz="1200" dirty="0" smtClean="0">
                <a:solidFill>
                  <a:srgbClr val="006B99"/>
                </a:solidFill>
                <a:latin typeface="Verdana" panose="020B0604030504040204" pitchFamily="34" charset="0"/>
                <a:ea typeface="Verdana" panose="020B0604030504040204" pitchFamily="34" charset="0"/>
              </a:rPr>
              <a:t>Oct 2019 </a:t>
            </a:r>
            <a:endParaRPr lang="en-US" sz="1200" dirty="0">
              <a:solidFill>
                <a:srgbClr val="006B99"/>
              </a:solidFill>
              <a:latin typeface="Verdana" panose="020B0604030504040204" pitchFamily="34" charset="0"/>
              <a:ea typeface="Verdana" panose="020B0604030504040204" pitchFamily="34" charset="0"/>
            </a:endParaRPr>
          </a:p>
        </p:txBody>
      </p:sp>
      <p:sp>
        <p:nvSpPr>
          <p:cNvPr id="10" name="TextBox 4"/>
          <p:cNvSpPr txBox="1"/>
          <p:nvPr/>
        </p:nvSpPr>
        <p:spPr>
          <a:xfrm>
            <a:off x="5460723" y="1196475"/>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85.5%</a:t>
            </a:r>
          </a:p>
          <a:p>
            <a:pPr algn="ctr"/>
            <a:r>
              <a:rPr lang="en-US" sz="1200" dirty="0" smtClean="0">
                <a:solidFill>
                  <a:srgbClr val="006B99"/>
                </a:solidFill>
                <a:latin typeface="Verdana" panose="020B0604030504040204" pitchFamily="34" charset="0"/>
                <a:ea typeface="Verdana" panose="020B0604030504040204" pitchFamily="34" charset="0"/>
              </a:rPr>
              <a:t>May 2020 </a:t>
            </a:r>
            <a:endParaRPr lang="en-US" sz="1200" dirty="0">
              <a:solidFill>
                <a:srgbClr val="006B99"/>
              </a:solidFill>
              <a:latin typeface="Verdana" panose="020B0604030504040204" pitchFamily="34" charset="0"/>
              <a:ea typeface="Verdana" panose="020B0604030504040204" pitchFamily="34" charset="0"/>
            </a:endParaRPr>
          </a:p>
        </p:txBody>
      </p:sp>
      <p:sp>
        <p:nvSpPr>
          <p:cNvPr id="11" name="TextBox 4"/>
          <p:cNvSpPr txBox="1"/>
          <p:nvPr/>
        </p:nvSpPr>
        <p:spPr>
          <a:xfrm>
            <a:off x="10386025" y="1432203"/>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74.3%</a:t>
            </a:r>
            <a:endParaRPr lang="en-US" sz="1600" b="1" dirty="0" smtClean="0">
              <a:solidFill>
                <a:srgbClr val="006B99"/>
              </a:solidFill>
              <a:latin typeface="Verdana" panose="020B0604030504040204" pitchFamily="34" charset="0"/>
              <a:ea typeface="Verdana" panose="020B0604030504040204" pitchFamily="34" charset="0"/>
            </a:endParaRPr>
          </a:p>
          <a:p>
            <a:pPr algn="ctr"/>
            <a:r>
              <a:rPr lang="en-US" sz="1200" dirty="0" smtClean="0">
                <a:solidFill>
                  <a:srgbClr val="006B99"/>
                </a:solidFill>
                <a:latin typeface="Verdana" panose="020B0604030504040204" pitchFamily="34" charset="0"/>
                <a:ea typeface="Verdana" panose="020B0604030504040204" pitchFamily="34" charset="0"/>
              </a:rPr>
              <a:t>Dec </a:t>
            </a:r>
            <a:r>
              <a:rPr lang="en-US" sz="1200" dirty="0" smtClean="0">
                <a:solidFill>
                  <a:srgbClr val="006B99"/>
                </a:solidFill>
                <a:latin typeface="Verdana" panose="020B0604030504040204" pitchFamily="34" charset="0"/>
                <a:ea typeface="Verdana" panose="020B0604030504040204" pitchFamily="34" charset="0"/>
              </a:rPr>
              <a:t>2023 </a:t>
            </a:r>
            <a:endParaRPr lang="en-US" sz="1200" dirty="0">
              <a:solidFill>
                <a:srgbClr val="006B9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96315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SHS Brand Colors">
      <a:dk1>
        <a:srgbClr val="000000"/>
      </a:dk1>
      <a:lt1>
        <a:srgbClr val="FFFFFF"/>
      </a:lt1>
      <a:dk2>
        <a:srgbClr val="006B99"/>
      </a:dk2>
      <a:lt2>
        <a:srgbClr val="E7E6E6"/>
      </a:lt2>
      <a:accent1>
        <a:srgbClr val="193F6F"/>
      </a:accent1>
      <a:accent2>
        <a:srgbClr val="8D6198"/>
      </a:accent2>
      <a:accent3>
        <a:srgbClr val="27A1C6"/>
      </a:accent3>
      <a:accent4>
        <a:srgbClr val="007C69"/>
      </a:accent4>
      <a:accent5>
        <a:srgbClr val="71A330"/>
      </a:accent5>
      <a:accent6>
        <a:srgbClr val="DE7C14"/>
      </a:accent6>
      <a:hlink>
        <a:srgbClr val="0563C1"/>
      </a:hlink>
      <a:folHlink>
        <a:srgbClr val="C90DB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7F343D99CEC041855107C44A0A75DF" ma:contentTypeVersion="4" ma:contentTypeDescription="Create a new document." ma:contentTypeScope="" ma:versionID="bcc0675a5cd5117766b44d3285b17206">
  <xsd:schema xmlns:xsd="http://www.w3.org/2001/XMLSchema" xmlns:xs="http://www.w3.org/2001/XMLSchema" xmlns:p="http://schemas.microsoft.com/office/2006/metadata/properties" xmlns:ns2="613f98a2-2d0a-463c-8c7a-9d65e096d1a4" targetNamespace="http://schemas.microsoft.com/office/2006/metadata/properties" ma:root="true" ma:fieldsID="ac0bd2fdcaa3b2788203eb3b708b7ab7" ns2:_="">
    <xsd:import namespace="613f98a2-2d0a-463c-8c7a-9d65e096d1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f98a2-2d0a-463c-8c7a-9d65e096d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9EFE16-83C0-47FA-9BC8-1F1E17D89B5F}">
  <ds:schemaRefs>
    <ds:schemaRef ds:uri="http://schemas.microsoft.com/sharepoint/v3/contenttype/forms"/>
  </ds:schemaRefs>
</ds:datastoreItem>
</file>

<file path=customXml/itemProps2.xml><?xml version="1.0" encoding="utf-8"?>
<ds:datastoreItem xmlns:ds="http://schemas.openxmlformats.org/officeDocument/2006/customXml" ds:itemID="{57F9FCDE-553D-44EE-B2EF-F44961FB7C39}">
  <ds:schemaRefs>
    <ds:schemaRef ds:uri="http://schemas.microsoft.com/office/2006/metadata/properties"/>
    <ds:schemaRef ds:uri="http://purl.org/dc/terms/"/>
    <ds:schemaRef ds:uri="http://schemas.openxmlformats.org/package/2006/metadata/core-properties"/>
    <ds:schemaRef ds:uri="613f98a2-2d0a-463c-8c7a-9d65e096d1a4"/>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C2FF1B04-6769-4041-BE99-30145453D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3f98a2-2d0a-463c-8c7a-9d65e096d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2246</TotalTime>
  <Words>2101</Words>
  <Application>Microsoft Office PowerPoint</Application>
  <PresentationFormat>Widescreen</PresentationFormat>
  <Paragraphs>127</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Calibri</vt:lpstr>
      <vt:lpstr>Verdana</vt:lpstr>
      <vt:lpstr>Office Theme</vt:lpstr>
      <vt:lpstr>WorkFirst Performance Measures First Quarter 2025</vt:lpstr>
      <vt:lpstr>State and Federal Statutes Governing WorkFirst Performance Measures</vt:lpstr>
      <vt:lpstr>Performance Measures for Families and Adults Exiting WorkFirst</vt:lpstr>
      <vt:lpstr>WorkFirst Families – Reasons for Exit January 2017 – September 2024</vt:lpstr>
      <vt:lpstr>WorkFirst Families – Number Exiting Due to Earnings October 2022 – September 2024</vt:lpstr>
      <vt:lpstr>WorkFirst Adults – Employed at Exit Exit Quarter and First Quarter after Exit</vt:lpstr>
      <vt:lpstr>WorkFirst Adults – Employment &amp; Earnings Second Quarter after Exit</vt:lpstr>
      <vt:lpstr>WorkFirst Adults – Employment Retention &amp; Earnings Fourth Quarter after Exit</vt:lpstr>
      <vt:lpstr>WorkFirst Adults – Exits Lasting At Least One Year January 2017 – December 2023</vt:lpstr>
      <vt:lpstr>Performance Measures for Adults Exiting WorkFirst Service Pathways</vt:lpstr>
      <vt:lpstr>Employment after Exiting WorkFirst Service Pathway Percent Employed in Second Quarter after Pathway Exit</vt:lpstr>
      <vt:lpstr>Quarterly Earnings after Exiting WorkFirst Service Pathway Median Quarterly Earnings in Second Quarter after Pathway Exit</vt:lpstr>
      <vt:lpstr>Hourly Wages after Exiting WorkFirst Service Pathway Median Hourly Wages in Second Quarter after Pathway Exit</vt:lpstr>
      <vt:lpstr>Enrollment Counts for WorkFirst Adults</vt:lpstr>
      <vt:lpstr>WorkFirst Adults – Referrals by Partner January 2017 – December 2024</vt:lpstr>
      <vt:lpstr>WorkFirst Adults – Enrollment by Partner January 2017 – December 2024</vt:lpstr>
      <vt:lpstr>WorkFirst Adults – Enrollment by WorkFirst Service Pathway January 2017 – December 2024</vt:lpstr>
      <vt:lpstr>WorkFirst Adults – Enrollment in Educational Activities January 2017 – December 2024</vt:lpstr>
      <vt:lpstr>WorkFirst Adults – Enrollment by Type of Educational Activity January 2023 – December 2024</vt:lpstr>
      <vt:lpstr>For any additional questions, please contact:  Lisa Nicoli ESA Management Analytics and Performance Statistics (EMAPS) Economic Services Administration (ESA) Department of Social and Health Services (DSHS)  lisa.nicoli@dshs.wa.gov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WorkFirst Performance Measures Fourth Quarter 2024</dc:title>
  <dc:creator>McCaslin, Sara (DSHS/OOS/OISVC)</dc:creator>
  <cp:lastModifiedBy>Nicoli, Lisa (DSHS/ESA/OAS)</cp:lastModifiedBy>
  <cp:revision>113</cp:revision>
  <dcterms:created xsi:type="dcterms:W3CDTF">2024-09-22T22:48:14Z</dcterms:created>
  <dcterms:modified xsi:type="dcterms:W3CDTF">2025-01-29T19:23:55Z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0x010100CD7F343D99CEC041855107C44A0A75DF</vt:lpwstr>
  </property>
</Properties>
</file>