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Lst>
  <p:notesMasterIdLst>
    <p:notesMasterId r:id="rId33"/>
  </p:notesMasterIdLst>
  <p:sldIdLst>
    <p:sldId id="534" r:id="rId5"/>
    <p:sldId id="539" r:id="rId6"/>
    <p:sldId id="538" r:id="rId7"/>
    <p:sldId id="541" r:id="rId8"/>
    <p:sldId id="533" r:id="rId9"/>
    <p:sldId id="262" r:id="rId10"/>
    <p:sldId id="505" r:id="rId11"/>
    <p:sldId id="502" r:id="rId12"/>
    <p:sldId id="271" r:id="rId13"/>
    <p:sldId id="272" r:id="rId14"/>
    <p:sldId id="269" r:id="rId15"/>
    <p:sldId id="500" r:id="rId16"/>
    <p:sldId id="523" r:id="rId17"/>
    <p:sldId id="524" r:id="rId18"/>
    <p:sldId id="542" r:id="rId19"/>
    <p:sldId id="544" r:id="rId20"/>
    <p:sldId id="543" r:id="rId21"/>
    <p:sldId id="526" r:id="rId22"/>
    <p:sldId id="520" r:id="rId23"/>
    <p:sldId id="530" r:id="rId24"/>
    <p:sldId id="256" r:id="rId25"/>
    <p:sldId id="489" r:id="rId26"/>
    <p:sldId id="525" r:id="rId27"/>
    <p:sldId id="537" r:id="rId28"/>
    <p:sldId id="531" r:id="rId29"/>
    <p:sldId id="545" r:id="rId30"/>
    <p:sldId id="546" r:id="rId31"/>
    <p:sldId id="52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E3D64-93BF-547E-A7FA-1B5397EA0991}" name="Thoemke, Melissa M (HCA)" initials="MT" userId="S::melissa.thoemke@hca.wa.gov::315daa96-b106-4f0f-b7a2-8331899837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1" autoAdjust="0"/>
    <p:restoredTop sz="66510" autoAdjust="0"/>
  </p:normalViewPr>
  <p:slideViewPr>
    <p:cSldViewPr snapToGrid="0">
      <p:cViewPr varScale="1">
        <p:scale>
          <a:sx n="39" d="100"/>
          <a:sy n="39" d="100"/>
        </p:scale>
        <p:origin x="308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CC5A18-FC5C-46AE-B900-415BE06C404B}"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0D7E51F3-5E98-4850-A076-C825D0ADC780}">
      <dgm:prSet/>
      <dgm:spPr/>
      <dgm:t>
        <a:bodyPr/>
        <a:lstStyle/>
        <a:p>
          <a:pPr>
            <a:defRPr b="1"/>
          </a:pPr>
          <a:r>
            <a:rPr lang="en-US"/>
            <a:t>2017</a:t>
          </a:r>
        </a:p>
      </dgm:t>
    </dgm:pt>
    <dgm:pt modelId="{3DCE1412-06F3-4EC6-97C3-9903B3F6882B}" type="parTrans" cxnId="{57C7BE53-2E59-450A-AD71-CCF47A8C0CF8}">
      <dgm:prSet/>
      <dgm:spPr/>
      <dgm:t>
        <a:bodyPr/>
        <a:lstStyle/>
        <a:p>
          <a:endParaRPr lang="en-US"/>
        </a:p>
      </dgm:t>
    </dgm:pt>
    <dgm:pt modelId="{69987673-1EC2-4219-9936-4CC6865D3DA0}" type="sibTrans" cxnId="{57C7BE53-2E59-450A-AD71-CCF47A8C0CF8}">
      <dgm:prSet/>
      <dgm:spPr/>
      <dgm:t>
        <a:bodyPr/>
        <a:lstStyle/>
        <a:p>
          <a:endParaRPr lang="en-US"/>
        </a:p>
      </dgm:t>
    </dgm:pt>
    <dgm:pt modelId="{D8C3CB24-B3C9-487B-9B78-665E337DE5D2}">
      <dgm:prSet/>
      <dgm:spPr/>
      <dgm:t>
        <a:bodyPr/>
        <a:lstStyle/>
        <a:p>
          <a:r>
            <a:rPr lang="en-US" b="1" dirty="0"/>
            <a:t>“Tribal Opioid Solutions” </a:t>
          </a:r>
          <a:r>
            <a:rPr lang="en-US" dirty="0"/>
            <a:t>Campaign materials were developed  and launched in partnership with Office of Indian Policy/Indian Policy Advisory Council and Tribal representatives. </a:t>
          </a:r>
        </a:p>
      </dgm:t>
    </dgm:pt>
    <dgm:pt modelId="{73B9AF3D-A5F7-45CE-850F-37EB06CAFF49}" type="parTrans" cxnId="{458B2A27-573B-42DD-B407-20FA641EAD31}">
      <dgm:prSet/>
      <dgm:spPr/>
      <dgm:t>
        <a:bodyPr/>
        <a:lstStyle/>
        <a:p>
          <a:endParaRPr lang="en-US"/>
        </a:p>
      </dgm:t>
    </dgm:pt>
    <dgm:pt modelId="{697F62FF-2A32-4251-92DE-23FF759052A1}" type="sibTrans" cxnId="{458B2A27-573B-42DD-B407-20FA641EAD31}">
      <dgm:prSet/>
      <dgm:spPr/>
      <dgm:t>
        <a:bodyPr/>
        <a:lstStyle/>
        <a:p>
          <a:endParaRPr lang="en-US"/>
        </a:p>
      </dgm:t>
    </dgm:pt>
    <dgm:pt modelId="{22180520-AC9D-4141-AD63-0E73D06299D7}">
      <dgm:prSet/>
      <dgm:spPr/>
      <dgm:t>
        <a:bodyPr/>
        <a:lstStyle/>
        <a:p>
          <a:pPr>
            <a:defRPr b="1"/>
          </a:pPr>
          <a:r>
            <a:rPr lang="en-US"/>
            <a:t>2019–2021</a:t>
          </a:r>
        </a:p>
      </dgm:t>
    </dgm:pt>
    <dgm:pt modelId="{04F65561-C1FE-4A14-A729-CC70F1F830F3}" type="parTrans" cxnId="{9D1DC583-BB0D-43AE-AF22-3EC009801597}">
      <dgm:prSet/>
      <dgm:spPr/>
      <dgm:t>
        <a:bodyPr/>
        <a:lstStyle/>
        <a:p>
          <a:endParaRPr lang="en-US"/>
        </a:p>
      </dgm:t>
    </dgm:pt>
    <dgm:pt modelId="{5AD1FBCF-6669-48D1-A6EF-8EDAFF75E37A}" type="sibTrans" cxnId="{9D1DC583-BB0D-43AE-AF22-3EC009801597}">
      <dgm:prSet/>
      <dgm:spPr/>
      <dgm:t>
        <a:bodyPr/>
        <a:lstStyle/>
        <a:p>
          <a:endParaRPr lang="en-US"/>
        </a:p>
      </dgm:t>
    </dgm:pt>
    <dgm:pt modelId="{DC7675CF-D035-4B0F-B38B-0BB45B4CC11B}">
      <dgm:prSet/>
      <dgm:spPr/>
      <dgm:t>
        <a:bodyPr/>
        <a:lstStyle/>
        <a:p>
          <a:r>
            <a:rPr lang="en-US" dirty="0"/>
            <a:t>HCA (in close collaboration with Native partners across the state and contractor DH</a:t>
          </a:r>
          <a:r>
            <a:rPr lang="en-US" b="0" dirty="0"/>
            <a:t>)</a:t>
          </a:r>
          <a:r>
            <a:rPr lang="en-US" b="1" dirty="0"/>
            <a:t> continued the campaign focus </a:t>
          </a:r>
          <a:r>
            <a:rPr lang="en-US" dirty="0"/>
            <a:t>on opioid prevention, treatment, and recovery through the sharing of educational materials.</a:t>
          </a:r>
        </a:p>
      </dgm:t>
    </dgm:pt>
    <dgm:pt modelId="{F8FF4F4C-5027-46AE-8B0C-36C25BD00402}" type="parTrans" cxnId="{50901AE1-3E71-4F87-B95B-EEC09835A89C}">
      <dgm:prSet/>
      <dgm:spPr/>
      <dgm:t>
        <a:bodyPr/>
        <a:lstStyle/>
        <a:p>
          <a:endParaRPr lang="en-US"/>
        </a:p>
      </dgm:t>
    </dgm:pt>
    <dgm:pt modelId="{9DB60654-42CE-47AE-BD6C-6E1CF2C71676}" type="sibTrans" cxnId="{50901AE1-3E71-4F87-B95B-EEC09835A89C}">
      <dgm:prSet/>
      <dgm:spPr/>
      <dgm:t>
        <a:bodyPr/>
        <a:lstStyle/>
        <a:p>
          <a:endParaRPr lang="en-US"/>
        </a:p>
      </dgm:t>
    </dgm:pt>
    <dgm:pt modelId="{927D345B-29C0-41C7-9939-0D462FA5464B}">
      <dgm:prSet/>
      <dgm:spPr/>
      <dgm:t>
        <a:bodyPr/>
        <a:lstStyle/>
        <a:p>
          <a:pPr>
            <a:defRPr b="1"/>
          </a:pPr>
          <a:r>
            <a:rPr lang="en-US"/>
            <a:t>2021</a:t>
          </a:r>
        </a:p>
      </dgm:t>
    </dgm:pt>
    <dgm:pt modelId="{540F4B29-7565-4FE8-8085-08CC61626CA6}" type="parTrans" cxnId="{D1A57968-1A11-44A9-A014-230333652CEB}">
      <dgm:prSet/>
      <dgm:spPr/>
      <dgm:t>
        <a:bodyPr/>
        <a:lstStyle/>
        <a:p>
          <a:endParaRPr lang="en-US"/>
        </a:p>
      </dgm:t>
    </dgm:pt>
    <dgm:pt modelId="{09F290DD-74FB-4CE7-AFD6-7E4F0C42810C}" type="sibTrans" cxnId="{D1A57968-1A11-44A9-A014-230333652CEB}">
      <dgm:prSet/>
      <dgm:spPr/>
      <dgm:t>
        <a:bodyPr/>
        <a:lstStyle/>
        <a:p>
          <a:endParaRPr lang="en-US"/>
        </a:p>
      </dgm:t>
    </dgm:pt>
    <dgm:pt modelId="{BD19DC37-AFE4-486C-A021-CEFB83E8C8CA}">
      <dgm:prSet/>
      <dgm:spPr/>
      <dgm:t>
        <a:bodyPr/>
        <a:lstStyle/>
        <a:p>
          <a:r>
            <a:rPr lang="en-US" dirty="0"/>
            <a:t>Suicide Prevention Campaign materials created through Government to Government and informal Tribal workgroup review process.</a:t>
          </a:r>
        </a:p>
      </dgm:t>
    </dgm:pt>
    <dgm:pt modelId="{C98A6817-F996-4581-8A81-685268D20EDC}" type="parTrans" cxnId="{532E302B-62A3-4C13-8448-A235D39BBDBA}">
      <dgm:prSet/>
      <dgm:spPr/>
      <dgm:t>
        <a:bodyPr/>
        <a:lstStyle/>
        <a:p>
          <a:endParaRPr lang="en-US"/>
        </a:p>
      </dgm:t>
    </dgm:pt>
    <dgm:pt modelId="{932CF58A-C13D-4D16-BF42-BBAD2A1C0581}" type="sibTrans" cxnId="{532E302B-62A3-4C13-8448-A235D39BBDBA}">
      <dgm:prSet/>
      <dgm:spPr/>
      <dgm:t>
        <a:bodyPr/>
        <a:lstStyle/>
        <a:p>
          <a:endParaRPr lang="en-US"/>
        </a:p>
      </dgm:t>
    </dgm:pt>
    <dgm:pt modelId="{0617C3A7-F2E5-4AE8-ACA2-71383E82AFC4}">
      <dgm:prSet/>
      <dgm:spPr/>
      <dgm:t>
        <a:bodyPr/>
        <a:lstStyle/>
        <a:p>
          <a:r>
            <a:rPr lang="en-US" b="1" dirty="0"/>
            <a:t>“Native and Strong” Suicide Prevention </a:t>
          </a:r>
          <a:r>
            <a:rPr lang="en-US" dirty="0"/>
            <a:t>Campaign Launched </a:t>
          </a:r>
        </a:p>
      </dgm:t>
    </dgm:pt>
    <dgm:pt modelId="{EF44F404-FCAA-43EB-B701-928C7FB12D73}" type="parTrans" cxnId="{2ED42A9E-A1F6-4918-AFC5-40CF142F2C90}">
      <dgm:prSet/>
      <dgm:spPr/>
      <dgm:t>
        <a:bodyPr/>
        <a:lstStyle/>
        <a:p>
          <a:endParaRPr lang="en-US"/>
        </a:p>
      </dgm:t>
    </dgm:pt>
    <dgm:pt modelId="{E4500F89-E251-443C-B298-B09965B1A4E5}" type="sibTrans" cxnId="{2ED42A9E-A1F6-4918-AFC5-40CF142F2C90}">
      <dgm:prSet/>
      <dgm:spPr/>
      <dgm:t>
        <a:bodyPr/>
        <a:lstStyle/>
        <a:p>
          <a:endParaRPr lang="en-US"/>
        </a:p>
      </dgm:t>
    </dgm:pt>
    <dgm:pt modelId="{AC390CF6-B9F8-49EC-80EC-4A887E553FA2}">
      <dgm:prSet/>
      <dgm:spPr/>
      <dgm:t>
        <a:bodyPr/>
        <a:lstStyle/>
        <a:p>
          <a:pPr>
            <a:defRPr b="1"/>
          </a:pPr>
          <a:r>
            <a:rPr lang="en-US"/>
            <a:t>2022</a:t>
          </a:r>
        </a:p>
      </dgm:t>
    </dgm:pt>
    <dgm:pt modelId="{D59B9ED3-527D-4592-8C5B-8CA7E9860720}" type="parTrans" cxnId="{988694A0-1BEE-4754-9F69-4016D2ECBB44}">
      <dgm:prSet/>
      <dgm:spPr/>
      <dgm:t>
        <a:bodyPr/>
        <a:lstStyle/>
        <a:p>
          <a:endParaRPr lang="en-US"/>
        </a:p>
      </dgm:t>
    </dgm:pt>
    <dgm:pt modelId="{D75A9902-7397-4749-980A-8D3968251603}" type="sibTrans" cxnId="{988694A0-1BEE-4754-9F69-4016D2ECBB44}">
      <dgm:prSet/>
      <dgm:spPr/>
      <dgm:t>
        <a:bodyPr/>
        <a:lstStyle/>
        <a:p>
          <a:endParaRPr lang="en-US"/>
        </a:p>
      </dgm:t>
    </dgm:pt>
    <dgm:pt modelId="{2F53B9C2-1042-4C8B-9DD5-BD7FD8EF8D26}">
      <dgm:prSet/>
      <dgm:spPr/>
      <dgm:t>
        <a:bodyPr/>
        <a:lstStyle/>
        <a:p>
          <a:r>
            <a:rPr lang="en-US" dirty="0"/>
            <a:t>Fentanyl overdose prevention and naloxone education deemed a priority focus for the campaign. </a:t>
          </a:r>
        </a:p>
      </dgm:t>
    </dgm:pt>
    <dgm:pt modelId="{FB5FF777-0020-411B-B10B-B0201BDEB869}" type="parTrans" cxnId="{AA8AD571-9F5B-4D0A-A814-5CEE884ADC6F}">
      <dgm:prSet/>
      <dgm:spPr/>
      <dgm:t>
        <a:bodyPr/>
        <a:lstStyle/>
        <a:p>
          <a:endParaRPr lang="en-US"/>
        </a:p>
      </dgm:t>
    </dgm:pt>
    <dgm:pt modelId="{6E1AA13A-8711-415E-830C-72D151D7E1D5}" type="sibTrans" cxnId="{AA8AD571-9F5B-4D0A-A814-5CEE884ADC6F}">
      <dgm:prSet/>
      <dgm:spPr/>
      <dgm:t>
        <a:bodyPr/>
        <a:lstStyle/>
        <a:p>
          <a:endParaRPr lang="en-US"/>
        </a:p>
      </dgm:t>
    </dgm:pt>
    <dgm:pt modelId="{528BC49C-CDF7-43DD-9248-6D09F7BA81C2}">
      <dgm:prSet/>
      <dgm:spPr/>
      <dgm:t>
        <a:bodyPr/>
        <a:lstStyle/>
        <a:p>
          <a:r>
            <a:rPr lang="en-US" b="1" dirty="0"/>
            <a:t>“For Our Lives” </a:t>
          </a:r>
          <a:r>
            <a:rPr lang="en-US" dirty="0"/>
            <a:t>campaign launched folding in existing materials formally (Tribal Opioid Solutions)</a:t>
          </a:r>
        </a:p>
      </dgm:t>
    </dgm:pt>
    <dgm:pt modelId="{D36E8D10-B754-424D-9C86-6AB3486FDD8E}" type="parTrans" cxnId="{79DEF737-792A-4019-B70F-62DF09B7D118}">
      <dgm:prSet/>
      <dgm:spPr/>
      <dgm:t>
        <a:bodyPr/>
        <a:lstStyle/>
        <a:p>
          <a:endParaRPr lang="en-US"/>
        </a:p>
      </dgm:t>
    </dgm:pt>
    <dgm:pt modelId="{DF82C89D-2820-4143-8C59-BB8726E8BA4E}" type="sibTrans" cxnId="{79DEF737-792A-4019-B70F-62DF09B7D118}">
      <dgm:prSet/>
      <dgm:spPr/>
      <dgm:t>
        <a:bodyPr/>
        <a:lstStyle/>
        <a:p>
          <a:endParaRPr lang="en-US"/>
        </a:p>
      </dgm:t>
    </dgm:pt>
    <dgm:pt modelId="{4EA358DB-0BFA-43AB-90EA-51362C3B6A68}">
      <dgm:prSet/>
      <dgm:spPr/>
      <dgm:t>
        <a:bodyPr/>
        <a:lstStyle/>
        <a:p>
          <a:pPr>
            <a:defRPr b="1"/>
          </a:pPr>
          <a:r>
            <a:rPr lang="en-US" dirty="0"/>
            <a:t>2023</a:t>
          </a:r>
        </a:p>
      </dgm:t>
    </dgm:pt>
    <dgm:pt modelId="{AEC44FC7-F5FA-40EC-97C0-3512A27DA2FF}" type="parTrans" cxnId="{0F726F32-D2FF-4722-9781-FCE77B784AFD}">
      <dgm:prSet/>
      <dgm:spPr/>
      <dgm:t>
        <a:bodyPr/>
        <a:lstStyle/>
        <a:p>
          <a:endParaRPr lang="en-US"/>
        </a:p>
      </dgm:t>
    </dgm:pt>
    <dgm:pt modelId="{C453F33D-B5D5-401E-85A6-69193C402246}" type="sibTrans" cxnId="{0F726F32-D2FF-4722-9781-FCE77B784AFD}">
      <dgm:prSet/>
      <dgm:spPr/>
      <dgm:t>
        <a:bodyPr/>
        <a:lstStyle/>
        <a:p>
          <a:endParaRPr lang="en-US"/>
        </a:p>
      </dgm:t>
    </dgm:pt>
    <dgm:pt modelId="{E72C2C3F-66BB-4AD2-98EA-8D623300DF20}">
      <dgm:prSet/>
      <dgm:spPr/>
      <dgm:t>
        <a:bodyPr/>
        <a:lstStyle/>
        <a:p>
          <a:r>
            <a:rPr lang="en-US" b="1" dirty="0"/>
            <a:t>Native and Strong Lifeline (988) and Native Resources Hub</a:t>
          </a:r>
          <a:r>
            <a:rPr lang="en-US" dirty="0"/>
            <a:t> campaign materials were created and launched. </a:t>
          </a:r>
        </a:p>
      </dgm:t>
    </dgm:pt>
    <dgm:pt modelId="{1A0E998F-67D5-4869-960A-C148087CD42B}" type="parTrans" cxnId="{1F8FE9A3-2BE5-49BC-B373-DF5495E0339F}">
      <dgm:prSet/>
      <dgm:spPr/>
      <dgm:t>
        <a:bodyPr/>
        <a:lstStyle/>
        <a:p>
          <a:endParaRPr lang="en-US"/>
        </a:p>
      </dgm:t>
    </dgm:pt>
    <dgm:pt modelId="{EB2CCEAD-452C-451E-B29C-E3DBA6B83B81}" type="sibTrans" cxnId="{1F8FE9A3-2BE5-49BC-B373-DF5495E0339F}">
      <dgm:prSet/>
      <dgm:spPr/>
      <dgm:t>
        <a:bodyPr/>
        <a:lstStyle/>
        <a:p>
          <a:endParaRPr lang="en-US"/>
        </a:p>
      </dgm:t>
    </dgm:pt>
    <dgm:pt modelId="{7CF9E6EC-8C0B-4EDC-BE25-3C631F7C57B1}">
      <dgm:prSet/>
      <dgm:spPr/>
      <dgm:t>
        <a:bodyPr/>
        <a:lstStyle/>
        <a:p>
          <a:r>
            <a:rPr lang="en-US" dirty="0"/>
            <a:t>First Annual </a:t>
          </a:r>
          <a:r>
            <a:rPr lang="en-US" b="1" dirty="0"/>
            <a:t>Tribal-State Opioid Summit &amp; National Tribal Opioid Summit</a:t>
          </a:r>
        </a:p>
      </dgm:t>
    </dgm:pt>
    <dgm:pt modelId="{D0C25413-2B5D-427E-85FA-FCD093D50258}" type="parTrans" cxnId="{D2F348BE-5419-4EDC-8302-A48E32F26CB9}">
      <dgm:prSet/>
      <dgm:spPr/>
      <dgm:t>
        <a:bodyPr/>
        <a:lstStyle/>
        <a:p>
          <a:endParaRPr lang="en-US"/>
        </a:p>
      </dgm:t>
    </dgm:pt>
    <dgm:pt modelId="{29C81494-15F2-41EE-9BF5-2B72DE4A0AB0}" type="sibTrans" cxnId="{D2F348BE-5419-4EDC-8302-A48E32F26CB9}">
      <dgm:prSet/>
      <dgm:spPr/>
      <dgm:t>
        <a:bodyPr/>
        <a:lstStyle/>
        <a:p>
          <a:endParaRPr lang="en-US"/>
        </a:p>
      </dgm:t>
    </dgm:pt>
    <dgm:pt modelId="{D2F9C50D-C249-403B-8582-03F18DF2C665}">
      <dgm:prSet/>
      <dgm:spPr/>
      <dgm:t>
        <a:bodyPr/>
        <a:lstStyle/>
        <a:p>
          <a:pPr>
            <a:defRPr b="1"/>
          </a:pPr>
          <a:r>
            <a:rPr lang="en-US" b="1" dirty="0"/>
            <a:t>2023</a:t>
          </a:r>
        </a:p>
      </dgm:t>
    </dgm:pt>
    <dgm:pt modelId="{49544ACD-FDFC-4B4D-9F69-C2F133619DE6}" type="parTrans" cxnId="{F2A345AF-810E-4BED-897F-65C786CAEE42}">
      <dgm:prSet/>
      <dgm:spPr/>
      <dgm:t>
        <a:bodyPr/>
        <a:lstStyle/>
        <a:p>
          <a:endParaRPr lang="en-US"/>
        </a:p>
      </dgm:t>
    </dgm:pt>
    <dgm:pt modelId="{EEB284AF-BC4F-4E27-8FFA-576E6157D4A5}" type="sibTrans" cxnId="{F2A345AF-810E-4BED-897F-65C786CAEE42}">
      <dgm:prSet/>
      <dgm:spPr/>
      <dgm:t>
        <a:bodyPr/>
        <a:lstStyle/>
        <a:p>
          <a:endParaRPr lang="en-US"/>
        </a:p>
      </dgm:t>
    </dgm:pt>
    <dgm:pt modelId="{4EDC7E85-D068-42CE-9C47-1DC921C6150F}" type="pres">
      <dgm:prSet presAssocID="{B6CC5A18-FC5C-46AE-B900-415BE06C404B}" presName="root" presStyleCnt="0">
        <dgm:presLayoutVars>
          <dgm:chMax/>
          <dgm:chPref/>
          <dgm:animLvl val="lvl"/>
        </dgm:presLayoutVars>
      </dgm:prSet>
      <dgm:spPr/>
    </dgm:pt>
    <dgm:pt modelId="{563F02B0-7543-40AB-B7B9-1872CADE2F6A}" type="pres">
      <dgm:prSet presAssocID="{B6CC5A18-FC5C-46AE-B900-415BE06C404B}" presName="divider" presStyleLbl="node1" presStyleIdx="0" presStyleCnt="1"/>
      <dgm:spPr/>
    </dgm:pt>
    <dgm:pt modelId="{C1A6F3ED-8307-4696-ABFA-CEAA793165E9}" type="pres">
      <dgm:prSet presAssocID="{B6CC5A18-FC5C-46AE-B900-415BE06C404B}" presName="nodes" presStyleCnt="0">
        <dgm:presLayoutVars>
          <dgm:chMax/>
          <dgm:chPref/>
          <dgm:animLvl val="lvl"/>
        </dgm:presLayoutVars>
      </dgm:prSet>
      <dgm:spPr/>
    </dgm:pt>
    <dgm:pt modelId="{867AC789-527F-4F32-817D-9083CD1DFE60}" type="pres">
      <dgm:prSet presAssocID="{0D7E51F3-5E98-4850-A076-C825D0ADC780}" presName="composite" presStyleCnt="0"/>
      <dgm:spPr/>
    </dgm:pt>
    <dgm:pt modelId="{27EC40A9-59C7-4863-81C4-C4D00FD41DE2}" type="pres">
      <dgm:prSet presAssocID="{0D7E51F3-5E98-4850-A076-C825D0ADC780}" presName="L1TextContainer" presStyleLbl="revTx" presStyleIdx="0" presStyleCnt="6">
        <dgm:presLayoutVars>
          <dgm:chMax val="1"/>
          <dgm:chPref val="1"/>
          <dgm:bulletEnabled val="1"/>
        </dgm:presLayoutVars>
      </dgm:prSet>
      <dgm:spPr/>
    </dgm:pt>
    <dgm:pt modelId="{9C9F847D-11C6-45EA-B6AD-32635BA40EB9}" type="pres">
      <dgm:prSet presAssocID="{0D7E51F3-5E98-4850-A076-C825D0ADC780}" presName="L2TextContainerWrapper" presStyleCnt="0">
        <dgm:presLayoutVars>
          <dgm:chMax val="0"/>
          <dgm:chPref val="0"/>
          <dgm:bulletEnabled val="1"/>
        </dgm:presLayoutVars>
      </dgm:prSet>
      <dgm:spPr/>
    </dgm:pt>
    <dgm:pt modelId="{65F8D3F6-191A-4D22-A8AD-7D1E43705738}" type="pres">
      <dgm:prSet presAssocID="{0D7E51F3-5E98-4850-A076-C825D0ADC780}" presName="L2TextContainer" presStyleLbl="bgAccFollowNode1" presStyleIdx="0" presStyleCnt="6" custLinFactNeighborX="-6948" custLinFactNeighborY="-850"/>
      <dgm:spPr/>
    </dgm:pt>
    <dgm:pt modelId="{E189014D-8308-4075-9FA5-AFA7BF2D6DB9}" type="pres">
      <dgm:prSet presAssocID="{0D7E51F3-5E98-4850-A076-C825D0ADC780}" presName="FlexibleEmptyPlaceHolder" presStyleCnt="0"/>
      <dgm:spPr/>
    </dgm:pt>
    <dgm:pt modelId="{076CA8AB-3AAF-4A72-8E1A-0CFD32D37BB6}" type="pres">
      <dgm:prSet presAssocID="{0D7E51F3-5E98-4850-A076-C825D0ADC780}" presName="ConnectLine" presStyleLbl="alignNode1" presStyleIdx="0"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7561BD9-4FB9-4418-8DF7-9724EA6C9FA5}" type="pres">
      <dgm:prSet presAssocID="{0D7E51F3-5E98-4850-A076-C825D0ADC780}" presName="ConnectorPoint" presStyleLbl="fgAcc1" presStyleIdx="0" presStyleCnt="6"/>
      <dgm:spPr>
        <a:solidFill>
          <a:schemeClr val="lt1">
            <a:alpha val="90000"/>
            <a:hueOff val="0"/>
            <a:satOff val="0"/>
            <a:lumOff val="0"/>
            <a:alphaOff val="0"/>
          </a:schemeClr>
        </a:solidFill>
        <a:ln w="19050" cap="flat" cmpd="sng" algn="ctr">
          <a:noFill/>
          <a:prstDash val="solid"/>
          <a:miter lim="800000"/>
        </a:ln>
        <a:effectLst/>
      </dgm:spPr>
    </dgm:pt>
    <dgm:pt modelId="{269ED7F1-9A02-402E-8DE4-0655DF54CAFA}" type="pres">
      <dgm:prSet presAssocID="{0D7E51F3-5E98-4850-A076-C825D0ADC780}" presName="EmptyPlaceHolder" presStyleCnt="0"/>
      <dgm:spPr/>
    </dgm:pt>
    <dgm:pt modelId="{B83498FB-795F-4D1F-AAAB-BE9ADF1B0188}" type="pres">
      <dgm:prSet presAssocID="{69987673-1EC2-4219-9936-4CC6865D3DA0}" presName="spaceBetweenRectangles" presStyleCnt="0"/>
      <dgm:spPr/>
    </dgm:pt>
    <dgm:pt modelId="{8CC1B163-DDEB-4DD7-9780-E176F68D53FD}" type="pres">
      <dgm:prSet presAssocID="{22180520-AC9D-4141-AD63-0E73D06299D7}" presName="composite" presStyleCnt="0"/>
      <dgm:spPr/>
    </dgm:pt>
    <dgm:pt modelId="{0FBD3AF8-6410-4E5F-8C9B-9C6D20B752FE}" type="pres">
      <dgm:prSet presAssocID="{22180520-AC9D-4141-AD63-0E73D06299D7}" presName="L1TextContainer" presStyleLbl="revTx" presStyleIdx="1" presStyleCnt="6">
        <dgm:presLayoutVars>
          <dgm:chMax val="1"/>
          <dgm:chPref val="1"/>
          <dgm:bulletEnabled val="1"/>
        </dgm:presLayoutVars>
      </dgm:prSet>
      <dgm:spPr/>
    </dgm:pt>
    <dgm:pt modelId="{3F3983B8-8F1A-42FD-930C-5A2702C4BF7B}" type="pres">
      <dgm:prSet presAssocID="{22180520-AC9D-4141-AD63-0E73D06299D7}" presName="L2TextContainerWrapper" presStyleCnt="0">
        <dgm:presLayoutVars>
          <dgm:chMax val="0"/>
          <dgm:chPref val="0"/>
          <dgm:bulletEnabled val="1"/>
        </dgm:presLayoutVars>
      </dgm:prSet>
      <dgm:spPr/>
    </dgm:pt>
    <dgm:pt modelId="{68B98904-A478-42B5-911A-DFC4FD3F95D5}" type="pres">
      <dgm:prSet presAssocID="{22180520-AC9D-4141-AD63-0E73D06299D7}" presName="L2TextContainer" presStyleLbl="bgAccFollowNode1" presStyleIdx="1" presStyleCnt="6" custLinFactNeighborX="-4279"/>
      <dgm:spPr/>
    </dgm:pt>
    <dgm:pt modelId="{9884E1C4-727A-4DDD-9029-4B183E4996ED}" type="pres">
      <dgm:prSet presAssocID="{22180520-AC9D-4141-AD63-0E73D06299D7}" presName="FlexibleEmptyPlaceHolder" presStyleCnt="0"/>
      <dgm:spPr/>
    </dgm:pt>
    <dgm:pt modelId="{A0ECB766-B739-4CCA-BB1E-633187365233}" type="pres">
      <dgm:prSet presAssocID="{22180520-AC9D-4141-AD63-0E73D06299D7}" presName="ConnectLine" presStyleLbl="alignNode1" presStyleIdx="1"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7E8DB61-099D-415D-AF5D-B1F76E32433C}" type="pres">
      <dgm:prSet presAssocID="{22180520-AC9D-4141-AD63-0E73D06299D7}" presName="ConnectorPoint" presStyleLbl="fgAcc1" presStyleIdx="1" presStyleCnt="6"/>
      <dgm:spPr>
        <a:solidFill>
          <a:schemeClr val="lt1">
            <a:alpha val="90000"/>
            <a:hueOff val="0"/>
            <a:satOff val="0"/>
            <a:lumOff val="0"/>
            <a:alphaOff val="0"/>
          </a:schemeClr>
        </a:solidFill>
        <a:ln w="19050" cap="flat" cmpd="sng" algn="ctr">
          <a:noFill/>
          <a:prstDash val="solid"/>
          <a:miter lim="800000"/>
        </a:ln>
        <a:effectLst/>
      </dgm:spPr>
    </dgm:pt>
    <dgm:pt modelId="{CA79EE42-C43B-4518-BC46-5282B0C787A5}" type="pres">
      <dgm:prSet presAssocID="{22180520-AC9D-4141-AD63-0E73D06299D7}" presName="EmptyPlaceHolder" presStyleCnt="0"/>
      <dgm:spPr/>
    </dgm:pt>
    <dgm:pt modelId="{D55CDA34-6F8F-48CB-8F4F-8583514853E4}" type="pres">
      <dgm:prSet presAssocID="{5AD1FBCF-6669-48D1-A6EF-8EDAFF75E37A}" presName="spaceBetweenRectangles" presStyleCnt="0"/>
      <dgm:spPr/>
    </dgm:pt>
    <dgm:pt modelId="{AEEA3F2E-4DB5-4DF7-995E-2EDF3EC99F05}" type="pres">
      <dgm:prSet presAssocID="{927D345B-29C0-41C7-9939-0D462FA5464B}" presName="composite" presStyleCnt="0"/>
      <dgm:spPr/>
    </dgm:pt>
    <dgm:pt modelId="{A3659D36-3818-4A04-BF58-3278B7BA3F14}" type="pres">
      <dgm:prSet presAssocID="{927D345B-29C0-41C7-9939-0D462FA5464B}" presName="L1TextContainer" presStyleLbl="revTx" presStyleIdx="2" presStyleCnt="6">
        <dgm:presLayoutVars>
          <dgm:chMax val="1"/>
          <dgm:chPref val="1"/>
          <dgm:bulletEnabled val="1"/>
        </dgm:presLayoutVars>
      </dgm:prSet>
      <dgm:spPr/>
    </dgm:pt>
    <dgm:pt modelId="{9AC4AF66-38E1-4D82-98FB-16C9E0B5704C}" type="pres">
      <dgm:prSet presAssocID="{927D345B-29C0-41C7-9939-0D462FA5464B}" presName="L2TextContainerWrapper" presStyleCnt="0">
        <dgm:presLayoutVars>
          <dgm:chMax val="0"/>
          <dgm:chPref val="0"/>
          <dgm:bulletEnabled val="1"/>
        </dgm:presLayoutVars>
      </dgm:prSet>
      <dgm:spPr/>
    </dgm:pt>
    <dgm:pt modelId="{9CAA06C6-A1EF-4075-AF4A-83948CF5FEE1}" type="pres">
      <dgm:prSet presAssocID="{927D345B-29C0-41C7-9939-0D462FA5464B}" presName="L2TextContainer" presStyleLbl="bgAccFollowNode1" presStyleIdx="2" presStyleCnt="6" custScaleX="130942" custLinFactNeighborX="-1975"/>
      <dgm:spPr/>
    </dgm:pt>
    <dgm:pt modelId="{E88B723D-AD38-4733-AD50-3AA06EAB7827}" type="pres">
      <dgm:prSet presAssocID="{927D345B-29C0-41C7-9939-0D462FA5464B}" presName="FlexibleEmptyPlaceHolder" presStyleCnt="0"/>
      <dgm:spPr/>
    </dgm:pt>
    <dgm:pt modelId="{13AA85F8-D87F-4D6C-A15D-E149E56AED2F}" type="pres">
      <dgm:prSet presAssocID="{927D345B-29C0-41C7-9939-0D462FA5464B}" presName="ConnectLine" presStyleLbl="alignNode1" presStyleIdx="2"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2CD6036-4B53-4990-B37E-5182ACE261C6}" type="pres">
      <dgm:prSet presAssocID="{927D345B-29C0-41C7-9939-0D462FA5464B}" presName="ConnectorPoint" presStyleLbl="fgAcc1" presStyleIdx="2" presStyleCnt="6"/>
      <dgm:spPr>
        <a:solidFill>
          <a:schemeClr val="lt1">
            <a:alpha val="90000"/>
            <a:hueOff val="0"/>
            <a:satOff val="0"/>
            <a:lumOff val="0"/>
            <a:alphaOff val="0"/>
          </a:schemeClr>
        </a:solidFill>
        <a:ln w="19050" cap="flat" cmpd="sng" algn="ctr">
          <a:noFill/>
          <a:prstDash val="solid"/>
          <a:miter lim="800000"/>
        </a:ln>
        <a:effectLst/>
      </dgm:spPr>
    </dgm:pt>
    <dgm:pt modelId="{EFED1B8A-0AA8-443C-9BC5-A2F98BE02EF4}" type="pres">
      <dgm:prSet presAssocID="{927D345B-29C0-41C7-9939-0D462FA5464B}" presName="EmptyPlaceHolder" presStyleCnt="0"/>
      <dgm:spPr/>
    </dgm:pt>
    <dgm:pt modelId="{B0950E7C-1461-4975-A8EF-5F7122276A62}" type="pres">
      <dgm:prSet presAssocID="{09F290DD-74FB-4CE7-AFD6-7E4F0C42810C}" presName="spaceBetweenRectangles" presStyleCnt="0"/>
      <dgm:spPr/>
    </dgm:pt>
    <dgm:pt modelId="{B1FF66BC-8B47-4829-9387-1DBC83E0F012}" type="pres">
      <dgm:prSet presAssocID="{AC390CF6-B9F8-49EC-80EC-4A887E553FA2}" presName="composite" presStyleCnt="0"/>
      <dgm:spPr/>
    </dgm:pt>
    <dgm:pt modelId="{ACCBB5D5-11BB-41DA-94E9-585FFB3B7FD7}" type="pres">
      <dgm:prSet presAssocID="{AC390CF6-B9F8-49EC-80EC-4A887E553FA2}" presName="L1TextContainer" presStyleLbl="revTx" presStyleIdx="3" presStyleCnt="6">
        <dgm:presLayoutVars>
          <dgm:chMax val="1"/>
          <dgm:chPref val="1"/>
          <dgm:bulletEnabled val="1"/>
        </dgm:presLayoutVars>
      </dgm:prSet>
      <dgm:spPr/>
    </dgm:pt>
    <dgm:pt modelId="{D7685F87-69BC-436E-8EE9-217F2EE1B7D1}" type="pres">
      <dgm:prSet presAssocID="{AC390CF6-B9F8-49EC-80EC-4A887E553FA2}" presName="L2TextContainerWrapper" presStyleCnt="0">
        <dgm:presLayoutVars>
          <dgm:chMax val="0"/>
          <dgm:chPref val="0"/>
          <dgm:bulletEnabled val="1"/>
        </dgm:presLayoutVars>
      </dgm:prSet>
      <dgm:spPr/>
    </dgm:pt>
    <dgm:pt modelId="{F126090D-CFC2-4F1A-AECF-F616C2DE8D78}" type="pres">
      <dgm:prSet presAssocID="{AC390CF6-B9F8-49EC-80EC-4A887E553FA2}" presName="L2TextContainer" presStyleLbl="bgAccFollowNode1" presStyleIdx="3" presStyleCnt="6" custScaleX="128287" custLinFactNeighborX="-1030" custLinFactNeighborY="1954"/>
      <dgm:spPr/>
    </dgm:pt>
    <dgm:pt modelId="{2BEA503F-B694-4BBA-BEDF-AD0FEEBAA454}" type="pres">
      <dgm:prSet presAssocID="{AC390CF6-B9F8-49EC-80EC-4A887E553FA2}" presName="FlexibleEmptyPlaceHolder" presStyleCnt="0"/>
      <dgm:spPr/>
    </dgm:pt>
    <dgm:pt modelId="{84ABC4E5-7CFA-40CD-8B03-98EAF177676A}" type="pres">
      <dgm:prSet presAssocID="{AC390CF6-B9F8-49EC-80EC-4A887E553FA2}" presName="ConnectLine" presStyleLbl="alignNode1" presStyleIdx="3"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47B7DFF-40AC-4F45-8BD3-5E1B0EFEFFD4}" type="pres">
      <dgm:prSet presAssocID="{AC390CF6-B9F8-49EC-80EC-4A887E553FA2}" presName="ConnectorPoint" presStyleLbl="fgAcc1" presStyleIdx="3" presStyleCnt="6"/>
      <dgm:spPr>
        <a:solidFill>
          <a:schemeClr val="lt1">
            <a:alpha val="90000"/>
            <a:hueOff val="0"/>
            <a:satOff val="0"/>
            <a:lumOff val="0"/>
            <a:alphaOff val="0"/>
          </a:schemeClr>
        </a:solidFill>
        <a:ln w="19050" cap="flat" cmpd="sng" algn="ctr">
          <a:noFill/>
          <a:prstDash val="solid"/>
          <a:miter lim="800000"/>
        </a:ln>
        <a:effectLst/>
      </dgm:spPr>
    </dgm:pt>
    <dgm:pt modelId="{A3BE8747-AD4E-4C19-B7E5-3D0D6DD2AAB0}" type="pres">
      <dgm:prSet presAssocID="{AC390CF6-B9F8-49EC-80EC-4A887E553FA2}" presName="EmptyPlaceHolder" presStyleCnt="0"/>
      <dgm:spPr/>
    </dgm:pt>
    <dgm:pt modelId="{344C735A-375C-4ACE-BFF8-95B3C6FBD73F}" type="pres">
      <dgm:prSet presAssocID="{D75A9902-7397-4749-980A-8D3968251603}" presName="spaceBetweenRectangles" presStyleCnt="0"/>
      <dgm:spPr/>
    </dgm:pt>
    <dgm:pt modelId="{5BDD2A7D-78D4-4D11-8CD9-A67192A938E3}" type="pres">
      <dgm:prSet presAssocID="{4EA358DB-0BFA-43AB-90EA-51362C3B6A68}" presName="composite" presStyleCnt="0"/>
      <dgm:spPr/>
    </dgm:pt>
    <dgm:pt modelId="{0E849EF5-BA20-4FA8-A4AC-1E8928994A57}" type="pres">
      <dgm:prSet presAssocID="{4EA358DB-0BFA-43AB-90EA-51362C3B6A68}" presName="L1TextContainer" presStyleLbl="revTx" presStyleIdx="4" presStyleCnt="6">
        <dgm:presLayoutVars>
          <dgm:chMax val="1"/>
          <dgm:chPref val="1"/>
          <dgm:bulletEnabled val="1"/>
        </dgm:presLayoutVars>
      </dgm:prSet>
      <dgm:spPr/>
    </dgm:pt>
    <dgm:pt modelId="{9A374B78-3A08-4CC6-807F-EB11873EE5D3}" type="pres">
      <dgm:prSet presAssocID="{4EA358DB-0BFA-43AB-90EA-51362C3B6A68}" presName="L2TextContainerWrapper" presStyleCnt="0">
        <dgm:presLayoutVars>
          <dgm:chMax val="0"/>
          <dgm:chPref val="0"/>
          <dgm:bulletEnabled val="1"/>
        </dgm:presLayoutVars>
      </dgm:prSet>
      <dgm:spPr/>
    </dgm:pt>
    <dgm:pt modelId="{8F0F8F72-BDCD-46AB-98F7-FB5F128220A2}" type="pres">
      <dgm:prSet presAssocID="{4EA358DB-0BFA-43AB-90EA-51362C3B6A68}" presName="L2TextContainer" presStyleLbl="bgAccFollowNode1" presStyleIdx="4" presStyleCnt="6" custLinFactNeighborX="-3621" custLinFactNeighborY="-1228"/>
      <dgm:spPr/>
    </dgm:pt>
    <dgm:pt modelId="{84E424E3-250F-4215-ADB8-28A11C7253A5}" type="pres">
      <dgm:prSet presAssocID="{4EA358DB-0BFA-43AB-90EA-51362C3B6A68}" presName="FlexibleEmptyPlaceHolder" presStyleCnt="0"/>
      <dgm:spPr/>
    </dgm:pt>
    <dgm:pt modelId="{4FF0A0F4-81B4-4B2C-B82C-09A84B26D803}" type="pres">
      <dgm:prSet presAssocID="{4EA358DB-0BFA-43AB-90EA-51362C3B6A68}" presName="ConnectLine" presStyleLbl="alignNode1" presStyleIdx="4"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54575CF-5D9F-490C-A72B-19F150A68765}" type="pres">
      <dgm:prSet presAssocID="{4EA358DB-0BFA-43AB-90EA-51362C3B6A68}" presName="ConnectorPoint" presStyleLbl="fgAcc1" presStyleIdx="4" presStyleCnt="6"/>
      <dgm:spPr>
        <a:solidFill>
          <a:schemeClr val="lt1">
            <a:alpha val="90000"/>
            <a:hueOff val="0"/>
            <a:satOff val="0"/>
            <a:lumOff val="0"/>
            <a:alphaOff val="0"/>
          </a:schemeClr>
        </a:solidFill>
        <a:ln w="19050" cap="flat" cmpd="sng" algn="ctr">
          <a:noFill/>
          <a:prstDash val="solid"/>
          <a:miter lim="800000"/>
        </a:ln>
        <a:effectLst/>
      </dgm:spPr>
    </dgm:pt>
    <dgm:pt modelId="{CDC4D007-0CA2-40BD-B2F4-F4D616883629}" type="pres">
      <dgm:prSet presAssocID="{4EA358DB-0BFA-43AB-90EA-51362C3B6A68}" presName="EmptyPlaceHolder" presStyleCnt="0"/>
      <dgm:spPr/>
    </dgm:pt>
    <dgm:pt modelId="{AFD5A14E-1023-4325-82C5-C833B37FE399}" type="pres">
      <dgm:prSet presAssocID="{C453F33D-B5D5-401E-85A6-69193C402246}" presName="spaceBetweenRectangles" presStyleCnt="0"/>
      <dgm:spPr/>
    </dgm:pt>
    <dgm:pt modelId="{55B371E9-25A3-445B-BDD2-C4AE2074ABBE}" type="pres">
      <dgm:prSet presAssocID="{D2F9C50D-C249-403B-8582-03F18DF2C665}" presName="composite" presStyleCnt="0"/>
      <dgm:spPr/>
    </dgm:pt>
    <dgm:pt modelId="{5D11640D-5F8E-48E0-8627-4B79A8D29C99}" type="pres">
      <dgm:prSet presAssocID="{D2F9C50D-C249-403B-8582-03F18DF2C665}" presName="L1TextContainer" presStyleLbl="revTx" presStyleIdx="5" presStyleCnt="6">
        <dgm:presLayoutVars>
          <dgm:chMax val="1"/>
          <dgm:chPref val="1"/>
          <dgm:bulletEnabled val="1"/>
        </dgm:presLayoutVars>
      </dgm:prSet>
      <dgm:spPr/>
    </dgm:pt>
    <dgm:pt modelId="{741E08A6-AE7B-44EA-85AD-518E43A69557}" type="pres">
      <dgm:prSet presAssocID="{D2F9C50D-C249-403B-8582-03F18DF2C665}" presName="L2TextContainerWrapper" presStyleCnt="0">
        <dgm:presLayoutVars>
          <dgm:chMax val="0"/>
          <dgm:chPref val="0"/>
          <dgm:bulletEnabled val="1"/>
        </dgm:presLayoutVars>
      </dgm:prSet>
      <dgm:spPr/>
    </dgm:pt>
    <dgm:pt modelId="{C4E5665A-9FE3-4929-87C4-77A97ABE3084}" type="pres">
      <dgm:prSet presAssocID="{D2F9C50D-C249-403B-8582-03F18DF2C665}" presName="L2TextContainer" presStyleLbl="bgAccFollowNode1" presStyleIdx="5" presStyleCnt="6"/>
      <dgm:spPr/>
    </dgm:pt>
    <dgm:pt modelId="{BD28E1B5-1609-4574-A582-E0A7AE16824A}" type="pres">
      <dgm:prSet presAssocID="{D2F9C50D-C249-403B-8582-03F18DF2C665}" presName="FlexibleEmptyPlaceHolder" presStyleCnt="0"/>
      <dgm:spPr/>
    </dgm:pt>
    <dgm:pt modelId="{904FC26C-BB8B-4C4E-89B3-4EC5D83C352A}" type="pres">
      <dgm:prSet presAssocID="{D2F9C50D-C249-403B-8582-03F18DF2C665}" presName="ConnectLine" presStyleLbl="alignNode1" presStyleIdx="5"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CBA471D-AB7B-4F1A-AE78-A3FE7E4F1890}" type="pres">
      <dgm:prSet presAssocID="{D2F9C50D-C249-403B-8582-03F18DF2C665}" presName="ConnectorPoint" presStyleLbl="fgAcc1" presStyleIdx="5" presStyleCnt="6"/>
      <dgm:spPr>
        <a:solidFill>
          <a:schemeClr val="lt1">
            <a:alpha val="90000"/>
            <a:hueOff val="0"/>
            <a:satOff val="0"/>
            <a:lumOff val="0"/>
            <a:alphaOff val="0"/>
          </a:schemeClr>
        </a:solidFill>
        <a:ln w="19050" cap="flat" cmpd="sng" algn="ctr">
          <a:noFill/>
          <a:prstDash val="solid"/>
          <a:miter lim="800000"/>
        </a:ln>
        <a:effectLst/>
      </dgm:spPr>
    </dgm:pt>
    <dgm:pt modelId="{A233EC4F-1D07-4370-8254-FD970CEBBA36}" type="pres">
      <dgm:prSet presAssocID="{D2F9C50D-C249-403B-8582-03F18DF2C665}" presName="EmptyPlaceHolder" presStyleCnt="0"/>
      <dgm:spPr/>
    </dgm:pt>
  </dgm:ptLst>
  <dgm:cxnLst>
    <dgm:cxn modelId="{841F3902-3D12-4F63-8D8D-55012A2439E0}" type="presOf" srcId="{DC7675CF-D035-4B0F-B38B-0BB45B4CC11B}" destId="{68B98904-A478-42B5-911A-DFC4FD3F95D5}" srcOrd="0" destOrd="0" presId="urn:microsoft.com/office/officeart/2017/3/layout/HorizontalPathTimeline"/>
    <dgm:cxn modelId="{BC59D411-A2A8-4185-AAAB-22E627899CA9}" type="presOf" srcId="{D8C3CB24-B3C9-487B-9B78-665E337DE5D2}" destId="{65F8D3F6-191A-4D22-A8AD-7D1E43705738}" srcOrd="0" destOrd="0" presId="urn:microsoft.com/office/officeart/2017/3/layout/HorizontalPathTimeline"/>
    <dgm:cxn modelId="{458B2A27-573B-42DD-B407-20FA641EAD31}" srcId="{0D7E51F3-5E98-4850-A076-C825D0ADC780}" destId="{D8C3CB24-B3C9-487B-9B78-665E337DE5D2}" srcOrd="0" destOrd="0" parTransId="{73B9AF3D-A5F7-45CE-850F-37EB06CAFF49}" sibTransId="{697F62FF-2A32-4251-92DE-23FF759052A1}"/>
    <dgm:cxn modelId="{532E302B-62A3-4C13-8448-A235D39BBDBA}" srcId="{927D345B-29C0-41C7-9939-0D462FA5464B}" destId="{BD19DC37-AFE4-486C-A021-CEFB83E8C8CA}" srcOrd="0" destOrd="0" parTransId="{C98A6817-F996-4581-8A81-685268D20EDC}" sibTransId="{932CF58A-C13D-4D16-BF42-BBAD2A1C0581}"/>
    <dgm:cxn modelId="{0F726F32-D2FF-4722-9781-FCE77B784AFD}" srcId="{B6CC5A18-FC5C-46AE-B900-415BE06C404B}" destId="{4EA358DB-0BFA-43AB-90EA-51362C3B6A68}" srcOrd="4" destOrd="0" parTransId="{AEC44FC7-F5FA-40EC-97C0-3512A27DA2FF}" sibTransId="{C453F33D-B5D5-401E-85A6-69193C402246}"/>
    <dgm:cxn modelId="{79DEF737-792A-4019-B70F-62DF09B7D118}" srcId="{AC390CF6-B9F8-49EC-80EC-4A887E553FA2}" destId="{528BC49C-CDF7-43DD-9248-6D09F7BA81C2}" srcOrd="1" destOrd="0" parTransId="{D36E8D10-B754-424D-9C86-6AB3486FDD8E}" sibTransId="{DF82C89D-2820-4143-8C59-BB8726E8BA4E}"/>
    <dgm:cxn modelId="{15F06F3E-2474-416C-93C9-1692ECC5EE6B}" type="presOf" srcId="{E72C2C3F-66BB-4AD2-98EA-8D623300DF20}" destId="{8F0F8F72-BDCD-46AB-98F7-FB5F128220A2}" srcOrd="0" destOrd="0" presId="urn:microsoft.com/office/officeart/2017/3/layout/HorizontalPathTimeline"/>
    <dgm:cxn modelId="{2A2C6F5C-81E7-4967-B02A-2DB2BE007EFA}" type="presOf" srcId="{7CF9E6EC-8C0B-4EDC-BE25-3C631F7C57B1}" destId="{C4E5665A-9FE3-4929-87C4-77A97ABE3084}" srcOrd="0" destOrd="0" presId="urn:microsoft.com/office/officeart/2017/3/layout/HorizontalPathTimeline"/>
    <dgm:cxn modelId="{1A63CD66-E831-49D2-8ECE-03D2247C35B5}" type="presOf" srcId="{0D7E51F3-5E98-4850-A076-C825D0ADC780}" destId="{27EC40A9-59C7-4863-81C4-C4D00FD41DE2}" srcOrd="0" destOrd="0" presId="urn:microsoft.com/office/officeart/2017/3/layout/HorizontalPathTimeline"/>
    <dgm:cxn modelId="{1B975168-B7B3-497B-AD6C-2D12E7A50F4B}" type="presOf" srcId="{528BC49C-CDF7-43DD-9248-6D09F7BA81C2}" destId="{F126090D-CFC2-4F1A-AECF-F616C2DE8D78}" srcOrd="0" destOrd="1" presId="urn:microsoft.com/office/officeart/2017/3/layout/HorizontalPathTimeline"/>
    <dgm:cxn modelId="{D1A57968-1A11-44A9-A014-230333652CEB}" srcId="{B6CC5A18-FC5C-46AE-B900-415BE06C404B}" destId="{927D345B-29C0-41C7-9939-0D462FA5464B}" srcOrd="2" destOrd="0" parTransId="{540F4B29-7565-4FE8-8085-08CC61626CA6}" sibTransId="{09F290DD-74FB-4CE7-AFD6-7E4F0C42810C}"/>
    <dgm:cxn modelId="{F33B014A-3EDB-4CAE-B9C7-9B1C47374EC2}" type="presOf" srcId="{D2F9C50D-C249-403B-8582-03F18DF2C665}" destId="{5D11640D-5F8E-48E0-8627-4B79A8D29C99}" srcOrd="0" destOrd="0" presId="urn:microsoft.com/office/officeart/2017/3/layout/HorizontalPathTimeline"/>
    <dgm:cxn modelId="{321BE64C-4216-455A-AEEC-35C2B9149DB8}" type="presOf" srcId="{B6CC5A18-FC5C-46AE-B900-415BE06C404B}" destId="{4EDC7E85-D068-42CE-9C47-1DC921C6150F}" srcOrd="0" destOrd="0" presId="urn:microsoft.com/office/officeart/2017/3/layout/HorizontalPathTimeline"/>
    <dgm:cxn modelId="{6E0E3D4F-78E5-4A77-A132-2AE6823469BB}" type="presOf" srcId="{0617C3A7-F2E5-4AE8-ACA2-71383E82AFC4}" destId="{9CAA06C6-A1EF-4075-AF4A-83948CF5FEE1}" srcOrd="0" destOrd="1" presId="urn:microsoft.com/office/officeart/2017/3/layout/HorizontalPathTimeline"/>
    <dgm:cxn modelId="{AA8AD571-9F5B-4D0A-A814-5CEE884ADC6F}" srcId="{AC390CF6-B9F8-49EC-80EC-4A887E553FA2}" destId="{2F53B9C2-1042-4C8B-9DD5-BD7FD8EF8D26}" srcOrd="0" destOrd="0" parTransId="{FB5FF777-0020-411B-B10B-B0201BDEB869}" sibTransId="{6E1AA13A-8711-415E-830C-72D151D7E1D5}"/>
    <dgm:cxn modelId="{57C7BE53-2E59-450A-AD71-CCF47A8C0CF8}" srcId="{B6CC5A18-FC5C-46AE-B900-415BE06C404B}" destId="{0D7E51F3-5E98-4850-A076-C825D0ADC780}" srcOrd="0" destOrd="0" parTransId="{3DCE1412-06F3-4EC6-97C3-9903B3F6882B}" sibTransId="{69987673-1EC2-4219-9936-4CC6865D3DA0}"/>
    <dgm:cxn modelId="{09590475-E264-4575-BA40-D6FA28DD47C1}" type="presOf" srcId="{927D345B-29C0-41C7-9939-0D462FA5464B}" destId="{A3659D36-3818-4A04-BF58-3278B7BA3F14}" srcOrd="0" destOrd="0" presId="urn:microsoft.com/office/officeart/2017/3/layout/HorizontalPathTimeline"/>
    <dgm:cxn modelId="{9D1DC583-BB0D-43AE-AF22-3EC009801597}" srcId="{B6CC5A18-FC5C-46AE-B900-415BE06C404B}" destId="{22180520-AC9D-4141-AD63-0E73D06299D7}" srcOrd="1" destOrd="0" parTransId="{04F65561-C1FE-4A14-A729-CC70F1F830F3}" sibTransId="{5AD1FBCF-6669-48D1-A6EF-8EDAFF75E37A}"/>
    <dgm:cxn modelId="{A5A12A8C-EAF9-4274-89AA-3A611DCCA303}" type="presOf" srcId="{22180520-AC9D-4141-AD63-0E73D06299D7}" destId="{0FBD3AF8-6410-4E5F-8C9B-9C6D20B752FE}" srcOrd="0" destOrd="0" presId="urn:microsoft.com/office/officeart/2017/3/layout/HorizontalPathTimeline"/>
    <dgm:cxn modelId="{2ED42A9E-A1F6-4918-AFC5-40CF142F2C90}" srcId="{927D345B-29C0-41C7-9939-0D462FA5464B}" destId="{0617C3A7-F2E5-4AE8-ACA2-71383E82AFC4}" srcOrd="1" destOrd="0" parTransId="{EF44F404-FCAA-43EB-B701-928C7FB12D73}" sibTransId="{E4500F89-E251-443C-B298-B09965B1A4E5}"/>
    <dgm:cxn modelId="{988694A0-1BEE-4754-9F69-4016D2ECBB44}" srcId="{B6CC5A18-FC5C-46AE-B900-415BE06C404B}" destId="{AC390CF6-B9F8-49EC-80EC-4A887E553FA2}" srcOrd="3" destOrd="0" parTransId="{D59B9ED3-527D-4592-8C5B-8CA7E9860720}" sibTransId="{D75A9902-7397-4749-980A-8D3968251603}"/>
    <dgm:cxn modelId="{1F8FE9A3-2BE5-49BC-B373-DF5495E0339F}" srcId="{4EA358DB-0BFA-43AB-90EA-51362C3B6A68}" destId="{E72C2C3F-66BB-4AD2-98EA-8D623300DF20}" srcOrd="0" destOrd="0" parTransId="{1A0E998F-67D5-4869-960A-C148087CD42B}" sibTransId="{EB2CCEAD-452C-451E-B29C-E3DBA6B83B81}"/>
    <dgm:cxn modelId="{F2A345AF-810E-4BED-897F-65C786CAEE42}" srcId="{B6CC5A18-FC5C-46AE-B900-415BE06C404B}" destId="{D2F9C50D-C249-403B-8582-03F18DF2C665}" srcOrd="5" destOrd="0" parTransId="{49544ACD-FDFC-4B4D-9F69-C2F133619DE6}" sibTransId="{EEB284AF-BC4F-4E27-8FFA-576E6157D4A5}"/>
    <dgm:cxn modelId="{D2F348BE-5419-4EDC-8302-A48E32F26CB9}" srcId="{D2F9C50D-C249-403B-8582-03F18DF2C665}" destId="{7CF9E6EC-8C0B-4EDC-BE25-3C631F7C57B1}" srcOrd="0" destOrd="0" parTransId="{D0C25413-2B5D-427E-85FA-FCD093D50258}" sibTransId="{29C81494-15F2-41EE-9BF5-2B72DE4A0AB0}"/>
    <dgm:cxn modelId="{3BCCD2BE-775F-4969-B3FF-19FFDEDBEF1D}" type="presOf" srcId="{AC390CF6-B9F8-49EC-80EC-4A887E553FA2}" destId="{ACCBB5D5-11BB-41DA-94E9-585FFB3B7FD7}" srcOrd="0" destOrd="0" presId="urn:microsoft.com/office/officeart/2017/3/layout/HorizontalPathTimeline"/>
    <dgm:cxn modelId="{3A0B92C7-A3E5-406E-8DCD-0F96B0A86B47}" type="presOf" srcId="{BD19DC37-AFE4-486C-A021-CEFB83E8C8CA}" destId="{9CAA06C6-A1EF-4075-AF4A-83948CF5FEE1}" srcOrd="0" destOrd="0" presId="urn:microsoft.com/office/officeart/2017/3/layout/HorizontalPathTimeline"/>
    <dgm:cxn modelId="{F28EFEDE-3D6C-402D-8F81-CACB4CCE6717}" type="presOf" srcId="{4EA358DB-0BFA-43AB-90EA-51362C3B6A68}" destId="{0E849EF5-BA20-4FA8-A4AC-1E8928994A57}" srcOrd="0" destOrd="0" presId="urn:microsoft.com/office/officeart/2017/3/layout/HorizontalPathTimeline"/>
    <dgm:cxn modelId="{50901AE1-3E71-4F87-B95B-EEC09835A89C}" srcId="{22180520-AC9D-4141-AD63-0E73D06299D7}" destId="{DC7675CF-D035-4B0F-B38B-0BB45B4CC11B}" srcOrd="0" destOrd="0" parTransId="{F8FF4F4C-5027-46AE-8B0C-36C25BD00402}" sibTransId="{9DB60654-42CE-47AE-BD6C-6E1CF2C71676}"/>
    <dgm:cxn modelId="{C1A87DEB-02A7-4FAA-BECA-D70D2C759932}" type="presOf" srcId="{2F53B9C2-1042-4C8B-9DD5-BD7FD8EF8D26}" destId="{F126090D-CFC2-4F1A-AECF-F616C2DE8D78}" srcOrd="0" destOrd="0" presId="urn:microsoft.com/office/officeart/2017/3/layout/HorizontalPathTimeline"/>
    <dgm:cxn modelId="{23B61485-991C-429E-B5D7-AC096AED330F}" type="presParOf" srcId="{4EDC7E85-D068-42CE-9C47-1DC921C6150F}" destId="{563F02B0-7543-40AB-B7B9-1872CADE2F6A}" srcOrd="0" destOrd="0" presId="urn:microsoft.com/office/officeart/2017/3/layout/HorizontalPathTimeline"/>
    <dgm:cxn modelId="{E449DC3D-D48C-428F-9403-CB924BD41570}" type="presParOf" srcId="{4EDC7E85-D068-42CE-9C47-1DC921C6150F}" destId="{C1A6F3ED-8307-4696-ABFA-CEAA793165E9}" srcOrd="1" destOrd="0" presId="urn:microsoft.com/office/officeart/2017/3/layout/HorizontalPathTimeline"/>
    <dgm:cxn modelId="{6AF19156-B646-45A2-B536-8CD82FCDCC5D}" type="presParOf" srcId="{C1A6F3ED-8307-4696-ABFA-CEAA793165E9}" destId="{867AC789-527F-4F32-817D-9083CD1DFE60}" srcOrd="0" destOrd="0" presId="urn:microsoft.com/office/officeart/2017/3/layout/HorizontalPathTimeline"/>
    <dgm:cxn modelId="{F75453A5-BFDA-4041-B13E-243C881D85D6}" type="presParOf" srcId="{867AC789-527F-4F32-817D-9083CD1DFE60}" destId="{27EC40A9-59C7-4863-81C4-C4D00FD41DE2}" srcOrd="0" destOrd="0" presId="urn:microsoft.com/office/officeart/2017/3/layout/HorizontalPathTimeline"/>
    <dgm:cxn modelId="{67F6729E-3F95-423B-AAE8-E26EC3614647}" type="presParOf" srcId="{867AC789-527F-4F32-817D-9083CD1DFE60}" destId="{9C9F847D-11C6-45EA-B6AD-32635BA40EB9}" srcOrd="1" destOrd="0" presId="urn:microsoft.com/office/officeart/2017/3/layout/HorizontalPathTimeline"/>
    <dgm:cxn modelId="{B70FCB7F-6B02-4D56-B1BD-877B67DC0455}" type="presParOf" srcId="{9C9F847D-11C6-45EA-B6AD-32635BA40EB9}" destId="{65F8D3F6-191A-4D22-A8AD-7D1E43705738}" srcOrd="0" destOrd="0" presId="urn:microsoft.com/office/officeart/2017/3/layout/HorizontalPathTimeline"/>
    <dgm:cxn modelId="{6F206EF2-6A88-4B7C-AAF5-55957D20FC6F}" type="presParOf" srcId="{9C9F847D-11C6-45EA-B6AD-32635BA40EB9}" destId="{E189014D-8308-4075-9FA5-AFA7BF2D6DB9}" srcOrd="1" destOrd="0" presId="urn:microsoft.com/office/officeart/2017/3/layout/HorizontalPathTimeline"/>
    <dgm:cxn modelId="{CE64959F-91E5-43C8-94B4-8ABE8A349DB2}" type="presParOf" srcId="{867AC789-527F-4F32-817D-9083CD1DFE60}" destId="{076CA8AB-3AAF-4A72-8E1A-0CFD32D37BB6}" srcOrd="2" destOrd="0" presId="urn:microsoft.com/office/officeart/2017/3/layout/HorizontalPathTimeline"/>
    <dgm:cxn modelId="{1B0856C8-95BB-4496-A272-F2B95AADD729}" type="presParOf" srcId="{867AC789-527F-4F32-817D-9083CD1DFE60}" destId="{97561BD9-4FB9-4418-8DF7-9724EA6C9FA5}" srcOrd="3" destOrd="0" presId="urn:microsoft.com/office/officeart/2017/3/layout/HorizontalPathTimeline"/>
    <dgm:cxn modelId="{74C55418-0F1A-4105-B932-7BCE18F78104}" type="presParOf" srcId="{867AC789-527F-4F32-817D-9083CD1DFE60}" destId="{269ED7F1-9A02-402E-8DE4-0655DF54CAFA}" srcOrd="4" destOrd="0" presId="urn:microsoft.com/office/officeart/2017/3/layout/HorizontalPathTimeline"/>
    <dgm:cxn modelId="{6BD62BB0-5318-4B0A-9CC1-1B43927942D9}" type="presParOf" srcId="{C1A6F3ED-8307-4696-ABFA-CEAA793165E9}" destId="{B83498FB-795F-4D1F-AAAB-BE9ADF1B0188}" srcOrd="1" destOrd="0" presId="urn:microsoft.com/office/officeart/2017/3/layout/HorizontalPathTimeline"/>
    <dgm:cxn modelId="{4D0857B6-1F3F-423F-B42C-593B63B39A9F}" type="presParOf" srcId="{C1A6F3ED-8307-4696-ABFA-CEAA793165E9}" destId="{8CC1B163-DDEB-4DD7-9780-E176F68D53FD}" srcOrd="2" destOrd="0" presId="urn:microsoft.com/office/officeart/2017/3/layout/HorizontalPathTimeline"/>
    <dgm:cxn modelId="{4DC40C77-C219-4AB2-8185-9D874A543A4F}" type="presParOf" srcId="{8CC1B163-DDEB-4DD7-9780-E176F68D53FD}" destId="{0FBD3AF8-6410-4E5F-8C9B-9C6D20B752FE}" srcOrd="0" destOrd="0" presId="urn:microsoft.com/office/officeart/2017/3/layout/HorizontalPathTimeline"/>
    <dgm:cxn modelId="{F3235A4B-78C0-41AB-AF3B-95C921BA34C3}" type="presParOf" srcId="{8CC1B163-DDEB-4DD7-9780-E176F68D53FD}" destId="{3F3983B8-8F1A-42FD-930C-5A2702C4BF7B}" srcOrd="1" destOrd="0" presId="urn:microsoft.com/office/officeart/2017/3/layout/HorizontalPathTimeline"/>
    <dgm:cxn modelId="{FCF44D41-2A06-4092-AFEA-50DC2CB166FC}" type="presParOf" srcId="{3F3983B8-8F1A-42FD-930C-5A2702C4BF7B}" destId="{68B98904-A478-42B5-911A-DFC4FD3F95D5}" srcOrd="0" destOrd="0" presId="urn:microsoft.com/office/officeart/2017/3/layout/HorizontalPathTimeline"/>
    <dgm:cxn modelId="{F3BC95B5-BBC2-4944-9A25-609F5493F6C1}" type="presParOf" srcId="{3F3983B8-8F1A-42FD-930C-5A2702C4BF7B}" destId="{9884E1C4-727A-4DDD-9029-4B183E4996ED}" srcOrd="1" destOrd="0" presId="urn:microsoft.com/office/officeart/2017/3/layout/HorizontalPathTimeline"/>
    <dgm:cxn modelId="{A020A334-9889-432E-8BAA-FF966A05C8D3}" type="presParOf" srcId="{8CC1B163-DDEB-4DD7-9780-E176F68D53FD}" destId="{A0ECB766-B739-4CCA-BB1E-633187365233}" srcOrd="2" destOrd="0" presId="urn:microsoft.com/office/officeart/2017/3/layout/HorizontalPathTimeline"/>
    <dgm:cxn modelId="{075B2A5B-6887-4414-84F9-A80B6511F305}" type="presParOf" srcId="{8CC1B163-DDEB-4DD7-9780-E176F68D53FD}" destId="{27E8DB61-099D-415D-AF5D-B1F76E32433C}" srcOrd="3" destOrd="0" presId="urn:microsoft.com/office/officeart/2017/3/layout/HorizontalPathTimeline"/>
    <dgm:cxn modelId="{71889717-0422-430A-BA5F-A0821B738997}" type="presParOf" srcId="{8CC1B163-DDEB-4DD7-9780-E176F68D53FD}" destId="{CA79EE42-C43B-4518-BC46-5282B0C787A5}" srcOrd="4" destOrd="0" presId="urn:microsoft.com/office/officeart/2017/3/layout/HorizontalPathTimeline"/>
    <dgm:cxn modelId="{F04457C0-CAF3-4E7B-A3CB-2129A310D5F0}" type="presParOf" srcId="{C1A6F3ED-8307-4696-ABFA-CEAA793165E9}" destId="{D55CDA34-6F8F-48CB-8F4F-8583514853E4}" srcOrd="3" destOrd="0" presId="urn:microsoft.com/office/officeart/2017/3/layout/HorizontalPathTimeline"/>
    <dgm:cxn modelId="{0DAFFB5B-72B9-4E5E-9B4A-C42F6C0BB776}" type="presParOf" srcId="{C1A6F3ED-8307-4696-ABFA-CEAA793165E9}" destId="{AEEA3F2E-4DB5-4DF7-995E-2EDF3EC99F05}" srcOrd="4" destOrd="0" presId="urn:microsoft.com/office/officeart/2017/3/layout/HorizontalPathTimeline"/>
    <dgm:cxn modelId="{D4396AB2-4C07-4420-9BB0-6931C5648F66}" type="presParOf" srcId="{AEEA3F2E-4DB5-4DF7-995E-2EDF3EC99F05}" destId="{A3659D36-3818-4A04-BF58-3278B7BA3F14}" srcOrd="0" destOrd="0" presId="urn:microsoft.com/office/officeart/2017/3/layout/HorizontalPathTimeline"/>
    <dgm:cxn modelId="{1DC3F188-E285-46AB-BE21-9756B7A80B6D}" type="presParOf" srcId="{AEEA3F2E-4DB5-4DF7-995E-2EDF3EC99F05}" destId="{9AC4AF66-38E1-4D82-98FB-16C9E0B5704C}" srcOrd="1" destOrd="0" presId="urn:microsoft.com/office/officeart/2017/3/layout/HorizontalPathTimeline"/>
    <dgm:cxn modelId="{68C450FF-474A-4AC7-A126-B2048697DD49}" type="presParOf" srcId="{9AC4AF66-38E1-4D82-98FB-16C9E0B5704C}" destId="{9CAA06C6-A1EF-4075-AF4A-83948CF5FEE1}" srcOrd="0" destOrd="0" presId="urn:microsoft.com/office/officeart/2017/3/layout/HorizontalPathTimeline"/>
    <dgm:cxn modelId="{53B12C37-8CD9-4FE3-8CB4-A2AF221DC381}" type="presParOf" srcId="{9AC4AF66-38E1-4D82-98FB-16C9E0B5704C}" destId="{E88B723D-AD38-4733-AD50-3AA06EAB7827}" srcOrd="1" destOrd="0" presId="urn:microsoft.com/office/officeart/2017/3/layout/HorizontalPathTimeline"/>
    <dgm:cxn modelId="{5E27F4B3-1B3B-4A13-9FAC-F4FCB3E7258A}" type="presParOf" srcId="{AEEA3F2E-4DB5-4DF7-995E-2EDF3EC99F05}" destId="{13AA85F8-D87F-4D6C-A15D-E149E56AED2F}" srcOrd="2" destOrd="0" presId="urn:microsoft.com/office/officeart/2017/3/layout/HorizontalPathTimeline"/>
    <dgm:cxn modelId="{0DF772D4-BF67-4896-AF4D-C45409F8169B}" type="presParOf" srcId="{AEEA3F2E-4DB5-4DF7-995E-2EDF3EC99F05}" destId="{02CD6036-4B53-4990-B37E-5182ACE261C6}" srcOrd="3" destOrd="0" presId="urn:microsoft.com/office/officeart/2017/3/layout/HorizontalPathTimeline"/>
    <dgm:cxn modelId="{85DEF939-F147-4B73-9917-E588D7655EA4}" type="presParOf" srcId="{AEEA3F2E-4DB5-4DF7-995E-2EDF3EC99F05}" destId="{EFED1B8A-0AA8-443C-9BC5-A2F98BE02EF4}" srcOrd="4" destOrd="0" presId="urn:microsoft.com/office/officeart/2017/3/layout/HorizontalPathTimeline"/>
    <dgm:cxn modelId="{7C4B7FE6-5AB2-4089-9564-1E8BB48C5D1D}" type="presParOf" srcId="{C1A6F3ED-8307-4696-ABFA-CEAA793165E9}" destId="{B0950E7C-1461-4975-A8EF-5F7122276A62}" srcOrd="5" destOrd="0" presId="urn:microsoft.com/office/officeart/2017/3/layout/HorizontalPathTimeline"/>
    <dgm:cxn modelId="{EDEE41BA-2B5C-4A76-B518-F957D12DDBAC}" type="presParOf" srcId="{C1A6F3ED-8307-4696-ABFA-CEAA793165E9}" destId="{B1FF66BC-8B47-4829-9387-1DBC83E0F012}" srcOrd="6" destOrd="0" presId="urn:microsoft.com/office/officeart/2017/3/layout/HorizontalPathTimeline"/>
    <dgm:cxn modelId="{568DC52E-B18A-4FF7-9957-34C0F88AA76E}" type="presParOf" srcId="{B1FF66BC-8B47-4829-9387-1DBC83E0F012}" destId="{ACCBB5D5-11BB-41DA-94E9-585FFB3B7FD7}" srcOrd="0" destOrd="0" presId="urn:microsoft.com/office/officeart/2017/3/layout/HorizontalPathTimeline"/>
    <dgm:cxn modelId="{E552D73C-2B3C-4B10-96CD-77A4AACA0242}" type="presParOf" srcId="{B1FF66BC-8B47-4829-9387-1DBC83E0F012}" destId="{D7685F87-69BC-436E-8EE9-217F2EE1B7D1}" srcOrd="1" destOrd="0" presId="urn:microsoft.com/office/officeart/2017/3/layout/HorizontalPathTimeline"/>
    <dgm:cxn modelId="{4D67F52D-4964-4E76-B8E9-61BDBD3FAAF0}" type="presParOf" srcId="{D7685F87-69BC-436E-8EE9-217F2EE1B7D1}" destId="{F126090D-CFC2-4F1A-AECF-F616C2DE8D78}" srcOrd="0" destOrd="0" presId="urn:microsoft.com/office/officeart/2017/3/layout/HorizontalPathTimeline"/>
    <dgm:cxn modelId="{B09B7840-A15F-4124-9A42-D77FBB4F03EA}" type="presParOf" srcId="{D7685F87-69BC-436E-8EE9-217F2EE1B7D1}" destId="{2BEA503F-B694-4BBA-BEDF-AD0FEEBAA454}" srcOrd="1" destOrd="0" presId="urn:microsoft.com/office/officeart/2017/3/layout/HorizontalPathTimeline"/>
    <dgm:cxn modelId="{9FF7A34A-4537-4298-B62D-C24D3A64C54F}" type="presParOf" srcId="{B1FF66BC-8B47-4829-9387-1DBC83E0F012}" destId="{84ABC4E5-7CFA-40CD-8B03-98EAF177676A}" srcOrd="2" destOrd="0" presId="urn:microsoft.com/office/officeart/2017/3/layout/HorizontalPathTimeline"/>
    <dgm:cxn modelId="{2AB3B210-388F-461F-BD09-E0A9C0C1C67F}" type="presParOf" srcId="{B1FF66BC-8B47-4829-9387-1DBC83E0F012}" destId="{947B7DFF-40AC-4F45-8BD3-5E1B0EFEFFD4}" srcOrd="3" destOrd="0" presId="urn:microsoft.com/office/officeart/2017/3/layout/HorizontalPathTimeline"/>
    <dgm:cxn modelId="{C9D978CA-0FF3-41AF-84BC-C6F9A7CFD767}" type="presParOf" srcId="{B1FF66BC-8B47-4829-9387-1DBC83E0F012}" destId="{A3BE8747-AD4E-4C19-B7E5-3D0D6DD2AAB0}" srcOrd="4" destOrd="0" presId="urn:microsoft.com/office/officeart/2017/3/layout/HorizontalPathTimeline"/>
    <dgm:cxn modelId="{8ADD9E14-D1B5-4331-B51D-D2B70231A069}" type="presParOf" srcId="{C1A6F3ED-8307-4696-ABFA-CEAA793165E9}" destId="{344C735A-375C-4ACE-BFF8-95B3C6FBD73F}" srcOrd="7" destOrd="0" presId="urn:microsoft.com/office/officeart/2017/3/layout/HorizontalPathTimeline"/>
    <dgm:cxn modelId="{4320D574-D0FE-4AEE-A2F5-744956B74579}" type="presParOf" srcId="{C1A6F3ED-8307-4696-ABFA-CEAA793165E9}" destId="{5BDD2A7D-78D4-4D11-8CD9-A67192A938E3}" srcOrd="8" destOrd="0" presId="urn:microsoft.com/office/officeart/2017/3/layout/HorizontalPathTimeline"/>
    <dgm:cxn modelId="{4657CA68-B13F-4494-BD8B-12C12EDE5360}" type="presParOf" srcId="{5BDD2A7D-78D4-4D11-8CD9-A67192A938E3}" destId="{0E849EF5-BA20-4FA8-A4AC-1E8928994A57}" srcOrd="0" destOrd="0" presId="urn:microsoft.com/office/officeart/2017/3/layout/HorizontalPathTimeline"/>
    <dgm:cxn modelId="{48E6E79D-68B1-4719-BF1D-E5D7494BB641}" type="presParOf" srcId="{5BDD2A7D-78D4-4D11-8CD9-A67192A938E3}" destId="{9A374B78-3A08-4CC6-807F-EB11873EE5D3}" srcOrd="1" destOrd="0" presId="urn:microsoft.com/office/officeart/2017/3/layout/HorizontalPathTimeline"/>
    <dgm:cxn modelId="{58485B73-8046-435A-B081-30804D1D7C34}" type="presParOf" srcId="{9A374B78-3A08-4CC6-807F-EB11873EE5D3}" destId="{8F0F8F72-BDCD-46AB-98F7-FB5F128220A2}" srcOrd="0" destOrd="0" presId="urn:microsoft.com/office/officeart/2017/3/layout/HorizontalPathTimeline"/>
    <dgm:cxn modelId="{0604AC5E-E298-4241-9C23-18B23E972BEF}" type="presParOf" srcId="{9A374B78-3A08-4CC6-807F-EB11873EE5D3}" destId="{84E424E3-250F-4215-ADB8-28A11C7253A5}" srcOrd="1" destOrd="0" presId="urn:microsoft.com/office/officeart/2017/3/layout/HorizontalPathTimeline"/>
    <dgm:cxn modelId="{912541E9-9BA7-4A53-95A3-C027B9D1A596}" type="presParOf" srcId="{5BDD2A7D-78D4-4D11-8CD9-A67192A938E3}" destId="{4FF0A0F4-81B4-4B2C-B82C-09A84B26D803}" srcOrd="2" destOrd="0" presId="urn:microsoft.com/office/officeart/2017/3/layout/HorizontalPathTimeline"/>
    <dgm:cxn modelId="{2A994497-E484-4D4A-BB0F-EE3060B58230}" type="presParOf" srcId="{5BDD2A7D-78D4-4D11-8CD9-A67192A938E3}" destId="{854575CF-5D9F-490C-A72B-19F150A68765}" srcOrd="3" destOrd="0" presId="urn:microsoft.com/office/officeart/2017/3/layout/HorizontalPathTimeline"/>
    <dgm:cxn modelId="{B6117D93-660A-4732-A56D-49F7B5638A5B}" type="presParOf" srcId="{5BDD2A7D-78D4-4D11-8CD9-A67192A938E3}" destId="{CDC4D007-0CA2-40BD-B2F4-F4D616883629}" srcOrd="4" destOrd="0" presId="urn:microsoft.com/office/officeart/2017/3/layout/HorizontalPathTimeline"/>
    <dgm:cxn modelId="{ED162F6C-7739-454D-A095-CBB4FA80B74D}" type="presParOf" srcId="{C1A6F3ED-8307-4696-ABFA-CEAA793165E9}" destId="{AFD5A14E-1023-4325-82C5-C833B37FE399}" srcOrd="9" destOrd="0" presId="urn:microsoft.com/office/officeart/2017/3/layout/HorizontalPathTimeline"/>
    <dgm:cxn modelId="{87F5B60E-7DFB-4CA7-8375-224837C3BE62}" type="presParOf" srcId="{C1A6F3ED-8307-4696-ABFA-CEAA793165E9}" destId="{55B371E9-25A3-445B-BDD2-C4AE2074ABBE}" srcOrd="10" destOrd="0" presId="urn:microsoft.com/office/officeart/2017/3/layout/HorizontalPathTimeline"/>
    <dgm:cxn modelId="{117B1579-7283-4285-9F3D-BEC834EA1242}" type="presParOf" srcId="{55B371E9-25A3-445B-BDD2-C4AE2074ABBE}" destId="{5D11640D-5F8E-48E0-8627-4B79A8D29C99}" srcOrd="0" destOrd="0" presId="urn:microsoft.com/office/officeart/2017/3/layout/HorizontalPathTimeline"/>
    <dgm:cxn modelId="{5797FE04-814E-4FD6-8BC1-D96804453642}" type="presParOf" srcId="{55B371E9-25A3-445B-BDD2-C4AE2074ABBE}" destId="{741E08A6-AE7B-44EA-85AD-518E43A69557}" srcOrd="1" destOrd="0" presId="urn:microsoft.com/office/officeart/2017/3/layout/HorizontalPathTimeline"/>
    <dgm:cxn modelId="{A05B6CA4-BE38-43BD-84F8-103C09B10032}" type="presParOf" srcId="{741E08A6-AE7B-44EA-85AD-518E43A69557}" destId="{C4E5665A-9FE3-4929-87C4-77A97ABE3084}" srcOrd="0" destOrd="0" presId="urn:microsoft.com/office/officeart/2017/3/layout/HorizontalPathTimeline"/>
    <dgm:cxn modelId="{BBC9C242-D098-495A-9A7F-AE94D67F7EFC}" type="presParOf" srcId="{741E08A6-AE7B-44EA-85AD-518E43A69557}" destId="{BD28E1B5-1609-4574-A582-E0A7AE16824A}" srcOrd="1" destOrd="0" presId="urn:microsoft.com/office/officeart/2017/3/layout/HorizontalPathTimeline"/>
    <dgm:cxn modelId="{EDFBCBE8-F562-40F6-87BA-7E42B77BC37E}" type="presParOf" srcId="{55B371E9-25A3-445B-BDD2-C4AE2074ABBE}" destId="{904FC26C-BB8B-4C4E-89B3-4EC5D83C352A}" srcOrd="2" destOrd="0" presId="urn:microsoft.com/office/officeart/2017/3/layout/HorizontalPathTimeline"/>
    <dgm:cxn modelId="{1CD94021-74C1-434A-A3E6-E15A88E47230}" type="presParOf" srcId="{55B371E9-25A3-445B-BDD2-C4AE2074ABBE}" destId="{2CBA471D-AB7B-4F1A-AE78-A3FE7E4F1890}" srcOrd="3" destOrd="0" presId="urn:microsoft.com/office/officeart/2017/3/layout/HorizontalPathTimeline"/>
    <dgm:cxn modelId="{93D75591-C599-433A-A276-4C7D9DD69160}" type="presParOf" srcId="{55B371E9-25A3-445B-BDD2-C4AE2074ABBE}" destId="{A233EC4F-1D07-4370-8254-FD970CEBBA36}"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FBBEA8-A6FF-419D-B906-F24D30F727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4E82DC-CC5F-4234-8663-E2D9AC01E3A7}">
      <dgm:prSet/>
      <dgm:spPr/>
      <dgm:t>
        <a:bodyPr/>
        <a:lstStyle/>
        <a:p>
          <a:r>
            <a:rPr lang="en-US" dirty="0"/>
            <a:t>Partners from Tribes, Native-serving organizations, and workgroups were invited to review of all campaign materials</a:t>
          </a:r>
        </a:p>
      </dgm:t>
    </dgm:pt>
    <dgm:pt modelId="{6F31BB89-5577-496B-A0EA-1F47DEFE24CE}" type="parTrans" cxnId="{FCF34D50-6D57-45E0-9629-AFD63E638EA0}">
      <dgm:prSet/>
      <dgm:spPr/>
      <dgm:t>
        <a:bodyPr/>
        <a:lstStyle/>
        <a:p>
          <a:endParaRPr lang="en-US"/>
        </a:p>
      </dgm:t>
    </dgm:pt>
    <dgm:pt modelId="{5224DF6F-D57F-4664-BD4F-4B5B73961236}" type="sibTrans" cxnId="{FCF34D50-6D57-45E0-9629-AFD63E638EA0}">
      <dgm:prSet/>
      <dgm:spPr/>
      <dgm:t>
        <a:bodyPr/>
        <a:lstStyle/>
        <a:p>
          <a:endParaRPr lang="en-US"/>
        </a:p>
      </dgm:t>
    </dgm:pt>
    <dgm:pt modelId="{7D283E8B-0F90-433F-BF9B-0A97D2A3F657}">
      <dgm:prSet/>
      <dgm:spPr/>
      <dgm:t>
        <a:bodyPr/>
        <a:lstStyle/>
        <a:p>
          <a:r>
            <a:rPr lang="en-US" dirty="0"/>
            <a:t>All campaign assets shaped directly by insights and feedback shared by 30+ Native partners and members of the review group</a:t>
          </a:r>
        </a:p>
      </dgm:t>
    </dgm:pt>
    <dgm:pt modelId="{B98ABE7C-EFA6-4495-8744-EBA793EC4524}" type="parTrans" cxnId="{CF271A87-EB44-4BF5-9A92-1A48F3C54578}">
      <dgm:prSet/>
      <dgm:spPr/>
      <dgm:t>
        <a:bodyPr/>
        <a:lstStyle/>
        <a:p>
          <a:endParaRPr lang="en-US"/>
        </a:p>
      </dgm:t>
    </dgm:pt>
    <dgm:pt modelId="{AAF2A597-0561-4FEC-B848-7528FF744DE7}" type="sibTrans" cxnId="{CF271A87-EB44-4BF5-9A92-1A48F3C54578}">
      <dgm:prSet/>
      <dgm:spPr/>
      <dgm:t>
        <a:bodyPr/>
        <a:lstStyle/>
        <a:p>
          <a:endParaRPr lang="en-US"/>
        </a:p>
      </dgm:t>
    </dgm:pt>
    <dgm:pt modelId="{1C990C6D-1661-4032-82CD-18535BDFE483}">
      <dgm:prSet/>
      <dgm:spPr/>
      <dgm:t>
        <a:bodyPr/>
        <a:lstStyle/>
        <a:p>
          <a:r>
            <a:rPr lang="en-US"/>
            <a:t>Presentations on campaign updates at Monthly Tribal Meetings</a:t>
          </a:r>
        </a:p>
      </dgm:t>
    </dgm:pt>
    <dgm:pt modelId="{EA4CCF83-DCD9-44F9-8CEB-030D725F1C8A}" type="parTrans" cxnId="{F7D0DEB8-8380-4E6D-B5F9-016F594A4D7E}">
      <dgm:prSet/>
      <dgm:spPr/>
      <dgm:t>
        <a:bodyPr/>
        <a:lstStyle/>
        <a:p>
          <a:endParaRPr lang="en-US"/>
        </a:p>
      </dgm:t>
    </dgm:pt>
    <dgm:pt modelId="{E4A01146-E64E-4B5A-8D43-DCCC4559C6DE}" type="sibTrans" cxnId="{F7D0DEB8-8380-4E6D-B5F9-016F594A4D7E}">
      <dgm:prSet/>
      <dgm:spPr/>
      <dgm:t>
        <a:bodyPr/>
        <a:lstStyle/>
        <a:p>
          <a:endParaRPr lang="en-US"/>
        </a:p>
      </dgm:t>
    </dgm:pt>
    <dgm:pt modelId="{50A86B0A-7D9A-4E56-976E-4F824A25C063}">
      <dgm:prSet/>
      <dgm:spPr/>
      <dgm:t>
        <a:bodyPr/>
        <a:lstStyle/>
        <a:p>
          <a:r>
            <a:rPr lang="en-US"/>
            <a:t>Presentation on campaign updates and invitation for feedback at monthly AI/AN Opioid Response Workgroup Meetings</a:t>
          </a:r>
        </a:p>
      </dgm:t>
    </dgm:pt>
    <dgm:pt modelId="{C73F7279-158A-4BB5-9F3A-8B4F6D9E2C42}" type="parTrans" cxnId="{D05DBB3E-690C-4BFC-A342-55AC3785ACCB}">
      <dgm:prSet/>
      <dgm:spPr/>
      <dgm:t>
        <a:bodyPr/>
        <a:lstStyle/>
        <a:p>
          <a:endParaRPr lang="en-US"/>
        </a:p>
      </dgm:t>
    </dgm:pt>
    <dgm:pt modelId="{D1FACD09-241A-4421-8610-22FAF580831C}" type="sibTrans" cxnId="{D05DBB3E-690C-4BFC-A342-55AC3785ACCB}">
      <dgm:prSet/>
      <dgm:spPr/>
      <dgm:t>
        <a:bodyPr/>
        <a:lstStyle/>
        <a:p>
          <a:endParaRPr lang="en-US"/>
        </a:p>
      </dgm:t>
    </dgm:pt>
    <dgm:pt modelId="{7763DB87-3D60-49C5-AE99-B0378AF85DF9}">
      <dgm:prSet/>
      <dgm:spPr/>
      <dgm:t>
        <a:bodyPr/>
        <a:lstStyle/>
        <a:p>
          <a:r>
            <a:rPr lang="en-US"/>
            <a:t>Periodic surveys sent to Native partners, and most recently to Tribal Leadership to invite feedback and participation in campaign development</a:t>
          </a:r>
        </a:p>
      </dgm:t>
    </dgm:pt>
    <dgm:pt modelId="{8AC896B5-3EF4-4E3E-8DA8-F36503C73D63}" type="parTrans" cxnId="{C893E38D-3073-4496-963B-4D0F5D989F60}">
      <dgm:prSet/>
      <dgm:spPr/>
      <dgm:t>
        <a:bodyPr/>
        <a:lstStyle/>
        <a:p>
          <a:endParaRPr lang="en-US"/>
        </a:p>
      </dgm:t>
    </dgm:pt>
    <dgm:pt modelId="{202407E5-DDCA-442A-A11E-DBC35F6A2090}" type="sibTrans" cxnId="{C893E38D-3073-4496-963B-4D0F5D989F60}">
      <dgm:prSet/>
      <dgm:spPr/>
      <dgm:t>
        <a:bodyPr/>
        <a:lstStyle/>
        <a:p>
          <a:endParaRPr lang="en-US"/>
        </a:p>
      </dgm:t>
    </dgm:pt>
    <dgm:pt modelId="{A86AEC55-9795-4F3C-A133-0DAD1F770606}">
      <dgm:prSet/>
      <dgm:spPr/>
      <dgm:t>
        <a:bodyPr/>
        <a:lstStyle/>
        <a:p>
          <a:r>
            <a:rPr lang="en-US"/>
            <a:t>Internal reviews by HCA Office of Tribal Affairs, Communications, DBHR, and most recently DOH Tribal Liaisons</a:t>
          </a:r>
        </a:p>
      </dgm:t>
    </dgm:pt>
    <dgm:pt modelId="{B1AE90F4-1605-40E2-9B56-4F650DC2BF65}" type="parTrans" cxnId="{18D7598B-8440-4497-B319-6F8BAADB1BDC}">
      <dgm:prSet/>
      <dgm:spPr/>
      <dgm:t>
        <a:bodyPr/>
        <a:lstStyle/>
        <a:p>
          <a:endParaRPr lang="en-US"/>
        </a:p>
      </dgm:t>
    </dgm:pt>
    <dgm:pt modelId="{5F2E8EA9-8BF2-4415-A17C-D039C702E7E0}" type="sibTrans" cxnId="{18D7598B-8440-4497-B319-6F8BAADB1BDC}">
      <dgm:prSet/>
      <dgm:spPr/>
      <dgm:t>
        <a:bodyPr/>
        <a:lstStyle/>
        <a:p>
          <a:endParaRPr lang="en-US"/>
        </a:p>
      </dgm:t>
    </dgm:pt>
    <dgm:pt modelId="{695921FC-CD23-4AB2-AFF5-AC4F8AFD8453}" type="pres">
      <dgm:prSet presAssocID="{8EFBBEA8-A6FF-419D-B906-F24D30F72700}" presName="linear" presStyleCnt="0">
        <dgm:presLayoutVars>
          <dgm:animLvl val="lvl"/>
          <dgm:resizeHandles val="exact"/>
        </dgm:presLayoutVars>
      </dgm:prSet>
      <dgm:spPr/>
    </dgm:pt>
    <dgm:pt modelId="{D32F7781-7927-44B4-AC8B-2B4E8FB5D3AF}" type="pres">
      <dgm:prSet presAssocID="{2C4E82DC-CC5F-4234-8663-E2D9AC01E3A7}" presName="parentText" presStyleLbl="node1" presStyleIdx="0" presStyleCnt="6">
        <dgm:presLayoutVars>
          <dgm:chMax val="0"/>
          <dgm:bulletEnabled val="1"/>
        </dgm:presLayoutVars>
      </dgm:prSet>
      <dgm:spPr/>
    </dgm:pt>
    <dgm:pt modelId="{9D2A2885-FB1A-4270-8868-330B5A7B63EB}" type="pres">
      <dgm:prSet presAssocID="{5224DF6F-D57F-4664-BD4F-4B5B73961236}" presName="spacer" presStyleCnt="0"/>
      <dgm:spPr/>
    </dgm:pt>
    <dgm:pt modelId="{8CD2AC7B-C066-4235-9757-10CFAE9E3CC2}" type="pres">
      <dgm:prSet presAssocID="{7D283E8B-0F90-433F-BF9B-0A97D2A3F657}" presName="parentText" presStyleLbl="node1" presStyleIdx="1" presStyleCnt="6">
        <dgm:presLayoutVars>
          <dgm:chMax val="0"/>
          <dgm:bulletEnabled val="1"/>
        </dgm:presLayoutVars>
      </dgm:prSet>
      <dgm:spPr/>
    </dgm:pt>
    <dgm:pt modelId="{0AC73EDC-87FE-4564-9553-96649F4AA893}" type="pres">
      <dgm:prSet presAssocID="{AAF2A597-0561-4FEC-B848-7528FF744DE7}" presName="spacer" presStyleCnt="0"/>
      <dgm:spPr/>
    </dgm:pt>
    <dgm:pt modelId="{D623DAD4-345D-4DCE-8490-08FA48F95DCC}" type="pres">
      <dgm:prSet presAssocID="{1C990C6D-1661-4032-82CD-18535BDFE483}" presName="parentText" presStyleLbl="node1" presStyleIdx="2" presStyleCnt="6">
        <dgm:presLayoutVars>
          <dgm:chMax val="0"/>
          <dgm:bulletEnabled val="1"/>
        </dgm:presLayoutVars>
      </dgm:prSet>
      <dgm:spPr/>
    </dgm:pt>
    <dgm:pt modelId="{35380C1D-A534-4815-BB0F-F67A47886311}" type="pres">
      <dgm:prSet presAssocID="{E4A01146-E64E-4B5A-8D43-DCCC4559C6DE}" presName="spacer" presStyleCnt="0"/>
      <dgm:spPr/>
    </dgm:pt>
    <dgm:pt modelId="{A22FBCC8-3DED-4D80-B2A2-2957C5BA4038}" type="pres">
      <dgm:prSet presAssocID="{50A86B0A-7D9A-4E56-976E-4F824A25C063}" presName="parentText" presStyleLbl="node1" presStyleIdx="3" presStyleCnt="6">
        <dgm:presLayoutVars>
          <dgm:chMax val="0"/>
          <dgm:bulletEnabled val="1"/>
        </dgm:presLayoutVars>
      </dgm:prSet>
      <dgm:spPr/>
    </dgm:pt>
    <dgm:pt modelId="{C19C0BED-8159-46BB-AB0F-8291E83E5F0C}" type="pres">
      <dgm:prSet presAssocID="{D1FACD09-241A-4421-8610-22FAF580831C}" presName="spacer" presStyleCnt="0"/>
      <dgm:spPr/>
    </dgm:pt>
    <dgm:pt modelId="{ABDF39BE-2EF0-4BFB-B2F7-E3065CF53C22}" type="pres">
      <dgm:prSet presAssocID="{7763DB87-3D60-49C5-AE99-B0378AF85DF9}" presName="parentText" presStyleLbl="node1" presStyleIdx="4" presStyleCnt="6">
        <dgm:presLayoutVars>
          <dgm:chMax val="0"/>
          <dgm:bulletEnabled val="1"/>
        </dgm:presLayoutVars>
      </dgm:prSet>
      <dgm:spPr/>
    </dgm:pt>
    <dgm:pt modelId="{8DE970CA-6C80-4257-A0F6-CE57C9F607AD}" type="pres">
      <dgm:prSet presAssocID="{202407E5-DDCA-442A-A11E-DBC35F6A2090}" presName="spacer" presStyleCnt="0"/>
      <dgm:spPr/>
    </dgm:pt>
    <dgm:pt modelId="{C451C58C-A032-4E64-8374-343C833B0926}" type="pres">
      <dgm:prSet presAssocID="{A86AEC55-9795-4F3C-A133-0DAD1F770606}" presName="parentText" presStyleLbl="node1" presStyleIdx="5" presStyleCnt="6">
        <dgm:presLayoutVars>
          <dgm:chMax val="0"/>
          <dgm:bulletEnabled val="1"/>
        </dgm:presLayoutVars>
      </dgm:prSet>
      <dgm:spPr/>
    </dgm:pt>
  </dgm:ptLst>
  <dgm:cxnLst>
    <dgm:cxn modelId="{6591240B-CA79-4ED0-BCA9-3C2EEF0BE453}" type="presOf" srcId="{8EFBBEA8-A6FF-419D-B906-F24D30F72700}" destId="{695921FC-CD23-4AB2-AFF5-AC4F8AFD8453}" srcOrd="0" destOrd="0" presId="urn:microsoft.com/office/officeart/2005/8/layout/vList2"/>
    <dgm:cxn modelId="{04855117-3916-44AF-A491-CB203747A9F8}" type="presOf" srcId="{7D283E8B-0F90-433F-BF9B-0A97D2A3F657}" destId="{8CD2AC7B-C066-4235-9757-10CFAE9E3CC2}" srcOrd="0" destOrd="0" presId="urn:microsoft.com/office/officeart/2005/8/layout/vList2"/>
    <dgm:cxn modelId="{D05DBB3E-690C-4BFC-A342-55AC3785ACCB}" srcId="{8EFBBEA8-A6FF-419D-B906-F24D30F72700}" destId="{50A86B0A-7D9A-4E56-976E-4F824A25C063}" srcOrd="3" destOrd="0" parTransId="{C73F7279-158A-4BB5-9F3A-8B4F6D9E2C42}" sibTransId="{D1FACD09-241A-4421-8610-22FAF580831C}"/>
    <dgm:cxn modelId="{E53CFE5B-9D3C-4CA9-A242-D7B9FDC90D4C}" type="presOf" srcId="{1C990C6D-1661-4032-82CD-18535BDFE483}" destId="{D623DAD4-345D-4DCE-8490-08FA48F95DCC}" srcOrd="0" destOrd="0" presId="urn:microsoft.com/office/officeart/2005/8/layout/vList2"/>
    <dgm:cxn modelId="{FCF34D50-6D57-45E0-9629-AFD63E638EA0}" srcId="{8EFBBEA8-A6FF-419D-B906-F24D30F72700}" destId="{2C4E82DC-CC5F-4234-8663-E2D9AC01E3A7}" srcOrd="0" destOrd="0" parTransId="{6F31BB89-5577-496B-A0EA-1F47DEFE24CE}" sibTransId="{5224DF6F-D57F-4664-BD4F-4B5B73961236}"/>
    <dgm:cxn modelId="{CA70AC59-0441-4718-86C5-4C7A970BFC93}" type="presOf" srcId="{7763DB87-3D60-49C5-AE99-B0378AF85DF9}" destId="{ABDF39BE-2EF0-4BFB-B2F7-E3065CF53C22}" srcOrd="0" destOrd="0" presId="urn:microsoft.com/office/officeart/2005/8/layout/vList2"/>
    <dgm:cxn modelId="{CF271A87-EB44-4BF5-9A92-1A48F3C54578}" srcId="{8EFBBEA8-A6FF-419D-B906-F24D30F72700}" destId="{7D283E8B-0F90-433F-BF9B-0A97D2A3F657}" srcOrd="1" destOrd="0" parTransId="{B98ABE7C-EFA6-4495-8744-EBA793EC4524}" sibTransId="{AAF2A597-0561-4FEC-B848-7528FF744DE7}"/>
    <dgm:cxn modelId="{18D7598B-8440-4497-B319-6F8BAADB1BDC}" srcId="{8EFBBEA8-A6FF-419D-B906-F24D30F72700}" destId="{A86AEC55-9795-4F3C-A133-0DAD1F770606}" srcOrd="5" destOrd="0" parTransId="{B1AE90F4-1605-40E2-9B56-4F650DC2BF65}" sibTransId="{5F2E8EA9-8BF2-4415-A17C-D039C702E7E0}"/>
    <dgm:cxn modelId="{C893E38D-3073-4496-963B-4D0F5D989F60}" srcId="{8EFBBEA8-A6FF-419D-B906-F24D30F72700}" destId="{7763DB87-3D60-49C5-AE99-B0378AF85DF9}" srcOrd="4" destOrd="0" parTransId="{8AC896B5-3EF4-4E3E-8DA8-F36503C73D63}" sibTransId="{202407E5-DDCA-442A-A11E-DBC35F6A2090}"/>
    <dgm:cxn modelId="{BBC5D9B1-1D5D-418D-9D62-367E31B5E0EA}" type="presOf" srcId="{A86AEC55-9795-4F3C-A133-0DAD1F770606}" destId="{C451C58C-A032-4E64-8374-343C833B0926}" srcOrd="0" destOrd="0" presId="urn:microsoft.com/office/officeart/2005/8/layout/vList2"/>
    <dgm:cxn modelId="{F7D0DEB8-8380-4E6D-B5F9-016F594A4D7E}" srcId="{8EFBBEA8-A6FF-419D-B906-F24D30F72700}" destId="{1C990C6D-1661-4032-82CD-18535BDFE483}" srcOrd="2" destOrd="0" parTransId="{EA4CCF83-DCD9-44F9-8CEB-030D725F1C8A}" sibTransId="{E4A01146-E64E-4B5A-8D43-DCCC4559C6DE}"/>
    <dgm:cxn modelId="{A7A86EBE-7EC4-4A94-BAC5-D98E7CFB57D5}" type="presOf" srcId="{50A86B0A-7D9A-4E56-976E-4F824A25C063}" destId="{A22FBCC8-3DED-4D80-B2A2-2957C5BA4038}" srcOrd="0" destOrd="0" presId="urn:microsoft.com/office/officeart/2005/8/layout/vList2"/>
    <dgm:cxn modelId="{35CAF9EC-C02E-40DD-827C-3A525F33A94E}" type="presOf" srcId="{2C4E82DC-CC5F-4234-8663-E2D9AC01E3A7}" destId="{D32F7781-7927-44B4-AC8B-2B4E8FB5D3AF}" srcOrd="0" destOrd="0" presId="urn:microsoft.com/office/officeart/2005/8/layout/vList2"/>
    <dgm:cxn modelId="{8F5262AD-4220-4CC2-B636-7C8E669591E9}" type="presParOf" srcId="{695921FC-CD23-4AB2-AFF5-AC4F8AFD8453}" destId="{D32F7781-7927-44B4-AC8B-2B4E8FB5D3AF}" srcOrd="0" destOrd="0" presId="urn:microsoft.com/office/officeart/2005/8/layout/vList2"/>
    <dgm:cxn modelId="{D4727F2B-4059-4575-8050-5016FB40C7E7}" type="presParOf" srcId="{695921FC-CD23-4AB2-AFF5-AC4F8AFD8453}" destId="{9D2A2885-FB1A-4270-8868-330B5A7B63EB}" srcOrd="1" destOrd="0" presId="urn:microsoft.com/office/officeart/2005/8/layout/vList2"/>
    <dgm:cxn modelId="{3D523940-95ED-4DE5-9FDB-11CF5E90B255}" type="presParOf" srcId="{695921FC-CD23-4AB2-AFF5-AC4F8AFD8453}" destId="{8CD2AC7B-C066-4235-9757-10CFAE9E3CC2}" srcOrd="2" destOrd="0" presId="urn:microsoft.com/office/officeart/2005/8/layout/vList2"/>
    <dgm:cxn modelId="{20E2A3FD-3F99-493B-9D0D-AAE6F245436E}" type="presParOf" srcId="{695921FC-CD23-4AB2-AFF5-AC4F8AFD8453}" destId="{0AC73EDC-87FE-4564-9553-96649F4AA893}" srcOrd="3" destOrd="0" presId="urn:microsoft.com/office/officeart/2005/8/layout/vList2"/>
    <dgm:cxn modelId="{5328AD44-27C2-4FCC-B4CE-6288F3EDB04D}" type="presParOf" srcId="{695921FC-CD23-4AB2-AFF5-AC4F8AFD8453}" destId="{D623DAD4-345D-4DCE-8490-08FA48F95DCC}" srcOrd="4" destOrd="0" presId="urn:microsoft.com/office/officeart/2005/8/layout/vList2"/>
    <dgm:cxn modelId="{A5819C29-076F-4172-B469-536480DFCC59}" type="presParOf" srcId="{695921FC-CD23-4AB2-AFF5-AC4F8AFD8453}" destId="{35380C1D-A534-4815-BB0F-F67A47886311}" srcOrd="5" destOrd="0" presId="urn:microsoft.com/office/officeart/2005/8/layout/vList2"/>
    <dgm:cxn modelId="{00C398C4-1158-4478-A89F-5C9ABC2B356E}" type="presParOf" srcId="{695921FC-CD23-4AB2-AFF5-AC4F8AFD8453}" destId="{A22FBCC8-3DED-4D80-B2A2-2957C5BA4038}" srcOrd="6" destOrd="0" presId="urn:microsoft.com/office/officeart/2005/8/layout/vList2"/>
    <dgm:cxn modelId="{A45D1CA6-5D86-4B96-9A83-31D2771CC2C3}" type="presParOf" srcId="{695921FC-CD23-4AB2-AFF5-AC4F8AFD8453}" destId="{C19C0BED-8159-46BB-AB0F-8291E83E5F0C}" srcOrd="7" destOrd="0" presId="urn:microsoft.com/office/officeart/2005/8/layout/vList2"/>
    <dgm:cxn modelId="{0BD83240-4741-46F0-A95E-F81D33510AC5}" type="presParOf" srcId="{695921FC-CD23-4AB2-AFF5-AC4F8AFD8453}" destId="{ABDF39BE-2EF0-4BFB-B2F7-E3065CF53C22}" srcOrd="8" destOrd="0" presId="urn:microsoft.com/office/officeart/2005/8/layout/vList2"/>
    <dgm:cxn modelId="{1C4B5420-3AAB-450C-B2BA-B9C3EFF35C2A}" type="presParOf" srcId="{695921FC-CD23-4AB2-AFF5-AC4F8AFD8453}" destId="{8DE970CA-6C80-4257-A0F6-CE57C9F607AD}" srcOrd="9" destOrd="0" presId="urn:microsoft.com/office/officeart/2005/8/layout/vList2"/>
    <dgm:cxn modelId="{1C49CCC4-2C9F-4259-9285-C2D8F974DDDD}" type="presParOf" srcId="{695921FC-CD23-4AB2-AFF5-AC4F8AFD8453}" destId="{C451C58C-A032-4E64-8374-343C833B092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C8179E-EAF6-4AF8-9874-E870785EEA67}"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0E05F1BA-E711-4E0F-A749-D16B1E9FAA33}">
      <dgm:prSet/>
      <dgm:spPr/>
      <dgm:t>
        <a:bodyPr/>
        <a:lstStyle/>
        <a:p>
          <a:r>
            <a:rPr lang="en-US" dirty="0"/>
            <a:t>Solidify plan for youth prevention, education and awareness campaign </a:t>
          </a:r>
        </a:p>
      </dgm:t>
    </dgm:pt>
    <dgm:pt modelId="{5F72A4A7-9AD8-41C4-A754-F46F7C84DCC1}" type="parTrans" cxnId="{2ABAFA29-408C-4BE1-A267-600AFFAA2AD0}">
      <dgm:prSet/>
      <dgm:spPr/>
      <dgm:t>
        <a:bodyPr/>
        <a:lstStyle/>
        <a:p>
          <a:endParaRPr lang="en-US"/>
        </a:p>
      </dgm:t>
    </dgm:pt>
    <dgm:pt modelId="{05BDD145-6F02-4597-8A8B-3CC5A11CE5EF}" type="sibTrans" cxnId="{2ABAFA29-408C-4BE1-A267-600AFFAA2AD0}">
      <dgm:prSet phldrT="1" phldr="0"/>
      <dgm:spPr/>
      <dgm:t>
        <a:bodyPr/>
        <a:lstStyle/>
        <a:p>
          <a:r>
            <a:rPr lang="en-US"/>
            <a:t>1</a:t>
          </a:r>
        </a:p>
      </dgm:t>
    </dgm:pt>
    <dgm:pt modelId="{D783B33C-85D8-4A46-8AF7-726B7F8D1B7C}">
      <dgm:prSet/>
      <dgm:spPr/>
      <dgm:t>
        <a:bodyPr/>
        <a:lstStyle/>
        <a:p>
          <a:r>
            <a:rPr lang="en-US" dirty="0"/>
            <a:t>Continue Opioid Prevention, Education, and Awareness Campaign Workgroup monthly </a:t>
          </a:r>
        </a:p>
      </dgm:t>
    </dgm:pt>
    <dgm:pt modelId="{0D3A6DB0-C74D-4C5C-90BC-B674135F11D6}" type="parTrans" cxnId="{1A0BA78C-3057-4ADE-9535-DB955D6D472E}">
      <dgm:prSet/>
      <dgm:spPr/>
      <dgm:t>
        <a:bodyPr/>
        <a:lstStyle/>
        <a:p>
          <a:endParaRPr lang="en-US"/>
        </a:p>
      </dgm:t>
    </dgm:pt>
    <dgm:pt modelId="{47D58073-917B-49C2-A1DA-004747EA4081}" type="sibTrans" cxnId="{1A0BA78C-3057-4ADE-9535-DB955D6D472E}">
      <dgm:prSet phldrT="2" phldr="0"/>
      <dgm:spPr/>
      <dgm:t>
        <a:bodyPr/>
        <a:lstStyle/>
        <a:p>
          <a:r>
            <a:rPr lang="en-US"/>
            <a:t>2</a:t>
          </a:r>
        </a:p>
      </dgm:t>
    </dgm:pt>
    <dgm:pt modelId="{34E5FF86-1B1A-4798-9FAF-4FD86550BE73}">
      <dgm:prSet/>
      <dgm:spPr/>
      <dgm:t>
        <a:bodyPr/>
        <a:lstStyle/>
        <a:p>
          <a:r>
            <a:rPr lang="en-US"/>
            <a:t>First Thursday, every month, 1pm – 2:30pm </a:t>
          </a:r>
        </a:p>
      </dgm:t>
    </dgm:pt>
    <dgm:pt modelId="{67341BF0-EC92-423C-8D13-1BA7E73E146F}" type="parTrans" cxnId="{606DF3C0-EAED-43BE-8FF0-77FD4C6188D4}">
      <dgm:prSet/>
      <dgm:spPr/>
      <dgm:t>
        <a:bodyPr/>
        <a:lstStyle/>
        <a:p>
          <a:endParaRPr lang="en-US"/>
        </a:p>
      </dgm:t>
    </dgm:pt>
    <dgm:pt modelId="{385D55A2-2F62-4A80-B8EB-AC75DC52D7E8}" type="sibTrans" cxnId="{606DF3C0-EAED-43BE-8FF0-77FD4C6188D4}">
      <dgm:prSet/>
      <dgm:spPr/>
      <dgm:t>
        <a:bodyPr/>
        <a:lstStyle/>
        <a:p>
          <a:endParaRPr lang="en-US"/>
        </a:p>
      </dgm:t>
    </dgm:pt>
    <dgm:pt modelId="{D9A964D5-52BE-4229-9456-FD2CAD1E4A13}">
      <dgm:prSet/>
      <dgm:spPr/>
      <dgm:t>
        <a:bodyPr/>
        <a:lstStyle/>
        <a:p>
          <a:r>
            <a:rPr lang="en-US"/>
            <a:t>Review input via email as an option. </a:t>
          </a:r>
          <a:endParaRPr lang="en-US" dirty="0"/>
        </a:p>
      </dgm:t>
    </dgm:pt>
    <dgm:pt modelId="{4D0ECB8B-B65D-4D72-8FC8-55474128556D}" type="parTrans" cxnId="{DFEBD760-748E-43E3-97BF-B99835CA9143}">
      <dgm:prSet/>
      <dgm:spPr/>
      <dgm:t>
        <a:bodyPr/>
        <a:lstStyle/>
        <a:p>
          <a:endParaRPr lang="en-US"/>
        </a:p>
      </dgm:t>
    </dgm:pt>
    <dgm:pt modelId="{C018DA86-0A7D-4E0C-871F-EE7661E864B2}" type="sibTrans" cxnId="{DFEBD760-748E-43E3-97BF-B99835CA9143}">
      <dgm:prSet/>
      <dgm:spPr/>
      <dgm:t>
        <a:bodyPr/>
        <a:lstStyle/>
        <a:p>
          <a:endParaRPr lang="en-US"/>
        </a:p>
      </dgm:t>
    </dgm:pt>
    <dgm:pt modelId="{C04C5375-9E9C-49E1-8395-ECA992ACCF4E}">
      <dgm:prSet/>
      <dgm:spPr/>
      <dgm:t>
        <a:bodyPr/>
        <a:lstStyle/>
        <a:p>
          <a:r>
            <a:rPr lang="en-US" dirty="0"/>
            <a:t>Send out and complete Behavioral Health Prevention, Education, and Awareness Survey. </a:t>
          </a:r>
        </a:p>
      </dgm:t>
    </dgm:pt>
    <dgm:pt modelId="{36E20117-9DC4-4FE9-A668-E1311FB5E9F6}" type="parTrans" cxnId="{3F49090C-1DB6-4FAC-A9A2-22A61188258F}">
      <dgm:prSet/>
      <dgm:spPr/>
      <dgm:t>
        <a:bodyPr/>
        <a:lstStyle/>
        <a:p>
          <a:endParaRPr lang="en-US"/>
        </a:p>
      </dgm:t>
    </dgm:pt>
    <dgm:pt modelId="{06A442C7-B220-4384-B4B0-1CD6629E0316}" type="sibTrans" cxnId="{3F49090C-1DB6-4FAC-A9A2-22A61188258F}">
      <dgm:prSet phldrT="3" phldr="0"/>
      <dgm:spPr/>
      <dgm:t>
        <a:bodyPr/>
        <a:lstStyle/>
        <a:p>
          <a:r>
            <a:rPr lang="en-US"/>
            <a:t>3</a:t>
          </a:r>
        </a:p>
      </dgm:t>
    </dgm:pt>
    <dgm:pt modelId="{95EDE980-7943-4196-8B02-2BF59968C5EC}">
      <dgm:prSet/>
      <dgm:spPr/>
      <dgm:t>
        <a:bodyPr/>
        <a:lstStyle/>
        <a:p>
          <a:r>
            <a:rPr lang="en-US" dirty="0"/>
            <a:t>Who would like to particpate? </a:t>
          </a:r>
        </a:p>
      </dgm:t>
    </dgm:pt>
    <dgm:pt modelId="{E1E02BFE-B0C7-4F0E-A4F3-D0B1B403F474}" type="sibTrans" cxnId="{5B312BD9-914D-43CF-8F6F-FE037B706173}">
      <dgm:prSet/>
      <dgm:spPr/>
      <dgm:t>
        <a:bodyPr/>
        <a:lstStyle/>
        <a:p>
          <a:endParaRPr lang="en-US"/>
        </a:p>
      </dgm:t>
    </dgm:pt>
    <dgm:pt modelId="{ED138382-7C8B-40C7-B4A5-50BD88A9868E}" type="parTrans" cxnId="{5B312BD9-914D-43CF-8F6F-FE037B706173}">
      <dgm:prSet/>
      <dgm:spPr/>
      <dgm:t>
        <a:bodyPr/>
        <a:lstStyle/>
        <a:p>
          <a:endParaRPr lang="en-US"/>
        </a:p>
      </dgm:t>
    </dgm:pt>
    <dgm:pt modelId="{B1EEB646-87D7-4608-9CFE-360C623BD0E1}" type="pres">
      <dgm:prSet presAssocID="{D8C8179E-EAF6-4AF8-9874-E870785EEA67}" presName="Name0" presStyleCnt="0">
        <dgm:presLayoutVars>
          <dgm:animLvl val="lvl"/>
          <dgm:resizeHandles val="exact"/>
        </dgm:presLayoutVars>
      </dgm:prSet>
      <dgm:spPr/>
    </dgm:pt>
    <dgm:pt modelId="{9D506CBB-76B7-45B2-A58D-81FC394B59B7}" type="pres">
      <dgm:prSet presAssocID="{0E05F1BA-E711-4E0F-A749-D16B1E9FAA33}" presName="compositeNode" presStyleCnt="0">
        <dgm:presLayoutVars>
          <dgm:bulletEnabled val="1"/>
        </dgm:presLayoutVars>
      </dgm:prSet>
      <dgm:spPr/>
    </dgm:pt>
    <dgm:pt modelId="{7680ECB4-A3C9-4BB2-A159-153CCB212A9A}" type="pres">
      <dgm:prSet presAssocID="{0E05F1BA-E711-4E0F-A749-D16B1E9FAA33}" presName="bgRect" presStyleLbl="bgAccFollowNode1" presStyleIdx="0" presStyleCnt="3"/>
      <dgm:spPr/>
    </dgm:pt>
    <dgm:pt modelId="{AE470F7F-C159-4543-9005-41D280EB86A4}" type="pres">
      <dgm:prSet presAssocID="{05BDD145-6F02-4597-8A8B-3CC5A11CE5EF}" presName="sibTransNodeCircle" presStyleLbl="alignNode1" presStyleIdx="0" presStyleCnt="6">
        <dgm:presLayoutVars>
          <dgm:chMax val="0"/>
          <dgm:bulletEnabled/>
        </dgm:presLayoutVars>
      </dgm:prSet>
      <dgm:spPr/>
    </dgm:pt>
    <dgm:pt modelId="{BDE7AF1B-C884-4CE0-BBCE-A718F5E4AF2A}" type="pres">
      <dgm:prSet presAssocID="{0E05F1BA-E711-4E0F-A749-D16B1E9FAA33}" presName="bottomLine" presStyleLbl="alignNode1" presStyleIdx="1" presStyleCnt="6">
        <dgm:presLayoutVars/>
      </dgm:prSet>
      <dgm:spPr/>
    </dgm:pt>
    <dgm:pt modelId="{FB6F24C4-9683-40A0-B480-41F9D00B2A62}" type="pres">
      <dgm:prSet presAssocID="{0E05F1BA-E711-4E0F-A749-D16B1E9FAA33}" presName="nodeText" presStyleLbl="bgAccFollowNode1" presStyleIdx="0" presStyleCnt="3">
        <dgm:presLayoutVars>
          <dgm:bulletEnabled val="1"/>
        </dgm:presLayoutVars>
      </dgm:prSet>
      <dgm:spPr/>
    </dgm:pt>
    <dgm:pt modelId="{D4429042-17F9-475D-8CDD-8B461FD3915D}" type="pres">
      <dgm:prSet presAssocID="{05BDD145-6F02-4597-8A8B-3CC5A11CE5EF}" presName="sibTrans" presStyleCnt="0"/>
      <dgm:spPr/>
    </dgm:pt>
    <dgm:pt modelId="{161277E5-9E64-4A8C-BB61-46400698CC87}" type="pres">
      <dgm:prSet presAssocID="{D783B33C-85D8-4A46-8AF7-726B7F8D1B7C}" presName="compositeNode" presStyleCnt="0">
        <dgm:presLayoutVars>
          <dgm:bulletEnabled val="1"/>
        </dgm:presLayoutVars>
      </dgm:prSet>
      <dgm:spPr/>
    </dgm:pt>
    <dgm:pt modelId="{20AFCDA2-7A9A-4593-A7C5-5BCF898D29A9}" type="pres">
      <dgm:prSet presAssocID="{D783B33C-85D8-4A46-8AF7-726B7F8D1B7C}" presName="bgRect" presStyleLbl="bgAccFollowNode1" presStyleIdx="1" presStyleCnt="3"/>
      <dgm:spPr/>
    </dgm:pt>
    <dgm:pt modelId="{2C406B20-72E2-42EE-948C-EF240AFD6E92}" type="pres">
      <dgm:prSet presAssocID="{47D58073-917B-49C2-A1DA-004747EA4081}" presName="sibTransNodeCircle" presStyleLbl="alignNode1" presStyleIdx="2" presStyleCnt="6">
        <dgm:presLayoutVars>
          <dgm:chMax val="0"/>
          <dgm:bulletEnabled/>
        </dgm:presLayoutVars>
      </dgm:prSet>
      <dgm:spPr/>
    </dgm:pt>
    <dgm:pt modelId="{35BCD1DC-2C16-44F3-A5B1-82D05D7EE38F}" type="pres">
      <dgm:prSet presAssocID="{D783B33C-85D8-4A46-8AF7-726B7F8D1B7C}" presName="bottomLine" presStyleLbl="alignNode1" presStyleIdx="3" presStyleCnt="6">
        <dgm:presLayoutVars/>
      </dgm:prSet>
      <dgm:spPr/>
    </dgm:pt>
    <dgm:pt modelId="{48346FC5-9023-412E-9FBD-061294531BF5}" type="pres">
      <dgm:prSet presAssocID="{D783B33C-85D8-4A46-8AF7-726B7F8D1B7C}" presName="nodeText" presStyleLbl="bgAccFollowNode1" presStyleIdx="1" presStyleCnt="3">
        <dgm:presLayoutVars>
          <dgm:bulletEnabled val="1"/>
        </dgm:presLayoutVars>
      </dgm:prSet>
      <dgm:spPr/>
    </dgm:pt>
    <dgm:pt modelId="{2E7D47A2-ABC4-4187-B62A-92FD40E72C66}" type="pres">
      <dgm:prSet presAssocID="{47D58073-917B-49C2-A1DA-004747EA4081}" presName="sibTrans" presStyleCnt="0"/>
      <dgm:spPr/>
    </dgm:pt>
    <dgm:pt modelId="{F42B6ECA-DC29-4108-95DC-D57E74889CB4}" type="pres">
      <dgm:prSet presAssocID="{C04C5375-9E9C-49E1-8395-ECA992ACCF4E}" presName="compositeNode" presStyleCnt="0">
        <dgm:presLayoutVars>
          <dgm:bulletEnabled val="1"/>
        </dgm:presLayoutVars>
      </dgm:prSet>
      <dgm:spPr/>
    </dgm:pt>
    <dgm:pt modelId="{9E10C414-E663-4B93-BEC5-0C25D9DC50A1}" type="pres">
      <dgm:prSet presAssocID="{C04C5375-9E9C-49E1-8395-ECA992ACCF4E}" presName="bgRect" presStyleLbl="bgAccFollowNode1" presStyleIdx="2" presStyleCnt="3"/>
      <dgm:spPr/>
    </dgm:pt>
    <dgm:pt modelId="{E9D3A5B6-823A-4AB4-95D1-94EC52CEAF8A}" type="pres">
      <dgm:prSet presAssocID="{06A442C7-B220-4384-B4B0-1CD6629E0316}" presName="sibTransNodeCircle" presStyleLbl="alignNode1" presStyleIdx="4" presStyleCnt="6">
        <dgm:presLayoutVars>
          <dgm:chMax val="0"/>
          <dgm:bulletEnabled/>
        </dgm:presLayoutVars>
      </dgm:prSet>
      <dgm:spPr/>
    </dgm:pt>
    <dgm:pt modelId="{3B570EE5-A2D9-472C-A5CE-2B9866BCFBF9}" type="pres">
      <dgm:prSet presAssocID="{C04C5375-9E9C-49E1-8395-ECA992ACCF4E}" presName="bottomLine" presStyleLbl="alignNode1" presStyleIdx="5" presStyleCnt="6">
        <dgm:presLayoutVars/>
      </dgm:prSet>
      <dgm:spPr/>
    </dgm:pt>
    <dgm:pt modelId="{6A6AEE86-E1B5-4CD5-8265-82F5EA2A4D02}" type="pres">
      <dgm:prSet presAssocID="{C04C5375-9E9C-49E1-8395-ECA992ACCF4E}" presName="nodeText" presStyleLbl="bgAccFollowNode1" presStyleIdx="2" presStyleCnt="3">
        <dgm:presLayoutVars>
          <dgm:bulletEnabled val="1"/>
        </dgm:presLayoutVars>
      </dgm:prSet>
      <dgm:spPr/>
    </dgm:pt>
  </dgm:ptLst>
  <dgm:cxnLst>
    <dgm:cxn modelId="{F9E1D203-F3E9-4A74-9D59-F75C9176D396}" type="presOf" srcId="{C04C5375-9E9C-49E1-8395-ECA992ACCF4E}" destId="{6A6AEE86-E1B5-4CD5-8265-82F5EA2A4D02}" srcOrd="1" destOrd="0" presId="urn:microsoft.com/office/officeart/2016/7/layout/BasicLinearProcessNumbered"/>
    <dgm:cxn modelId="{3F49090C-1DB6-4FAC-A9A2-22A61188258F}" srcId="{D8C8179E-EAF6-4AF8-9874-E870785EEA67}" destId="{C04C5375-9E9C-49E1-8395-ECA992ACCF4E}" srcOrd="2" destOrd="0" parTransId="{36E20117-9DC4-4FE9-A668-E1311FB5E9F6}" sibTransId="{06A442C7-B220-4384-B4B0-1CD6629E0316}"/>
    <dgm:cxn modelId="{A162DB23-C333-4344-9CA1-968F1D79FC91}" type="presOf" srcId="{D783B33C-85D8-4A46-8AF7-726B7F8D1B7C}" destId="{20AFCDA2-7A9A-4593-A7C5-5BCF898D29A9}" srcOrd="0" destOrd="0" presId="urn:microsoft.com/office/officeart/2016/7/layout/BasicLinearProcessNumbered"/>
    <dgm:cxn modelId="{2ABAFA29-408C-4BE1-A267-600AFFAA2AD0}" srcId="{D8C8179E-EAF6-4AF8-9874-E870785EEA67}" destId="{0E05F1BA-E711-4E0F-A749-D16B1E9FAA33}" srcOrd="0" destOrd="0" parTransId="{5F72A4A7-9AD8-41C4-A754-F46F7C84DCC1}" sibTransId="{05BDD145-6F02-4597-8A8B-3CC5A11CE5EF}"/>
    <dgm:cxn modelId="{DFEBD760-748E-43E3-97BF-B99835CA9143}" srcId="{D783B33C-85D8-4A46-8AF7-726B7F8D1B7C}" destId="{D9A964D5-52BE-4229-9456-FD2CAD1E4A13}" srcOrd="2" destOrd="0" parTransId="{4D0ECB8B-B65D-4D72-8FC8-55474128556D}" sibTransId="{C018DA86-0A7D-4E0C-871F-EE7661E864B2}"/>
    <dgm:cxn modelId="{FDC7346B-62BD-415C-A11D-BF33AF1F9414}" type="presOf" srcId="{05BDD145-6F02-4597-8A8B-3CC5A11CE5EF}" destId="{AE470F7F-C159-4543-9005-41D280EB86A4}" srcOrd="0" destOrd="0" presId="urn:microsoft.com/office/officeart/2016/7/layout/BasicLinearProcessNumbered"/>
    <dgm:cxn modelId="{E8C76F50-CF11-41BC-86B2-352117EA01E5}" type="presOf" srcId="{95EDE980-7943-4196-8B02-2BF59968C5EC}" destId="{48346FC5-9023-412E-9FBD-061294531BF5}" srcOrd="0" destOrd="2" presId="urn:microsoft.com/office/officeart/2016/7/layout/BasicLinearProcessNumbered"/>
    <dgm:cxn modelId="{ACACD57A-E4C4-40A4-8A0E-CE67697E3734}" type="presOf" srcId="{0E05F1BA-E711-4E0F-A749-D16B1E9FAA33}" destId="{FB6F24C4-9683-40A0-B480-41F9D00B2A62}" srcOrd="1" destOrd="0" presId="urn:microsoft.com/office/officeart/2016/7/layout/BasicLinearProcessNumbered"/>
    <dgm:cxn modelId="{8351437B-13EC-4D8C-997A-3B9587656E2B}" type="presOf" srcId="{D8C8179E-EAF6-4AF8-9874-E870785EEA67}" destId="{B1EEB646-87D7-4608-9CFE-360C623BD0E1}" srcOrd="0" destOrd="0" presId="urn:microsoft.com/office/officeart/2016/7/layout/BasicLinearProcessNumbered"/>
    <dgm:cxn modelId="{6477377E-B21D-4DAC-A47D-5E18311C51B6}" type="presOf" srcId="{0E05F1BA-E711-4E0F-A749-D16B1E9FAA33}" destId="{7680ECB4-A3C9-4BB2-A159-153CCB212A9A}" srcOrd="0" destOrd="0" presId="urn:microsoft.com/office/officeart/2016/7/layout/BasicLinearProcessNumbered"/>
    <dgm:cxn modelId="{36DC2C86-DDEA-498B-BEB9-5C9D3D4E9B75}" type="presOf" srcId="{D9A964D5-52BE-4229-9456-FD2CAD1E4A13}" destId="{48346FC5-9023-412E-9FBD-061294531BF5}" srcOrd="0" destOrd="3" presId="urn:microsoft.com/office/officeart/2016/7/layout/BasicLinearProcessNumbered"/>
    <dgm:cxn modelId="{1A0BA78C-3057-4ADE-9535-DB955D6D472E}" srcId="{D8C8179E-EAF6-4AF8-9874-E870785EEA67}" destId="{D783B33C-85D8-4A46-8AF7-726B7F8D1B7C}" srcOrd="1" destOrd="0" parTransId="{0D3A6DB0-C74D-4C5C-90BC-B674135F11D6}" sibTransId="{47D58073-917B-49C2-A1DA-004747EA4081}"/>
    <dgm:cxn modelId="{0E23FFAB-C517-40BC-99C1-E04C7A591D21}" type="presOf" srcId="{34E5FF86-1B1A-4798-9FAF-4FD86550BE73}" destId="{48346FC5-9023-412E-9FBD-061294531BF5}" srcOrd="0" destOrd="1" presId="urn:microsoft.com/office/officeart/2016/7/layout/BasicLinearProcessNumbered"/>
    <dgm:cxn modelId="{606DF3C0-EAED-43BE-8FF0-77FD4C6188D4}" srcId="{D783B33C-85D8-4A46-8AF7-726B7F8D1B7C}" destId="{34E5FF86-1B1A-4798-9FAF-4FD86550BE73}" srcOrd="0" destOrd="0" parTransId="{67341BF0-EC92-423C-8D13-1BA7E73E146F}" sibTransId="{385D55A2-2F62-4A80-B8EB-AC75DC52D7E8}"/>
    <dgm:cxn modelId="{FBF5DBCC-42E5-4BDA-BD10-9AAE43FCBEFE}" type="presOf" srcId="{C04C5375-9E9C-49E1-8395-ECA992ACCF4E}" destId="{9E10C414-E663-4B93-BEC5-0C25D9DC50A1}" srcOrd="0" destOrd="0" presId="urn:microsoft.com/office/officeart/2016/7/layout/BasicLinearProcessNumbered"/>
    <dgm:cxn modelId="{5B312BD9-914D-43CF-8F6F-FE037B706173}" srcId="{D783B33C-85D8-4A46-8AF7-726B7F8D1B7C}" destId="{95EDE980-7943-4196-8B02-2BF59968C5EC}" srcOrd="1" destOrd="0" parTransId="{ED138382-7C8B-40C7-B4A5-50BD88A9868E}" sibTransId="{E1E02BFE-B0C7-4F0E-A4F3-D0B1B403F474}"/>
    <dgm:cxn modelId="{F3519FE2-720D-4FFF-9EFB-0CDA93B8F605}" type="presOf" srcId="{D783B33C-85D8-4A46-8AF7-726B7F8D1B7C}" destId="{48346FC5-9023-412E-9FBD-061294531BF5}" srcOrd="1" destOrd="0" presId="urn:microsoft.com/office/officeart/2016/7/layout/BasicLinearProcessNumbered"/>
    <dgm:cxn modelId="{C2B223E5-E147-4213-BB9B-D3E787738C5A}" type="presOf" srcId="{06A442C7-B220-4384-B4B0-1CD6629E0316}" destId="{E9D3A5B6-823A-4AB4-95D1-94EC52CEAF8A}" srcOrd="0" destOrd="0" presId="urn:microsoft.com/office/officeart/2016/7/layout/BasicLinearProcessNumbered"/>
    <dgm:cxn modelId="{CF7CEBE7-3091-4AB4-A558-87EF7E796809}" type="presOf" srcId="{47D58073-917B-49C2-A1DA-004747EA4081}" destId="{2C406B20-72E2-42EE-948C-EF240AFD6E92}" srcOrd="0" destOrd="0" presId="urn:microsoft.com/office/officeart/2016/7/layout/BasicLinearProcessNumbered"/>
    <dgm:cxn modelId="{C24BF085-CD6A-447C-AD36-4038525C5AAD}" type="presParOf" srcId="{B1EEB646-87D7-4608-9CFE-360C623BD0E1}" destId="{9D506CBB-76B7-45B2-A58D-81FC394B59B7}" srcOrd="0" destOrd="0" presId="urn:microsoft.com/office/officeart/2016/7/layout/BasicLinearProcessNumbered"/>
    <dgm:cxn modelId="{ABEF495D-B8B3-4235-866F-BBE4FF69CD29}" type="presParOf" srcId="{9D506CBB-76B7-45B2-A58D-81FC394B59B7}" destId="{7680ECB4-A3C9-4BB2-A159-153CCB212A9A}" srcOrd="0" destOrd="0" presId="urn:microsoft.com/office/officeart/2016/7/layout/BasicLinearProcessNumbered"/>
    <dgm:cxn modelId="{8E4E5666-CB1A-44E7-A34E-063DAD8E25B5}" type="presParOf" srcId="{9D506CBB-76B7-45B2-A58D-81FC394B59B7}" destId="{AE470F7F-C159-4543-9005-41D280EB86A4}" srcOrd="1" destOrd="0" presId="urn:microsoft.com/office/officeart/2016/7/layout/BasicLinearProcessNumbered"/>
    <dgm:cxn modelId="{BD58841D-6CD0-4EBA-B966-C2D1582EEDF1}" type="presParOf" srcId="{9D506CBB-76B7-45B2-A58D-81FC394B59B7}" destId="{BDE7AF1B-C884-4CE0-BBCE-A718F5E4AF2A}" srcOrd="2" destOrd="0" presId="urn:microsoft.com/office/officeart/2016/7/layout/BasicLinearProcessNumbered"/>
    <dgm:cxn modelId="{51879816-F512-4980-BA07-2688705E2F51}" type="presParOf" srcId="{9D506CBB-76B7-45B2-A58D-81FC394B59B7}" destId="{FB6F24C4-9683-40A0-B480-41F9D00B2A62}" srcOrd="3" destOrd="0" presId="urn:microsoft.com/office/officeart/2016/7/layout/BasicLinearProcessNumbered"/>
    <dgm:cxn modelId="{0B29F68F-50FC-4D98-B4E6-CA9736E57396}" type="presParOf" srcId="{B1EEB646-87D7-4608-9CFE-360C623BD0E1}" destId="{D4429042-17F9-475D-8CDD-8B461FD3915D}" srcOrd="1" destOrd="0" presId="urn:microsoft.com/office/officeart/2016/7/layout/BasicLinearProcessNumbered"/>
    <dgm:cxn modelId="{D88B9C52-CE34-44C8-A4C5-DF39BA3C4FF0}" type="presParOf" srcId="{B1EEB646-87D7-4608-9CFE-360C623BD0E1}" destId="{161277E5-9E64-4A8C-BB61-46400698CC87}" srcOrd="2" destOrd="0" presId="urn:microsoft.com/office/officeart/2016/7/layout/BasicLinearProcessNumbered"/>
    <dgm:cxn modelId="{5FCBA7EE-9543-4CC4-B4C3-035775693725}" type="presParOf" srcId="{161277E5-9E64-4A8C-BB61-46400698CC87}" destId="{20AFCDA2-7A9A-4593-A7C5-5BCF898D29A9}" srcOrd="0" destOrd="0" presId="urn:microsoft.com/office/officeart/2016/7/layout/BasicLinearProcessNumbered"/>
    <dgm:cxn modelId="{569497D3-A1FE-4BA2-8DD8-9DAEA96C05E4}" type="presParOf" srcId="{161277E5-9E64-4A8C-BB61-46400698CC87}" destId="{2C406B20-72E2-42EE-948C-EF240AFD6E92}" srcOrd="1" destOrd="0" presId="urn:microsoft.com/office/officeart/2016/7/layout/BasicLinearProcessNumbered"/>
    <dgm:cxn modelId="{8C87CAE0-5241-40F6-B498-78B3F7159B35}" type="presParOf" srcId="{161277E5-9E64-4A8C-BB61-46400698CC87}" destId="{35BCD1DC-2C16-44F3-A5B1-82D05D7EE38F}" srcOrd="2" destOrd="0" presId="urn:microsoft.com/office/officeart/2016/7/layout/BasicLinearProcessNumbered"/>
    <dgm:cxn modelId="{FB6916F1-B587-4B64-90AA-BB4A4BEB61E3}" type="presParOf" srcId="{161277E5-9E64-4A8C-BB61-46400698CC87}" destId="{48346FC5-9023-412E-9FBD-061294531BF5}" srcOrd="3" destOrd="0" presId="urn:microsoft.com/office/officeart/2016/7/layout/BasicLinearProcessNumbered"/>
    <dgm:cxn modelId="{21B36759-AA1B-421F-8D09-8EB5E5775186}" type="presParOf" srcId="{B1EEB646-87D7-4608-9CFE-360C623BD0E1}" destId="{2E7D47A2-ABC4-4187-B62A-92FD40E72C66}" srcOrd="3" destOrd="0" presId="urn:microsoft.com/office/officeart/2016/7/layout/BasicLinearProcessNumbered"/>
    <dgm:cxn modelId="{38D207FB-A7AE-421E-9F33-105F41635C50}" type="presParOf" srcId="{B1EEB646-87D7-4608-9CFE-360C623BD0E1}" destId="{F42B6ECA-DC29-4108-95DC-D57E74889CB4}" srcOrd="4" destOrd="0" presId="urn:microsoft.com/office/officeart/2016/7/layout/BasicLinearProcessNumbered"/>
    <dgm:cxn modelId="{BBE24E44-7969-4DD5-9BCD-EDA5B80E8E6D}" type="presParOf" srcId="{F42B6ECA-DC29-4108-95DC-D57E74889CB4}" destId="{9E10C414-E663-4B93-BEC5-0C25D9DC50A1}" srcOrd="0" destOrd="0" presId="urn:microsoft.com/office/officeart/2016/7/layout/BasicLinearProcessNumbered"/>
    <dgm:cxn modelId="{80724D9C-5F40-4557-9EE4-D57ED6CF1E01}" type="presParOf" srcId="{F42B6ECA-DC29-4108-95DC-D57E74889CB4}" destId="{E9D3A5B6-823A-4AB4-95D1-94EC52CEAF8A}" srcOrd="1" destOrd="0" presId="urn:microsoft.com/office/officeart/2016/7/layout/BasicLinearProcessNumbered"/>
    <dgm:cxn modelId="{A9592E92-CB1F-4D13-96D7-F0E9A46E991C}" type="presParOf" srcId="{F42B6ECA-DC29-4108-95DC-D57E74889CB4}" destId="{3B570EE5-A2D9-472C-A5CE-2B9866BCFBF9}" srcOrd="2" destOrd="0" presId="urn:microsoft.com/office/officeart/2016/7/layout/BasicLinearProcessNumbered"/>
    <dgm:cxn modelId="{1DD9ADB2-8B76-4180-8380-FC28137D8A74}" type="presParOf" srcId="{F42B6ECA-DC29-4108-95DC-D57E74889CB4}" destId="{6A6AEE86-E1B5-4CD5-8265-82F5EA2A4D0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C40A9-59C7-4863-81C4-C4D00FD41DE2}">
      <dsp:nvSpPr>
        <dsp:cNvPr id="0" name=""/>
        <dsp:cNvSpPr/>
      </dsp:nvSpPr>
      <dsp:spPr>
        <a:xfrm>
          <a:off x="283845" y="2336668"/>
          <a:ext cx="222224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2017</a:t>
          </a:r>
        </a:p>
      </dsp:txBody>
      <dsp:txXfrm>
        <a:off x="283845" y="2336668"/>
        <a:ext cx="2222242" cy="491701"/>
      </dsp:txXfrm>
    </dsp:sp>
    <dsp:sp modelId="{563F02B0-7543-40AB-B7B9-1872CADE2F6A}">
      <dsp:nvSpPr>
        <dsp:cNvPr id="0" name=""/>
        <dsp:cNvSpPr/>
      </dsp:nvSpPr>
      <dsp:spPr>
        <a:xfrm>
          <a:off x="0" y="2088642"/>
          <a:ext cx="10515600" cy="17405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F8D3F6-191A-4D22-A8AD-7D1E43705738}">
      <dsp:nvSpPr>
        <dsp:cNvPr id="0" name=""/>
        <dsp:cNvSpPr/>
      </dsp:nvSpPr>
      <dsp:spPr>
        <a:xfrm>
          <a:off x="2892" y="201093"/>
          <a:ext cx="2444466" cy="113814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t>“Tribal Opioid Solutions” </a:t>
          </a:r>
          <a:r>
            <a:rPr lang="en-US" sz="1100" kern="1200" dirty="0"/>
            <a:t>Campaign materials were developed  and launched in partnership with Office of Indian Policy/Indian Policy Advisory Council and Tribal representatives. </a:t>
          </a:r>
        </a:p>
      </dsp:txBody>
      <dsp:txXfrm>
        <a:off x="2892" y="201093"/>
        <a:ext cx="2444466" cy="1138146"/>
      </dsp:txXfrm>
    </dsp:sp>
    <dsp:sp modelId="{076CA8AB-3AAF-4A72-8E1A-0CFD32D37BB6}">
      <dsp:nvSpPr>
        <dsp:cNvPr id="0" name=""/>
        <dsp:cNvSpPr/>
      </dsp:nvSpPr>
      <dsp:spPr>
        <a:xfrm>
          <a:off x="1394966"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FBD3AF8-6410-4E5F-8C9B-9C6D20B752FE}">
      <dsp:nvSpPr>
        <dsp:cNvPr id="0" name=""/>
        <dsp:cNvSpPr/>
      </dsp:nvSpPr>
      <dsp:spPr>
        <a:xfrm>
          <a:off x="1672746" y="1522968"/>
          <a:ext cx="222224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2019–2021</a:t>
          </a:r>
        </a:p>
      </dsp:txBody>
      <dsp:txXfrm>
        <a:off x="1672746" y="1522968"/>
        <a:ext cx="2222242" cy="491701"/>
      </dsp:txXfrm>
    </dsp:sp>
    <dsp:sp modelId="{68B98904-A478-42B5-911A-DFC4FD3F95D5}">
      <dsp:nvSpPr>
        <dsp:cNvPr id="0" name=""/>
        <dsp:cNvSpPr/>
      </dsp:nvSpPr>
      <dsp:spPr>
        <a:xfrm>
          <a:off x="1457036" y="3002423"/>
          <a:ext cx="2444466" cy="12898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HCA (in close collaboration with Native partners across the state and contractor DH</a:t>
          </a:r>
          <a:r>
            <a:rPr lang="en-US" sz="1100" b="0" kern="1200" dirty="0"/>
            <a:t>)</a:t>
          </a:r>
          <a:r>
            <a:rPr lang="en-US" sz="1100" b="1" kern="1200" dirty="0"/>
            <a:t> continued the campaign focus </a:t>
          </a:r>
          <a:r>
            <a:rPr lang="en-US" sz="1100" kern="1200" dirty="0"/>
            <a:t>on opioid prevention, treatment, and recovery through the sharing of educational materials.</a:t>
          </a:r>
        </a:p>
      </dsp:txBody>
      <dsp:txXfrm>
        <a:off x="1457036" y="3002423"/>
        <a:ext cx="2444466" cy="1289899"/>
      </dsp:txXfrm>
    </dsp:sp>
    <dsp:sp modelId="{A0ECB766-B739-4CCA-BB1E-633187365233}">
      <dsp:nvSpPr>
        <dsp:cNvPr id="0" name=""/>
        <dsp:cNvSpPr/>
      </dsp:nvSpPr>
      <dsp:spPr>
        <a:xfrm>
          <a:off x="2783867"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7561BD9-4FB9-4418-8DF7-9724EA6C9FA5}">
      <dsp:nvSpPr>
        <dsp:cNvPr id="0" name=""/>
        <dsp:cNvSpPr/>
      </dsp:nvSpPr>
      <dsp:spPr>
        <a:xfrm>
          <a:off x="1340574"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7E8DB61-099D-415D-AF5D-B1F76E32433C}">
      <dsp:nvSpPr>
        <dsp:cNvPr id="0" name=""/>
        <dsp:cNvSpPr/>
      </dsp:nvSpPr>
      <dsp:spPr>
        <a:xfrm>
          <a:off x="2729476"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A3659D36-3818-4A04-BF58-3278B7BA3F14}">
      <dsp:nvSpPr>
        <dsp:cNvPr id="0" name=""/>
        <dsp:cNvSpPr/>
      </dsp:nvSpPr>
      <dsp:spPr>
        <a:xfrm>
          <a:off x="3273163" y="2336668"/>
          <a:ext cx="222224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2021</a:t>
          </a:r>
        </a:p>
      </dsp:txBody>
      <dsp:txXfrm>
        <a:off x="3273163" y="2336668"/>
        <a:ext cx="2222242" cy="491701"/>
      </dsp:txXfrm>
    </dsp:sp>
    <dsp:sp modelId="{9CAA06C6-A1EF-4075-AF4A-83948CF5FEE1}">
      <dsp:nvSpPr>
        <dsp:cNvPr id="0" name=""/>
        <dsp:cNvSpPr/>
      </dsp:nvSpPr>
      <dsp:spPr>
        <a:xfrm>
          <a:off x="2735589" y="305613"/>
          <a:ext cx="3200832" cy="1043301"/>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Suicide Prevention Campaign materials created through Government to Government and informal Tribal workgroup review process.</a:t>
          </a:r>
        </a:p>
        <a:p>
          <a:pPr marL="0" lvl="0" indent="0" algn="l" defTabSz="488950">
            <a:lnSpc>
              <a:spcPct val="90000"/>
            </a:lnSpc>
            <a:spcBef>
              <a:spcPct val="0"/>
            </a:spcBef>
            <a:spcAft>
              <a:spcPct val="35000"/>
            </a:spcAft>
            <a:buNone/>
          </a:pPr>
          <a:r>
            <a:rPr lang="en-US" sz="1100" b="1" kern="1200" dirty="0"/>
            <a:t>“Native and Strong” Suicide Prevention </a:t>
          </a:r>
          <a:r>
            <a:rPr lang="en-US" sz="1100" kern="1200" dirty="0"/>
            <a:t>Campaign Launched </a:t>
          </a:r>
        </a:p>
      </dsp:txBody>
      <dsp:txXfrm>
        <a:off x="2735589" y="305613"/>
        <a:ext cx="3200832" cy="1043301"/>
      </dsp:txXfrm>
    </dsp:sp>
    <dsp:sp modelId="{13AA85F8-D87F-4D6C-A15D-E149E56AED2F}">
      <dsp:nvSpPr>
        <dsp:cNvPr id="0" name=""/>
        <dsp:cNvSpPr/>
      </dsp:nvSpPr>
      <dsp:spPr>
        <a:xfrm>
          <a:off x="4384284"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CCBB5D5-11BB-41DA-94E9-585FFB3B7FD7}">
      <dsp:nvSpPr>
        <dsp:cNvPr id="0" name=""/>
        <dsp:cNvSpPr/>
      </dsp:nvSpPr>
      <dsp:spPr>
        <a:xfrm>
          <a:off x="5052644" y="1522968"/>
          <a:ext cx="222224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2022</a:t>
          </a:r>
        </a:p>
      </dsp:txBody>
      <dsp:txXfrm>
        <a:off x="5052644" y="1522968"/>
        <a:ext cx="2222242" cy="491701"/>
      </dsp:txXfrm>
    </dsp:sp>
    <dsp:sp modelId="{F126090D-CFC2-4F1A-AECF-F616C2DE8D78}">
      <dsp:nvSpPr>
        <dsp:cNvPr id="0" name=""/>
        <dsp:cNvSpPr/>
      </dsp:nvSpPr>
      <dsp:spPr>
        <a:xfrm>
          <a:off x="4570621" y="3025774"/>
          <a:ext cx="3135932" cy="119505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Fentanyl overdose prevention and naloxone education deemed a priority focus for the campaign. </a:t>
          </a:r>
        </a:p>
        <a:p>
          <a:pPr marL="0" lvl="0" indent="0" algn="l" defTabSz="488950">
            <a:lnSpc>
              <a:spcPct val="90000"/>
            </a:lnSpc>
            <a:spcBef>
              <a:spcPct val="0"/>
            </a:spcBef>
            <a:spcAft>
              <a:spcPct val="35000"/>
            </a:spcAft>
            <a:buNone/>
          </a:pPr>
          <a:r>
            <a:rPr lang="en-US" sz="1100" b="1" kern="1200" dirty="0"/>
            <a:t>“For Our Lives” </a:t>
          </a:r>
          <a:r>
            <a:rPr lang="en-US" sz="1100" kern="1200" dirty="0"/>
            <a:t>campaign launched folding in existing materials formally (Tribal Opioid Solutions)</a:t>
          </a:r>
        </a:p>
      </dsp:txBody>
      <dsp:txXfrm>
        <a:off x="4570621" y="3025774"/>
        <a:ext cx="3135932" cy="1195054"/>
      </dsp:txXfrm>
    </dsp:sp>
    <dsp:sp modelId="{84ABC4E5-7CFA-40CD-8B03-98EAF177676A}">
      <dsp:nvSpPr>
        <dsp:cNvPr id="0" name=""/>
        <dsp:cNvSpPr/>
      </dsp:nvSpPr>
      <dsp:spPr>
        <a:xfrm>
          <a:off x="6163765"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2CD6036-4B53-4990-B37E-5182ACE261C6}">
      <dsp:nvSpPr>
        <dsp:cNvPr id="0" name=""/>
        <dsp:cNvSpPr/>
      </dsp:nvSpPr>
      <dsp:spPr>
        <a:xfrm>
          <a:off x="4329892"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47B7DFF-40AC-4F45-8BD3-5E1B0EFEFFD4}">
      <dsp:nvSpPr>
        <dsp:cNvPr id="0" name=""/>
        <dsp:cNvSpPr/>
      </dsp:nvSpPr>
      <dsp:spPr>
        <a:xfrm>
          <a:off x="6109374"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E849EF5-BA20-4FA8-A4AC-1E8928994A57}">
      <dsp:nvSpPr>
        <dsp:cNvPr id="0" name=""/>
        <dsp:cNvSpPr/>
      </dsp:nvSpPr>
      <dsp:spPr>
        <a:xfrm>
          <a:off x="6620611" y="2336668"/>
          <a:ext cx="222224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2023</a:t>
          </a:r>
        </a:p>
      </dsp:txBody>
      <dsp:txXfrm>
        <a:off x="6620611" y="2336668"/>
        <a:ext cx="2222242" cy="491701"/>
      </dsp:txXfrm>
    </dsp:sp>
    <dsp:sp modelId="{8F0F8F72-BDCD-46AB-98F7-FB5F128220A2}">
      <dsp:nvSpPr>
        <dsp:cNvPr id="0" name=""/>
        <dsp:cNvSpPr/>
      </dsp:nvSpPr>
      <dsp:spPr>
        <a:xfrm>
          <a:off x="6420984" y="504024"/>
          <a:ext cx="2444466" cy="834641"/>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1" kern="1200" dirty="0"/>
            <a:t>Native and Strong Lifeline (988) and Native Resources Hub</a:t>
          </a:r>
          <a:r>
            <a:rPr lang="en-US" sz="1100" kern="1200" dirty="0"/>
            <a:t> campaign materials were created and launched. </a:t>
          </a:r>
        </a:p>
      </dsp:txBody>
      <dsp:txXfrm>
        <a:off x="6420984" y="504024"/>
        <a:ext cx="2444466" cy="834641"/>
      </dsp:txXfrm>
    </dsp:sp>
    <dsp:sp modelId="{4FF0A0F4-81B4-4B2C-B82C-09A84B26D803}">
      <dsp:nvSpPr>
        <dsp:cNvPr id="0" name=""/>
        <dsp:cNvSpPr/>
      </dsp:nvSpPr>
      <dsp:spPr>
        <a:xfrm>
          <a:off x="7731732"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D11640D-5F8E-48E0-8627-4B79A8D29C99}">
      <dsp:nvSpPr>
        <dsp:cNvPr id="0" name=""/>
        <dsp:cNvSpPr/>
      </dsp:nvSpPr>
      <dsp:spPr>
        <a:xfrm>
          <a:off x="8009512" y="1522968"/>
          <a:ext cx="222224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1" kern="1200" dirty="0"/>
            <a:t>2023</a:t>
          </a:r>
        </a:p>
      </dsp:txBody>
      <dsp:txXfrm>
        <a:off x="8009512" y="1522968"/>
        <a:ext cx="2222242" cy="491701"/>
      </dsp:txXfrm>
    </dsp:sp>
    <dsp:sp modelId="{C4E5665A-9FE3-4929-87C4-77A97ABE3084}">
      <dsp:nvSpPr>
        <dsp:cNvPr id="0" name=""/>
        <dsp:cNvSpPr/>
      </dsp:nvSpPr>
      <dsp:spPr>
        <a:xfrm>
          <a:off x="7898400" y="3002423"/>
          <a:ext cx="2444466" cy="68288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First Annual </a:t>
          </a:r>
          <a:r>
            <a:rPr lang="en-US" sz="1100" b="1" kern="1200" dirty="0"/>
            <a:t>Tribal-State Opioid Summit &amp; National Tribal Opioid Summit</a:t>
          </a:r>
        </a:p>
      </dsp:txBody>
      <dsp:txXfrm>
        <a:off x="7898400" y="3002423"/>
        <a:ext cx="2444466" cy="682888"/>
      </dsp:txXfrm>
    </dsp:sp>
    <dsp:sp modelId="{904FC26C-BB8B-4C4E-89B3-4EC5D83C352A}">
      <dsp:nvSpPr>
        <dsp:cNvPr id="0" name=""/>
        <dsp:cNvSpPr/>
      </dsp:nvSpPr>
      <dsp:spPr>
        <a:xfrm>
          <a:off x="9120633"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54575CF-5D9F-490C-A72B-19F150A68765}">
      <dsp:nvSpPr>
        <dsp:cNvPr id="0" name=""/>
        <dsp:cNvSpPr/>
      </dsp:nvSpPr>
      <dsp:spPr>
        <a:xfrm>
          <a:off x="7677340"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CBA471D-AB7B-4F1A-AE78-A3FE7E4F1890}">
      <dsp:nvSpPr>
        <dsp:cNvPr id="0" name=""/>
        <dsp:cNvSpPr/>
      </dsp:nvSpPr>
      <dsp:spPr>
        <a:xfrm>
          <a:off x="9066241" y="2121277"/>
          <a:ext cx="108783" cy="10878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F7781-7927-44B4-AC8B-2B4E8FB5D3AF}">
      <dsp:nvSpPr>
        <dsp:cNvPr id="0" name=""/>
        <dsp:cNvSpPr/>
      </dsp:nvSpPr>
      <dsp:spPr>
        <a:xfrm>
          <a:off x="0" y="72530"/>
          <a:ext cx="10646328"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Partners from Tribes, Native-serving organizations, and workgroups were invited to review of all campaign materials</a:t>
          </a:r>
        </a:p>
      </dsp:txBody>
      <dsp:txXfrm>
        <a:off x="34954" y="107484"/>
        <a:ext cx="10576420" cy="646132"/>
      </dsp:txXfrm>
    </dsp:sp>
    <dsp:sp modelId="{8CD2AC7B-C066-4235-9757-10CFAE9E3CC2}">
      <dsp:nvSpPr>
        <dsp:cNvPr id="0" name=""/>
        <dsp:cNvSpPr/>
      </dsp:nvSpPr>
      <dsp:spPr>
        <a:xfrm>
          <a:off x="0" y="840410"/>
          <a:ext cx="10646328"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All campaign assets shaped directly by insights and feedback shared by 30+ Native partners and members of the review group</a:t>
          </a:r>
        </a:p>
      </dsp:txBody>
      <dsp:txXfrm>
        <a:off x="34954" y="875364"/>
        <a:ext cx="10576420" cy="646132"/>
      </dsp:txXfrm>
    </dsp:sp>
    <dsp:sp modelId="{D623DAD4-345D-4DCE-8490-08FA48F95DCC}">
      <dsp:nvSpPr>
        <dsp:cNvPr id="0" name=""/>
        <dsp:cNvSpPr/>
      </dsp:nvSpPr>
      <dsp:spPr>
        <a:xfrm>
          <a:off x="0" y="1608290"/>
          <a:ext cx="10646328"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Presentations on campaign updates at Monthly Tribal Meetings</a:t>
          </a:r>
        </a:p>
      </dsp:txBody>
      <dsp:txXfrm>
        <a:off x="34954" y="1643244"/>
        <a:ext cx="10576420" cy="646132"/>
      </dsp:txXfrm>
    </dsp:sp>
    <dsp:sp modelId="{A22FBCC8-3DED-4D80-B2A2-2957C5BA4038}">
      <dsp:nvSpPr>
        <dsp:cNvPr id="0" name=""/>
        <dsp:cNvSpPr/>
      </dsp:nvSpPr>
      <dsp:spPr>
        <a:xfrm>
          <a:off x="0" y="2376170"/>
          <a:ext cx="10646328"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Presentation on campaign updates and invitation for feedback at monthly AI/AN Opioid Response Workgroup Meetings</a:t>
          </a:r>
        </a:p>
      </dsp:txBody>
      <dsp:txXfrm>
        <a:off x="34954" y="2411124"/>
        <a:ext cx="10576420" cy="646132"/>
      </dsp:txXfrm>
    </dsp:sp>
    <dsp:sp modelId="{ABDF39BE-2EF0-4BFB-B2F7-E3065CF53C22}">
      <dsp:nvSpPr>
        <dsp:cNvPr id="0" name=""/>
        <dsp:cNvSpPr/>
      </dsp:nvSpPr>
      <dsp:spPr>
        <a:xfrm>
          <a:off x="0" y="3144050"/>
          <a:ext cx="10646328"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Periodic surveys sent to Native partners, and most recently to Tribal Leadership to invite feedback and participation in campaign development</a:t>
          </a:r>
        </a:p>
      </dsp:txBody>
      <dsp:txXfrm>
        <a:off x="34954" y="3179004"/>
        <a:ext cx="10576420" cy="646132"/>
      </dsp:txXfrm>
    </dsp:sp>
    <dsp:sp modelId="{C451C58C-A032-4E64-8374-343C833B0926}">
      <dsp:nvSpPr>
        <dsp:cNvPr id="0" name=""/>
        <dsp:cNvSpPr/>
      </dsp:nvSpPr>
      <dsp:spPr>
        <a:xfrm>
          <a:off x="0" y="3911930"/>
          <a:ext cx="10646328" cy="716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Internal reviews by HCA Office of Tribal Affairs, Communications, DBHR, and most recently DOH Tribal Liaisons</a:t>
          </a:r>
        </a:p>
      </dsp:txBody>
      <dsp:txXfrm>
        <a:off x="34954" y="3946884"/>
        <a:ext cx="10576420" cy="646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0ECB4-A3C9-4BB2-A159-153CCB212A9A}">
      <dsp:nvSpPr>
        <dsp:cNvPr id="0" name=""/>
        <dsp:cNvSpPr/>
      </dsp:nvSpPr>
      <dsp:spPr>
        <a:xfrm>
          <a:off x="0" y="0"/>
          <a:ext cx="3286125" cy="394887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55650">
            <a:lnSpc>
              <a:spcPct val="90000"/>
            </a:lnSpc>
            <a:spcBef>
              <a:spcPct val="0"/>
            </a:spcBef>
            <a:spcAft>
              <a:spcPct val="35000"/>
            </a:spcAft>
            <a:buNone/>
          </a:pPr>
          <a:r>
            <a:rPr lang="en-US" sz="1700" kern="1200" dirty="0"/>
            <a:t>Solidify plan for youth prevention, education and awareness campaign </a:t>
          </a:r>
        </a:p>
      </dsp:txBody>
      <dsp:txXfrm>
        <a:off x="0" y="1500572"/>
        <a:ext cx="3286125" cy="2369325"/>
      </dsp:txXfrm>
    </dsp:sp>
    <dsp:sp modelId="{AE470F7F-C159-4543-9005-41D280EB86A4}">
      <dsp:nvSpPr>
        <dsp:cNvPr id="0" name=""/>
        <dsp:cNvSpPr/>
      </dsp:nvSpPr>
      <dsp:spPr>
        <a:xfrm>
          <a:off x="1050731" y="394887"/>
          <a:ext cx="1184662" cy="118466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24221" y="568377"/>
        <a:ext cx="837682" cy="837682"/>
      </dsp:txXfrm>
    </dsp:sp>
    <dsp:sp modelId="{BDE7AF1B-C884-4CE0-BBCE-A718F5E4AF2A}">
      <dsp:nvSpPr>
        <dsp:cNvPr id="0" name=""/>
        <dsp:cNvSpPr/>
      </dsp:nvSpPr>
      <dsp:spPr>
        <a:xfrm>
          <a:off x="0" y="3948804"/>
          <a:ext cx="3286125" cy="72"/>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FCDA2-7A9A-4593-A7C5-5BCF898D29A9}">
      <dsp:nvSpPr>
        <dsp:cNvPr id="0" name=""/>
        <dsp:cNvSpPr/>
      </dsp:nvSpPr>
      <dsp:spPr>
        <a:xfrm>
          <a:off x="3614737" y="0"/>
          <a:ext cx="3286125" cy="3948876"/>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55650">
            <a:lnSpc>
              <a:spcPct val="90000"/>
            </a:lnSpc>
            <a:spcBef>
              <a:spcPct val="0"/>
            </a:spcBef>
            <a:spcAft>
              <a:spcPct val="35000"/>
            </a:spcAft>
            <a:buNone/>
          </a:pPr>
          <a:r>
            <a:rPr lang="en-US" sz="1700" kern="1200" dirty="0"/>
            <a:t>Continue Opioid Prevention, Education, and Awareness Campaign Workgroup monthly </a:t>
          </a:r>
        </a:p>
        <a:p>
          <a:pPr marL="114300" lvl="1" indent="-114300" algn="l" defTabSz="577850">
            <a:lnSpc>
              <a:spcPct val="90000"/>
            </a:lnSpc>
            <a:spcBef>
              <a:spcPct val="0"/>
            </a:spcBef>
            <a:spcAft>
              <a:spcPct val="15000"/>
            </a:spcAft>
            <a:buChar char="•"/>
          </a:pPr>
          <a:r>
            <a:rPr lang="en-US" sz="1300" kern="1200"/>
            <a:t>First Thursday, every month, 1pm – 2:30pm </a:t>
          </a:r>
        </a:p>
        <a:p>
          <a:pPr marL="114300" lvl="1" indent="-114300" algn="l" defTabSz="577850">
            <a:lnSpc>
              <a:spcPct val="90000"/>
            </a:lnSpc>
            <a:spcBef>
              <a:spcPct val="0"/>
            </a:spcBef>
            <a:spcAft>
              <a:spcPct val="15000"/>
            </a:spcAft>
            <a:buChar char="•"/>
          </a:pPr>
          <a:r>
            <a:rPr lang="en-US" sz="1300" kern="1200" dirty="0"/>
            <a:t>Who would like to particpate? </a:t>
          </a:r>
        </a:p>
        <a:p>
          <a:pPr marL="114300" lvl="1" indent="-114300" algn="l" defTabSz="577850">
            <a:lnSpc>
              <a:spcPct val="90000"/>
            </a:lnSpc>
            <a:spcBef>
              <a:spcPct val="0"/>
            </a:spcBef>
            <a:spcAft>
              <a:spcPct val="15000"/>
            </a:spcAft>
            <a:buChar char="•"/>
          </a:pPr>
          <a:r>
            <a:rPr lang="en-US" sz="1300" kern="1200"/>
            <a:t>Review input via email as an option. </a:t>
          </a:r>
          <a:endParaRPr lang="en-US" sz="1300" kern="1200" dirty="0"/>
        </a:p>
      </dsp:txBody>
      <dsp:txXfrm>
        <a:off x="3614737" y="1500572"/>
        <a:ext cx="3286125" cy="2369325"/>
      </dsp:txXfrm>
    </dsp:sp>
    <dsp:sp modelId="{2C406B20-72E2-42EE-948C-EF240AFD6E92}">
      <dsp:nvSpPr>
        <dsp:cNvPr id="0" name=""/>
        <dsp:cNvSpPr/>
      </dsp:nvSpPr>
      <dsp:spPr>
        <a:xfrm>
          <a:off x="4665468" y="394887"/>
          <a:ext cx="1184662" cy="1184662"/>
        </a:xfrm>
        <a:prstGeom prst="ellips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8958" y="568377"/>
        <a:ext cx="837682" cy="837682"/>
      </dsp:txXfrm>
    </dsp:sp>
    <dsp:sp modelId="{35BCD1DC-2C16-44F3-A5B1-82D05D7EE38F}">
      <dsp:nvSpPr>
        <dsp:cNvPr id="0" name=""/>
        <dsp:cNvSpPr/>
      </dsp:nvSpPr>
      <dsp:spPr>
        <a:xfrm>
          <a:off x="3614737" y="3948804"/>
          <a:ext cx="3286125" cy="72"/>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10C414-E663-4B93-BEC5-0C25D9DC50A1}">
      <dsp:nvSpPr>
        <dsp:cNvPr id="0" name=""/>
        <dsp:cNvSpPr/>
      </dsp:nvSpPr>
      <dsp:spPr>
        <a:xfrm>
          <a:off x="7229475" y="0"/>
          <a:ext cx="3286125" cy="394887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55650">
            <a:lnSpc>
              <a:spcPct val="90000"/>
            </a:lnSpc>
            <a:spcBef>
              <a:spcPct val="0"/>
            </a:spcBef>
            <a:spcAft>
              <a:spcPct val="35000"/>
            </a:spcAft>
            <a:buNone/>
          </a:pPr>
          <a:r>
            <a:rPr lang="en-US" sz="1700" kern="1200" dirty="0"/>
            <a:t>Send out and complete Behavioral Health Prevention, Education, and Awareness Survey. </a:t>
          </a:r>
        </a:p>
      </dsp:txBody>
      <dsp:txXfrm>
        <a:off x="7229475" y="1500572"/>
        <a:ext cx="3286125" cy="2369325"/>
      </dsp:txXfrm>
    </dsp:sp>
    <dsp:sp modelId="{E9D3A5B6-823A-4AB4-95D1-94EC52CEAF8A}">
      <dsp:nvSpPr>
        <dsp:cNvPr id="0" name=""/>
        <dsp:cNvSpPr/>
      </dsp:nvSpPr>
      <dsp:spPr>
        <a:xfrm>
          <a:off x="8280206" y="394887"/>
          <a:ext cx="1184662" cy="1184662"/>
        </a:xfrm>
        <a:prstGeom prst="ellips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53696" y="568377"/>
        <a:ext cx="837682" cy="837682"/>
      </dsp:txXfrm>
    </dsp:sp>
    <dsp:sp modelId="{3B570EE5-A2D9-472C-A5CE-2B9866BCFBF9}">
      <dsp:nvSpPr>
        <dsp:cNvPr id="0" name=""/>
        <dsp:cNvSpPr/>
      </dsp:nvSpPr>
      <dsp:spPr>
        <a:xfrm>
          <a:off x="7229475" y="3948804"/>
          <a:ext cx="328612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F4C49-A710-4616-BB73-514247E753A4}"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14690-2F30-4B40-82D2-F59098260AE1}" type="slidenum">
              <a:rPr lang="en-US" smtClean="0"/>
              <a:t>‹#›</a:t>
            </a:fld>
            <a:endParaRPr lang="en-US"/>
          </a:p>
        </p:txBody>
      </p:sp>
    </p:spTree>
    <p:extLst>
      <p:ext uri="{BB962C8B-B14F-4D97-AF65-F5344CB8AC3E}">
        <p14:creationId xmlns:p14="http://schemas.microsoft.com/office/powerpoint/2010/main" val="1331583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Overview of existing campaign and materials and acknowledgement of what is currently available. </a:t>
            </a:r>
          </a:p>
          <a:p>
            <a:pPr marL="742950" lvl="1" indent="-285750"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Tribal Opioid/Fentynal Campaigns For Our Lives</a:t>
            </a:r>
          </a:p>
          <a:p>
            <a:pPr marL="742950" lvl="1" indent="-285750"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Tribal Suicide Prevention Campaigns - Native and Strong Lifeline</a:t>
            </a:r>
          </a:p>
          <a:p>
            <a:pPr marL="742950" lvl="1" indent="-285750"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Native and Strong Lifeline 988 option 4 line </a:t>
            </a:r>
          </a:p>
          <a:p>
            <a:pPr marL="742950" lvl="1" indent="-285750"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Native Resources Hub </a:t>
            </a:r>
          </a:p>
          <a:p>
            <a:pPr marL="742950" lvl="1" indent="-285750"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NPAIHB Tribal Opioid Response and Suicide Prevention Materials </a:t>
            </a:r>
          </a:p>
          <a:p>
            <a:pPr marL="742950" lvl="1" indent="-285750"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We Are Native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6F68D-787A-0241-8EE2-0D39AE8304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774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Mona/Lucy </a:t>
            </a:r>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20</a:t>
            </a:fld>
            <a:endParaRPr lang="en-US"/>
          </a:p>
        </p:txBody>
      </p:sp>
    </p:spTree>
    <p:extLst>
      <p:ext uri="{BB962C8B-B14F-4D97-AF65-F5344CB8AC3E}">
        <p14:creationId xmlns:p14="http://schemas.microsoft.com/office/powerpoint/2010/main" val="400508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effectLst/>
                <a:latin typeface="Aptos" panose="020B0004020202020204" pitchFamily="34" charset="0"/>
                <a:ea typeface="Calibri" panose="020F0502020204030204" pitchFamily="34" charset="0"/>
                <a:cs typeface="Calibri" panose="020F0502020204030204" pitchFamily="34" charset="0"/>
              </a:rPr>
              <a:t>Note: grant award amounts will be dependent upon the number of STEC’s that participate</a:t>
            </a:r>
          </a:p>
          <a:p>
            <a:pPr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DOH/HCA to share their future projects</a:t>
            </a:r>
          </a:p>
          <a:p>
            <a:pPr marL="742950" lvl="1" indent="-285750"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OSPI </a:t>
            </a:r>
            <a:r>
              <a:rPr lang="en-US" sz="1100" dirty="0">
                <a:effectLst/>
                <a:highlight>
                  <a:srgbClr val="00FF00"/>
                </a:highlight>
                <a:latin typeface="Calibri" panose="020F0502020204030204" pitchFamily="34" charset="0"/>
              </a:rPr>
              <a:t>- Henry Strom &amp; Rebecca Purser </a:t>
            </a:r>
            <a:endParaRPr lang="en-US" sz="1100" dirty="0">
              <a:effectLst/>
              <a:latin typeface="Calibri" panose="020F0502020204030204" pitchFamily="34" charset="0"/>
            </a:endParaRPr>
          </a:p>
          <a:p>
            <a:pPr lvl="0"/>
            <a:endParaRPr lang="en-US" sz="1200" dirty="0">
              <a:solidFill>
                <a:srgbClr val="0070C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946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STEC schools have expressed interest to date. Quarterly connection with STEC schools, then bring to other school districts. </a:t>
            </a:r>
          </a:p>
          <a:p>
            <a:r>
              <a:rPr lang="en-US" dirty="0"/>
              <a:t>River Ridge school. </a:t>
            </a:r>
          </a:p>
        </p:txBody>
      </p:sp>
      <p:sp>
        <p:nvSpPr>
          <p:cNvPr id="4" name="Slide Number Placeholder 3"/>
          <p:cNvSpPr>
            <a:spLocks noGrp="1"/>
          </p:cNvSpPr>
          <p:nvPr>
            <p:ph type="sldNum" sz="quarter" idx="5"/>
          </p:nvPr>
        </p:nvSpPr>
        <p:spPr/>
        <p:txBody>
          <a:bodyPr/>
          <a:lstStyle/>
          <a:p>
            <a:fld id="{9CE14690-2F30-4B40-82D2-F59098260AE1}" type="slidenum">
              <a:rPr lang="en-US" smtClean="0"/>
              <a:t>23</a:t>
            </a:fld>
            <a:endParaRPr lang="en-US"/>
          </a:p>
        </p:txBody>
      </p:sp>
    </p:spTree>
    <p:extLst>
      <p:ext uri="{BB962C8B-B14F-4D97-AF65-F5344CB8AC3E}">
        <p14:creationId xmlns:p14="http://schemas.microsoft.com/office/powerpoint/2010/main" val="21394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Drafting some questions and sending them out to tribal leaders.  Hoping for tribes to provide feedback so we can learn more about what is going on in tribal communities.  This is leading to a youth panel that will hopefully take place ahead of the Centennial Accord.</a:t>
            </a:r>
          </a:p>
          <a:p>
            <a:endParaRPr lang="en-US" dirty="0"/>
          </a:p>
          <a:p>
            <a:r>
              <a:rPr lang="en-US" sz="1800" dirty="0">
                <a:effectLst/>
                <a:latin typeface="Calibri" panose="020F0502020204030204" pitchFamily="34" charset="0"/>
              </a:rPr>
              <a:t>Survey to Tribal Leaders - </a:t>
            </a:r>
            <a:r>
              <a:rPr lang="en-US" sz="1800" dirty="0">
                <a:effectLst/>
                <a:highlight>
                  <a:srgbClr val="00FF00"/>
                </a:highlight>
                <a:latin typeface="Calibri" panose="020F0502020204030204" pitchFamily="34" charset="0"/>
              </a:rPr>
              <a:t>Tim Collins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24</a:t>
            </a:fld>
            <a:endParaRPr lang="en-US"/>
          </a:p>
        </p:txBody>
      </p:sp>
    </p:spTree>
    <p:extLst>
      <p:ext uri="{BB962C8B-B14F-4D97-AF65-F5344CB8AC3E}">
        <p14:creationId xmlns:p14="http://schemas.microsoft.com/office/powerpoint/2010/main" val="3447344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Youth Panel at Centennial Accord - </a:t>
            </a:r>
            <a:r>
              <a:rPr lang="en-US" sz="1800" dirty="0">
                <a:effectLst/>
                <a:highlight>
                  <a:srgbClr val="00FF00"/>
                </a:highlight>
                <a:latin typeface="Calibri" panose="020F0502020204030204" pitchFamily="34" charset="0"/>
              </a:rPr>
              <a:t>Tim Collins </a:t>
            </a:r>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25</a:t>
            </a:fld>
            <a:endParaRPr lang="en-US"/>
          </a:p>
        </p:txBody>
      </p:sp>
    </p:spTree>
    <p:extLst>
      <p:ext uri="{BB962C8B-B14F-4D97-AF65-F5344CB8AC3E}">
        <p14:creationId xmlns:p14="http://schemas.microsoft.com/office/powerpoint/2010/main" val="145145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Wrap up and Next Steps, </a:t>
            </a:r>
            <a:r>
              <a:rPr lang="en-US" sz="1800" dirty="0">
                <a:effectLst/>
                <a:highlight>
                  <a:srgbClr val="00FF00"/>
                </a:highlight>
                <a:latin typeface="Calibri" panose="020F0502020204030204" pitchFamily="34" charset="0"/>
              </a:rPr>
              <a:t>Vice-Chair de los Angeles</a:t>
            </a:r>
            <a:endParaRPr lang="en-US" sz="18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We would like to continue this workgroup to have continued collaboration and feedback on education materials to address opioid/fentynal and suicide crisis. Please do share if you would like to particpate in the workgroup on by email to provide feedback along the way. As we create new materials or determine processes, it is our goal to gather feedback in multiple ways. </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We thank those that have participated this far. It has been a great example of collaboration. </a:t>
            </a:r>
          </a:p>
          <a:p>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26</a:t>
            </a:fld>
            <a:endParaRPr lang="en-US"/>
          </a:p>
        </p:txBody>
      </p:sp>
    </p:spTree>
    <p:extLst>
      <p:ext uri="{BB962C8B-B14F-4D97-AF65-F5344CB8AC3E}">
        <p14:creationId xmlns:p14="http://schemas.microsoft.com/office/powerpoint/2010/main" val="415181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28</a:t>
            </a:fld>
            <a:endParaRPr lang="en-US"/>
          </a:p>
        </p:txBody>
      </p:sp>
    </p:spTree>
    <p:extLst>
      <p:ext uri="{BB962C8B-B14F-4D97-AF65-F5344CB8AC3E}">
        <p14:creationId xmlns:p14="http://schemas.microsoft.com/office/powerpoint/2010/main" val="182907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Engagement of an informal review group is a critical element of the Tribal Opioid Solutions and For Our Lives campaigns. </a:t>
            </a:r>
          </a:p>
          <a:p>
            <a:pPr lvl="0"/>
            <a:r>
              <a:rPr lang="en-US" dirty="0"/>
              <a:t>Native partners in communities across the state are thought leaders - acknowledging their authentic experiences and deep knowledge in this space through professional or personal experiences</a:t>
            </a:r>
          </a:p>
          <a:p>
            <a:pPr lvl="0"/>
            <a:r>
              <a:rPr lang="en-US" dirty="0"/>
              <a:t>The campaign teams value feedback from partners across the state, given diverse and unique experiences, to ensure materials resonate meaningfully with a broad spectrum of Native audiences in Washington </a:t>
            </a:r>
          </a:p>
          <a:p>
            <a:pPr lvl="0"/>
            <a:r>
              <a:rPr lang="en-US" dirty="0"/>
              <a:t>In addition to the informal review group: Periodic Dear Tribal Leader Letters as new materials are developed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14690-2F30-4B40-82D2-F59098260A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659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Lives was created in tandem with Tribal members.</a:t>
            </a:r>
          </a:p>
          <a:p>
            <a:r>
              <a:rPr lang="en-US" dirty="0"/>
              <a:t>Although it is focused on adults, proposed legislation would fund a youth and young adult component.</a:t>
            </a:r>
          </a:p>
          <a:p>
            <a:r>
              <a:rPr lang="en-US" dirty="0"/>
              <a:t>The materials in this campaign will be distributed to all Tribes and each tribe will receive $30,000 to implement the campaign however they wish.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4DD64-C1DF-4236-9552-089A9EDA79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614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Launched April 2023</a:t>
            </a:r>
          </a:p>
          <a:p>
            <a:r>
              <a:rPr lang="en-US" dirty="0"/>
              <a:t>- start and end with the same people – lots of surveys and focus groups in the development of material at every stage</a:t>
            </a:r>
          </a:p>
          <a:p>
            <a:r>
              <a:rPr lang="en-US" dirty="0"/>
              <a:t>- main tenet of message platform is that everyone deserves a chance to live, full stop</a:t>
            </a:r>
          </a:p>
          <a:p>
            <a:r>
              <a:rPr lang="en-US" dirty="0"/>
              <a:t>- information on harm reduction and prevention currently, will be expanded in 2024 to include MOUD education</a:t>
            </a:r>
          </a:p>
          <a:p>
            <a:r>
              <a:rPr lang="en-US" dirty="0"/>
              <a:t>- aims to change cultural norms of sharing medication</a:t>
            </a:r>
          </a:p>
          <a:p>
            <a:r>
              <a:rPr lang="en-US" dirty="0"/>
              <a:t>- recently won a Silver Anthem Award in the </a:t>
            </a:r>
            <a:r>
              <a:rPr lang="en-US"/>
              <a:t>Health category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4DD64-C1DF-4236-9552-089A9EDA79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0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Discussed ways to ensure existing materials are getting out into communities by working together </a:t>
            </a:r>
            <a:r>
              <a:rPr lang="en-US" sz="1100" dirty="0">
                <a:effectLst/>
                <a:highlight>
                  <a:srgbClr val="00FF00"/>
                </a:highlight>
                <a:latin typeface="Calibri" panose="020F0502020204030204" pitchFamily="34" charset="0"/>
              </a:rPr>
              <a:t>Lucilla Mendoza</a:t>
            </a:r>
            <a:endParaRPr lang="en-US"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For Our Lives materials and Native and Strong and Strong materials are available and targeted efforts to meet with each Tribe to share resources and get materials to communities is underway. </a:t>
            </a:r>
          </a:p>
          <a:p>
            <a:pPr marL="742950" lvl="1" indent="-285750"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Create a shared list of Tribal, Native and other large events to share materials is underway with commitment to partner to get materials out at these events. </a:t>
            </a:r>
          </a:p>
          <a:p>
            <a:pPr marL="742950" lvl="1" indent="-285750"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Identify the costs to ensure all State agencies have access to tabling toolkit for attending events in their structures </a:t>
            </a:r>
          </a:p>
          <a:p>
            <a:pPr marL="742950" lvl="1" indent="-285750"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Commitment to work on future campaign materials, especially materials for youth.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How do document these collectively? Monitor how many events we get out there and talk to the communities about opioid education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Create a Spreadsheet to document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Each representative report out </a:t>
            </a:r>
          </a:p>
          <a:p>
            <a:pPr marL="742950" lvl="1" indent="-285750" rtl="0" fontAlgn="ctr">
              <a:spcBef>
                <a:spcPts val="0"/>
              </a:spcBef>
              <a:spcAft>
                <a:spcPts val="0"/>
              </a:spcAft>
              <a:buFont typeface="Courier New" panose="02070309020205020404" pitchFamily="49" charset="0"/>
              <a:buChar char="o"/>
            </a:pPr>
            <a:endParaRPr lang="en-US" sz="11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13</a:t>
            </a:fld>
            <a:endParaRPr lang="en-US"/>
          </a:p>
        </p:txBody>
      </p:sp>
    </p:spTree>
    <p:extLst>
      <p:ext uri="{BB962C8B-B14F-4D97-AF65-F5344CB8AC3E}">
        <p14:creationId xmlns:p14="http://schemas.microsoft.com/office/powerpoint/2010/main" val="180047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14</a:t>
            </a:fld>
            <a:endParaRPr lang="en-US"/>
          </a:p>
        </p:txBody>
      </p:sp>
    </p:spTree>
    <p:extLst>
      <p:ext uri="{BB962C8B-B14F-4D97-AF65-F5344CB8AC3E}">
        <p14:creationId xmlns:p14="http://schemas.microsoft.com/office/powerpoint/2010/main" val="58613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Our workgroup Is requesting feedback on our work this far. Please share any feedback on our plans thus far. It is important that we hear from Tribal leader and Tribal health staff for direction an priorities</a:t>
            </a:r>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17</a:t>
            </a:fld>
            <a:endParaRPr lang="en-US"/>
          </a:p>
        </p:txBody>
      </p:sp>
    </p:spTree>
    <p:extLst>
      <p:ext uri="{BB962C8B-B14F-4D97-AF65-F5344CB8AC3E}">
        <p14:creationId xmlns:p14="http://schemas.microsoft.com/office/powerpoint/2010/main" val="403494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HCA received 2 million for opioid prevention campaign </a:t>
            </a:r>
          </a:p>
          <a:p>
            <a:pPr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OSPI/DOH received funding for youth education materials </a:t>
            </a:r>
          </a:p>
          <a:p>
            <a:pPr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Workgroup decided to focus on youth materials, expanding upon existing campaigns if possible </a:t>
            </a:r>
          </a:p>
          <a:p>
            <a:pPr marL="742950" lvl="1" indent="-285750"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For Our Lives, We Are Native, or Friend For Life </a:t>
            </a:r>
          </a:p>
          <a:p>
            <a:pPr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Workgroup decided to find ways to engage youth extensively in youth campaigns for 2 million HCA dollars</a:t>
            </a:r>
          </a:p>
          <a:p>
            <a:pPr marL="742950" lvl="1" indent="-285750"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Actvities in STEC schools and Title 9 Schools and other events where youth will be present </a:t>
            </a:r>
          </a:p>
          <a:p>
            <a:pPr marL="742950" lvl="1" indent="-285750" rtl="0" fontAlgn="ctr">
              <a:spcBef>
                <a:spcPts val="0"/>
              </a:spcBef>
              <a:spcAft>
                <a:spcPts val="0"/>
              </a:spcAft>
              <a:buFont typeface="Courier New" panose="02070309020205020404" pitchFamily="49" charset="0"/>
              <a:buChar char="o"/>
            </a:pPr>
            <a:r>
              <a:rPr lang="en-US" sz="1100" dirty="0">
                <a:effectLst/>
                <a:latin typeface="Calibri" panose="020F0502020204030204" pitchFamily="34" charset="0"/>
              </a:rPr>
              <a:t>Considering options for contractor for the Media </a:t>
            </a:r>
            <a:r>
              <a:rPr lang="en-US" sz="1100" dirty="0" err="1">
                <a:effectLst/>
                <a:latin typeface="Calibri" panose="020F0502020204030204" pitchFamily="34" charset="0"/>
              </a:rPr>
              <a:t>campaig</a:t>
            </a:r>
            <a:endParaRPr lang="en-US" sz="11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18</a:t>
            </a:fld>
            <a:endParaRPr lang="en-US"/>
          </a:p>
        </p:txBody>
      </p:sp>
    </p:spTree>
    <p:extLst>
      <p:ext uri="{BB962C8B-B14F-4D97-AF65-F5344CB8AC3E}">
        <p14:creationId xmlns:p14="http://schemas.microsoft.com/office/powerpoint/2010/main" val="123605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14690-2F30-4B40-82D2-F59098260AE1}" type="slidenum">
              <a:rPr lang="en-US" smtClean="0"/>
              <a:t>19</a:t>
            </a:fld>
            <a:endParaRPr lang="en-US"/>
          </a:p>
        </p:txBody>
      </p:sp>
    </p:spTree>
    <p:extLst>
      <p:ext uri="{BB962C8B-B14F-4D97-AF65-F5344CB8AC3E}">
        <p14:creationId xmlns:p14="http://schemas.microsoft.com/office/powerpoint/2010/main" val="294394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C9CF-C827-A694-7FE6-D80CAA7A01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4C265A-A5BE-3BBA-B3B4-9A421172E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A48CCB-1155-E0B1-B6EC-9A0B4EB03383}"/>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5" name="Footer Placeholder 4">
            <a:extLst>
              <a:ext uri="{FF2B5EF4-FFF2-40B4-BE49-F238E27FC236}">
                <a16:creationId xmlns:a16="http://schemas.microsoft.com/office/drawing/2014/main" id="{AA203EA0-E257-5467-CA79-8DE6E9E97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69657-C143-9958-70CF-FD583D8BF2D9}"/>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1367688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55696-0261-A5D5-8888-1BC5954615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E31D9F-140A-211E-2FE6-85B480401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4C35B-794F-8080-5006-F0934D601725}"/>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5" name="Footer Placeholder 4">
            <a:extLst>
              <a:ext uri="{FF2B5EF4-FFF2-40B4-BE49-F238E27FC236}">
                <a16:creationId xmlns:a16="http://schemas.microsoft.com/office/drawing/2014/main" id="{5AA18AA8-C8EF-3B24-1347-CBA39AB73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FB414-441B-3662-878D-E0F2B14B1ADA}"/>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62603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03FB5F-7BA6-36C7-677F-B8F0B5BD45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69001-778A-6ACA-3A95-626E9A4CAA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0C44D-AB56-FE64-856B-924DEEF43A1B}"/>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5" name="Footer Placeholder 4">
            <a:extLst>
              <a:ext uri="{FF2B5EF4-FFF2-40B4-BE49-F238E27FC236}">
                <a16:creationId xmlns:a16="http://schemas.microsoft.com/office/drawing/2014/main" id="{B4C7AB12-C1BB-AF3D-5D5A-25673D0E9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0730A-4538-A902-8EFB-11312C805455}"/>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192809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ack background with red and yellow paint brush strokes&#10;&#10;Description automatically generated">
            <a:extLst>
              <a:ext uri="{FF2B5EF4-FFF2-40B4-BE49-F238E27FC236}">
                <a16:creationId xmlns:a16="http://schemas.microsoft.com/office/drawing/2014/main" id="{B5F1CA43-54E6-19D9-3ECC-AC32E1570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 y="0"/>
            <a:ext cx="12192001" cy="6858000"/>
          </a:xfrm>
          <a:prstGeom prst="rect">
            <a:avLst/>
          </a:prstGeom>
        </p:spPr>
      </p:pic>
    </p:spTree>
    <p:extLst>
      <p:ext uri="{BB962C8B-B14F-4D97-AF65-F5344CB8AC3E}">
        <p14:creationId xmlns:p14="http://schemas.microsoft.com/office/powerpoint/2010/main" val="2060130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5587BC6E-2E27-4216-764B-DADF730A2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464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5587BC6E-2E27-4216-764B-DADF730A2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9E4900F-A98C-A616-7659-E88EC00EE566}"/>
              </a:ext>
            </a:extLst>
          </p:cNvPr>
          <p:cNvSpPr>
            <a:spLocks noGrp="1"/>
          </p:cNvSpPr>
          <p:nvPr>
            <p:ph type="title" hasCustomPrompt="1"/>
          </p:nvPr>
        </p:nvSpPr>
        <p:spPr>
          <a:xfrm>
            <a:off x="2004165" y="875723"/>
            <a:ext cx="9344417" cy="1325563"/>
          </a:xfrm>
          <a:prstGeom prst="rect">
            <a:avLst/>
          </a:prstGeom>
        </p:spPr>
        <p:txBody>
          <a:bodyPr/>
          <a:lstStyle>
            <a:lvl1pPr>
              <a:defRPr sz="4800" b="1">
                <a:solidFill>
                  <a:srgbClr val="FFF2DF"/>
                </a:solidFill>
                <a:latin typeface="Verdana" panose="020B0604030504040204" pitchFamily="34" charset="0"/>
                <a:ea typeface="Verdana" panose="020B0604030504040204" pitchFamily="34" charset="0"/>
                <a:cs typeface="Verdana" panose="020B0604030504040204" pitchFamily="34" charset="0"/>
              </a:defRPr>
            </a:lvl1pPr>
          </a:lstStyle>
          <a:p>
            <a:r>
              <a:rPr lang="en-US"/>
              <a:t>Big headline at top </a:t>
            </a:r>
            <a:br>
              <a:rPr lang="en-US"/>
            </a:br>
            <a:r>
              <a:rPr lang="en-US"/>
              <a:t>with an active verb.</a:t>
            </a:r>
          </a:p>
        </p:txBody>
      </p:sp>
      <p:sp>
        <p:nvSpPr>
          <p:cNvPr id="9" name="Content Placeholder 2">
            <a:extLst>
              <a:ext uri="{FF2B5EF4-FFF2-40B4-BE49-F238E27FC236}">
                <a16:creationId xmlns:a16="http://schemas.microsoft.com/office/drawing/2014/main" id="{D375C99C-5AD5-858C-69A1-8DE47C514516}"/>
              </a:ext>
            </a:extLst>
          </p:cNvPr>
          <p:cNvSpPr>
            <a:spLocks noGrp="1"/>
          </p:cNvSpPr>
          <p:nvPr>
            <p:ph sz="half" idx="1"/>
          </p:nvPr>
        </p:nvSpPr>
        <p:spPr>
          <a:xfrm>
            <a:off x="2004165" y="2566412"/>
            <a:ext cx="9344416" cy="3834387"/>
          </a:xfrm>
          <a:prstGeom prst="rect">
            <a:avLst/>
          </a:prstGeom>
        </p:spPr>
        <p:txBody>
          <a:bodyPr/>
          <a:lstStyle>
            <a:lvl1pPr>
              <a:defRPr>
                <a:solidFill>
                  <a:srgbClr val="FFF2DF"/>
                </a:solidFill>
              </a:defRPr>
            </a:lvl1pPr>
            <a:lvl2pPr>
              <a:defRPr>
                <a:solidFill>
                  <a:srgbClr val="FFF2DF"/>
                </a:solidFill>
              </a:defRPr>
            </a:lvl2pPr>
            <a:lvl3pPr>
              <a:defRPr>
                <a:solidFill>
                  <a:srgbClr val="FFF2DF"/>
                </a:solidFill>
              </a:defRPr>
            </a:lvl3pPr>
            <a:lvl4pPr>
              <a:defRPr>
                <a:solidFill>
                  <a:srgbClr val="FFF2DF"/>
                </a:solidFill>
              </a:defRPr>
            </a:lvl4pPr>
            <a:lvl5pPr>
              <a:defRPr>
                <a:solidFill>
                  <a:srgbClr val="FFF2D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B87F2575-7DDF-2DF0-C809-7E75CD83176F}"/>
              </a:ext>
            </a:extLst>
          </p:cNvPr>
          <p:cNvSpPr>
            <a:spLocks noGrp="1"/>
          </p:cNvSpPr>
          <p:nvPr>
            <p:ph type="body" sz="quarter" idx="10" hasCustomPrompt="1"/>
          </p:nvPr>
        </p:nvSpPr>
        <p:spPr>
          <a:xfrm>
            <a:off x="2004165" y="191296"/>
            <a:ext cx="6772275" cy="381000"/>
          </a:xfrm>
          <a:prstGeom prst="rect">
            <a:avLst/>
          </a:prstGeom>
        </p:spPr>
        <p:txBody>
          <a:bodyPr/>
          <a:lstStyle>
            <a:lvl1pPr>
              <a:defRPr sz="2000" b="1">
                <a:solidFill>
                  <a:srgbClr val="FFF2DF"/>
                </a:solidFill>
                <a:latin typeface="Verdana" panose="020B0604030504040204" pitchFamily="34" charset="0"/>
                <a:ea typeface="Verdana" panose="020B0604030504040204" pitchFamily="34" charset="0"/>
                <a:cs typeface="Verdana" panose="020B0604030504040204" pitchFamily="34" charset="0"/>
              </a:defRPr>
            </a:lvl1pPr>
          </a:lstStyle>
          <a:p>
            <a:r>
              <a:rPr lang="en-US" sz="2000"/>
              <a:t>Campaign Name</a:t>
            </a:r>
          </a:p>
        </p:txBody>
      </p:sp>
      <p:pic>
        <p:nvPicPr>
          <p:cNvPr id="12" name="Picture 11">
            <a:extLst>
              <a:ext uri="{FF2B5EF4-FFF2-40B4-BE49-F238E27FC236}">
                <a16:creationId xmlns:a16="http://schemas.microsoft.com/office/drawing/2014/main" id="{E3E82D4F-712D-54D0-B987-A210C337F8BD}"/>
              </a:ext>
            </a:extLst>
          </p:cNvPr>
          <p:cNvPicPr>
            <a:picLocks noChangeAspect="1"/>
          </p:cNvPicPr>
          <p:nvPr userDrawn="1"/>
        </p:nvPicPr>
        <p:blipFill>
          <a:blip r:embed="rId3"/>
          <a:stretch>
            <a:fillRect/>
          </a:stretch>
        </p:blipFill>
        <p:spPr>
          <a:xfrm>
            <a:off x="10145310" y="5982277"/>
            <a:ext cx="1800101" cy="511974"/>
          </a:xfrm>
          <a:prstGeom prst="rect">
            <a:avLst/>
          </a:prstGeom>
        </p:spPr>
      </p:pic>
    </p:spTree>
    <p:extLst>
      <p:ext uri="{BB962C8B-B14F-4D97-AF65-F5344CB8AC3E}">
        <p14:creationId xmlns:p14="http://schemas.microsoft.com/office/powerpoint/2010/main" val="14327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5587BC6E-2E27-4216-764B-DADF730A2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9E4900F-A98C-A616-7659-E88EC00EE566}"/>
              </a:ext>
            </a:extLst>
          </p:cNvPr>
          <p:cNvSpPr>
            <a:spLocks noGrp="1"/>
          </p:cNvSpPr>
          <p:nvPr>
            <p:ph type="title" hasCustomPrompt="1"/>
          </p:nvPr>
        </p:nvSpPr>
        <p:spPr>
          <a:xfrm>
            <a:off x="2004165" y="365125"/>
            <a:ext cx="9344417" cy="1325563"/>
          </a:xfrm>
          <a:prstGeom prst="rect">
            <a:avLst/>
          </a:prstGeom>
        </p:spPr>
        <p:txBody>
          <a:bodyPr/>
          <a:lstStyle>
            <a:lvl1pPr>
              <a:defRPr sz="4800" b="1">
                <a:solidFill>
                  <a:srgbClr val="FFF2DF"/>
                </a:solidFill>
                <a:latin typeface="Verdana" panose="020B0604030504040204" pitchFamily="34" charset="0"/>
                <a:ea typeface="Verdana" panose="020B0604030504040204" pitchFamily="34" charset="0"/>
                <a:cs typeface="Verdana" panose="020B0604030504040204" pitchFamily="34" charset="0"/>
              </a:defRPr>
            </a:lvl1pPr>
          </a:lstStyle>
          <a:p>
            <a:r>
              <a:rPr lang="en-US"/>
              <a:t>Big headline at top </a:t>
            </a:r>
            <a:br>
              <a:rPr lang="en-US"/>
            </a:br>
            <a:r>
              <a:rPr lang="en-US"/>
              <a:t>with an active verb.</a:t>
            </a:r>
          </a:p>
        </p:txBody>
      </p:sp>
      <p:sp>
        <p:nvSpPr>
          <p:cNvPr id="9" name="Content Placeholder 2">
            <a:extLst>
              <a:ext uri="{FF2B5EF4-FFF2-40B4-BE49-F238E27FC236}">
                <a16:creationId xmlns:a16="http://schemas.microsoft.com/office/drawing/2014/main" id="{D375C99C-5AD5-858C-69A1-8DE47C514516}"/>
              </a:ext>
            </a:extLst>
          </p:cNvPr>
          <p:cNvSpPr>
            <a:spLocks noGrp="1"/>
          </p:cNvSpPr>
          <p:nvPr>
            <p:ph sz="half" idx="1"/>
          </p:nvPr>
        </p:nvSpPr>
        <p:spPr>
          <a:xfrm>
            <a:off x="2004165" y="2055813"/>
            <a:ext cx="9344416" cy="4437062"/>
          </a:xfrm>
          <a:prstGeom prst="rect">
            <a:avLst/>
          </a:prstGeom>
        </p:spPr>
        <p:txBody>
          <a:bodyPr/>
          <a:lstStyle>
            <a:lvl1pPr>
              <a:defRPr>
                <a:solidFill>
                  <a:srgbClr val="FFF2DF"/>
                </a:solidFill>
              </a:defRPr>
            </a:lvl1pPr>
            <a:lvl2pPr>
              <a:defRPr>
                <a:solidFill>
                  <a:srgbClr val="FFF2DF"/>
                </a:solidFill>
              </a:defRPr>
            </a:lvl2pPr>
            <a:lvl3pPr>
              <a:defRPr>
                <a:solidFill>
                  <a:srgbClr val="FFF2DF"/>
                </a:solidFill>
              </a:defRPr>
            </a:lvl3pPr>
            <a:lvl4pPr>
              <a:defRPr>
                <a:solidFill>
                  <a:srgbClr val="FFF2DF"/>
                </a:solidFill>
              </a:defRPr>
            </a:lvl4pPr>
            <a:lvl5pPr>
              <a:defRPr>
                <a:solidFill>
                  <a:srgbClr val="FFF2D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E2FC8930-C7D8-E592-C161-386E9F8FB747}"/>
              </a:ext>
            </a:extLst>
          </p:cNvPr>
          <p:cNvPicPr>
            <a:picLocks noChangeAspect="1"/>
          </p:cNvPicPr>
          <p:nvPr userDrawn="1"/>
        </p:nvPicPr>
        <p:blipFill>
          <a:blip r:embed="rId3"/>
          <a:stretch>
            <a:fillRect/>
          </a:stretch>
        </p:blipFill>
        <p:spPr>
          <a:xfrm>
            <a:off x="10145310" y="5982277"/>
            <a:ext cx="1800101" cy="511974"/>
          </a:xfrm>
          <a:prstGeom prst="rect">
            <a:avLst/>
          </a:prstGeom>
        </p:spPr>
      </p:pic>
    </p:spTree>
    <p:extLst>
      <p:ext uri="{BB962C8B-B14F-4D97-AF65-F5344CB8AC3E}">
        <p14:creationId xmlns:p14="http://schemas.microsoft.com/office/powerpoint/2010/main" val="2096064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2577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66252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F2D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087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5E7D8-8866-2710-24EC-4E388370E1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53F222-3BC8-51E0-69EC-905F7F13A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DDEF5C-1B58-2BF0-E623-1E73C02D32BC}"/>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5" name="Footer Placeholder 4">
            <a:extLst>
              <a:ext uri="{FF2B5EF4-FFF2-40B4-BE49-F238E27FC236}">
                <a16:creationId xmlns:a16="http://schemas.microsoft.com/office/drawing/2014/main" id="{869E1184-7A95-7A43-7D5D-616716DCE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F3DB-B9F0-FA6F-312B-4474AD6F4F67}"/>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172196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2149-59C1-CC49-9523-095D9E937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45A4DE-9286-40EC-BA45-F87A563D93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9FD8D-3BF8-F131-59F5-0C38B51FA621}"/>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5" name="Footer Placeholder 4">
            <a:extLst>
              <a:ext uri="{FF2B5EF4-FFF2-40B4-BE49-F238E27FC236}">
                <a16:creationId xmlns:a16="http://schemas.microsoft.com/office/drawing/2014/main" id="{B51DEF6E-13A2-3A4E-0159-8DBE44247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3A68C-D01E-572E-DC85-E04452888366}"/>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473175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DBAC-345C-A238-D41D-2618C978A5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782179-4AFB-9147-40B1-4E2F706800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33F17-061E-AED0-F3E7-DCD20F9B4D17}"/>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5" name="Footer Placeholder 4">
            <a:extLst>
              <a:ext uri="{FF2B5EF4-FFF2-40B4-BE49-F238E27FC236}">
                <a16:creationId xmlns:a16="http://schemas.microsoft.com/office/drawing/2014/main" id="{94D2ABDD-C464-A106-A579-2A45CC46B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4E4C2-86BF-3D67-AB7D-4B3B46FAEAB0}"/>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301996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456A-7CAC-21A8-35F9-03F54E083B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CBF614-0ADC-BB8B-501F-871053569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67974D-9FBA-91F7-38C1-2D4FFC8480B1}"/>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5" name="Footer Placeholder 4">
            <a:extLst>
              <a:ext uri="{FF2B5EF4-FFF2-40B4-BE49-F238E27FC236}">
                <a16:creationId xmlns:a16="http://schemas.microsoft.com/office/drawing/2014/main" id="{A80B8330-CED6-E834-3184-8445A487C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0AEB6-D344-38ED-5670-A89AB23C6FBA}"/>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3858688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149F-F7DB-401C-B54F-C53A79BBC9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232CD-A0DF-E663-4831-7EDAFFDB32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CD2DB3-7DB9-E687-CB74-8721CF0E4E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EE7D27-BF4E-00D1-3510-586B424E2461}"/>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6" name="Footer Placeholder 5">
            <a:extLst>
              <a:ext uri="{FF2B5EF4-FFF2-40B4-BE49-F238E27FC236}">
                <a16:creationId xmlns:a16="http://schemas.microsoft.com/office/drawing/2014/main" id="{09712391-CA3B-1E6D-AA2A-749738D6A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B472C-1353-98F4-894B-DD4F8EF96E67}"/>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2230660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1B45-7254-7F8E-4D1D-B41B8D33BE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9517AA-E33E-D5EE-497E-1684EF5D0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CF6BE-09A9-D93C-0CDA-A426B7A2C0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53A7CC-8D0A-D483-C38B-346FABA2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A46281-2686-1540-63D6-D023468C04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9E22A0-C3D2-A695-C45F-9C286987A621}"/>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8" name="Footer Placeholder 7">
            <a:extLst>
              <a:ext uri="{FF2B5EF4-FFF2-40B4-BE49-F238E27FC236}">
                <a16:creationId xmlns:a16="http://schemas.microsoft.com/office/drawing/2014/main" id="{A30C5ED2-99CC-E8DA-C589-32CEA625C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8E4F9-4072-01A3-6019-41C74B47472B}"/>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685173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A548-7196-F27F-15F5-739BD5DB4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D63762-F3BD-293B-3F72-0A51251AFEDA}"/>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4" name="Footer Placeholder 3">
            <a:extLst>
              <a:ext uri="{FF2B5EF4-FFF2-40B4-BE49-F238E27FC236}">
                <a16:creationId xmlns:a16="http://schemas.microsoft.com/office/drawing/2014/main" id="{591F573A-AEA8-B7A7-F0C3-7C6FEA5E4A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2B9DF2-943C-0771-A482-F10F0CF81300}"/>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1357519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6A7ABD-34D2-1A15-AC1B-2638F30A10A3}"/>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3" name="Footer Placeholder 2">
            <a:extLst>
              <a:ext uri="{FF2B5EF4-FFF2-40B4-BE49-F238E27FC236}">
                <a16:creationId xmlns:a16="http://schemas.microsoft.com/office/drawing/2014/main" id="{6591864A-9DAE-7B30-D2A5-4A88BBACD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DCCA3-759D-BB8F-B129-E4A200C024F1}"/>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332886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4D44-E95A-50D3-3BE7-472B84247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F07560-26D9-7C8E-4C76-D4AE177B93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1D7CCE-BC07-74F9-EEC4-F5A79A93D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BA99E-B388-DC3A-A905-75A1553393C1}"/>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6" name="Footer Placeholder 5">
            <a:extLst>
              <a:ext uri="{FF2B5EF4-FFF2-40B4-BE49-F238E27FC236}">
                <a16:creationId xmlns:a16="http://schemas.microsoft.com/office/drawing/2014/main" id="{6661C1FB-8676-F99B-5F2C-0F58BFE3F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868FF-D613-392B-1335-29EA779FE001}"/>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667197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DDC9-CC95-BA82-DD0C-C6AEF469D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A9314B-458A-3779-52CB-156D94346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54ACCD-997B-72F6-5A7E-B62342AE7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A1A257-A0DB-63D7-0F65-6E6D38F8608B}"/>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6" name="Footer Placeholder 5">
            <a:extLst>
              <a:ext uri="{FF2B5EF4-FFF2-40B4-BE49-F238E27FC236}">
                <a16:creationId xmlns:a16="http://schemas.microsoft.com/office/drawing/2014/main" id="{3C0A6EB6-79EC-FCAD-BAB9-EC5A3FA9E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B470E-35EF-6486-F07A-31CA276894D4}"/>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4092556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CADA7-C89E-2A95-9659-8477E59B1A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EBABC-42FC-1303-C963-8B35F5572C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868B1-3C63-A1B4-9C8E-3F0FB3166107}"/>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5" name="Footer Placeholder 4">
            <a:extLst>
              <a:ext uri="{FF2B5EF4-FFF2-40B4-BE49-F238E27FC236}">
                <a16:creationId xmlns:a16="http://schemas.microsoft.com/office/drawing/2014/main" id="{9172FB17-94F8-A9AE-5A97-BDCC81DAD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BC9C6-A032-2EC4-051C-9326F6AAC89B}"/>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162097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90315B-EDA5-BF46-9C22-C2C9D7299C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90CEE6-9BB1-E22B-767D-58C1CD1A3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F45D5-2226-E46C-7636-ADD88961D1FE}"/>
              </a:ext>
            </a:extLst>
          </p:cNvPr>
          <p:cNvSpPr>
            <a:spLocks noGrp="1"/>
          </p:cNvSpPr>
          <p:nvPr>
            <p:ph type="dt" sz="half" idx="10"/>
          </p:nvPr>
        </p:nvSpPr>
        <p:spPr/>
        <p:txBody>
          <a:bodyPr/>
          <a:lstStyle/>
          <a:p>
            <a:fld id="{BE525452-39FD-6D4F-9F5F-8DF23A00735A}" type="datetimeFigureOut">
              <a:rPr lang="en-US" smtClean="0"/>
              <a:t>5/14/2024</a:t>
            </a:fld>
            <a:endParaRPr lang="en-US"/>
          </a:p>
        </p:txBody>
      </p:sp>
      <p:sp>
        <p:nvSpPr>
          <p:cNvPr id="5" name="Footer Placeholder 4">
            <a:extLst>
              <a:ext uri="{FF2B5EF4-FFF2-40B4-BE49-F238E27FC236}">
                <a16:creationId xmlns:a16="http://schemas.microsoft.com/office/drawing/2014/main" id="{80BF48A0-8CB9-B691-8093-6B245596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BE8E8-877D-4F2F-CFE3-104E37839460}"/>
              </a:ext>
            </a:extLst>
          </p:cNvPr>
          <p:cNvSpPr>
            <a:spLocks noGrp="1"/>
          </p:cNvSpPr>
          <p:nvPr>
            <p:ph type="sldNum" sz="quarter" idx="12"/>
          </p:nvPr>
        </p:nvSpPr>
        <p:spPr/>
        <p:txBody>
          <a:bodyPr/>
          <a:lstStyle/>
          <a:p>
            <a:fld id="{930032A7-6B79-0C43-9591-032B89615B5D}" type="slidenum">
              <a:rPr lang="en-US" smtClean="0"/>
              <a:t>‹#›</a:t>
            </a:fld>
            <a:endParaRPr lang="en-US"/>
          </a:p>
        </p:txBody>
      </p:sp>
    </p:spTree>
    <p:extLst>
      <p:ext uri="{BB962C8B-B14F-4D97-AF65-F5344CB8AC3E}">
        <p14:creationId xmlns:p14="http://schemas.microsoft.com/office/powerpoint/2010/main" val="198515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052D-587E-7A5D-F419-073D60025B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B2FF58-F5CB-AEBE-3799-0657F2632A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3C55A8-CE71-EA29-DE05-1B92870DC3D4}"/>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5" name="Footer Placeholder 4">
            <a:extLst>
              <a:ext uri="{FF2B5EF4-FFF2-40B4-BE49-F238E27FC236}">
                <a16:creationId xmlns:a16="http://schemas.microsoft.com/office/drawing/2014/main" id="{83BAA2CB-FB85-D01D-6F48-411258517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34284-47C5-B240-692C-EA8A7B573290}"/>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2435810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Slide">
    <p:bg>
      <p:bgPr>
        <a:solidFill>
          <a:srgbClr val="FFF2D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194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Blu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460B8C-3840-49F7-C079-52D25F77D0D2}"/>
              </a:ext>
            </a:extLst>
          </p:cNvPr>
          <p:cNvPicPr>
            <a:picLocks noChangeAspect="1"/>
          </p:cNvPicPr>
          <p:nvPr userDrawn="1"/>
        </p:nvPicPr>
        <p:blipFill>
          <a:blip r:embed="rId2"/>
          <a:srcRect t="52" b="52"/>
          <a:stretch/>
        </p:blipFill>
        <p:spPr>
          <a:xfrm>
            <a:off x="0" y="1"/>
            <a:ext cx="12192000" cy="6857999"/>
          </a:xfrm>
          <a:prstGeom prst="rect">
            <a:avLst/>
          </a:prstGeom>
        </p:spPr>
      </p:pic>
    </p:spTree>
    <p:extLst>
      <p:ext uri="{BB962C8B-B14F-4D97-AF65-F5344CB8AC3E}">
        <p14:creationId xmlns:p14="http://schemas.microsoft.com/office/powerpoint/2010/main" val="2418729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45D3BD-F8A7-E3F1-6643-282CEA57213D}"/>
              </a:ext>
            </a:extLst>
          </p:cNvPr>
          <p:cNvPicPr>
            <a:picLocks noChangeAspect="1"/>
          </p:cNvPicPr>
          <p:nvPr userDrawn="1"/>
        </p:nvPicPr>
        <p:blipFill>
          <a:blip r:embed="rId2"/>
          <a:srcRect/>
          <a:stretch/>
        </p:blipFill>
        <p:spPr>
          <a:xfrm>
            <a:off x="-1" y="0"/>
            <a:ext cx="12198096" cy="6868584"/>
          </a:xfrm>
          <a:prstGeom prst="rect">
            <a:avLst/>
          </a:prstGeom>
        </p:spPr>
      </p:pic>
    </p:spTree>
    <p:extLst>
      <p:ext uri="{BB962C8B-B14F-4D97-AF65-F5344CB8AC3E}">
        <p14:creationId xmlns:p14="http://schemas.microsoft.com/office/powerpoint/2010/main" val="3282203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98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7E14A-7297-0225-C75F-12F3FEAC97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44D604-32B0-3D0D-CAAA-E992D4213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FBA5C7-51FD-1F04-CC3B-3373DA0F40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96D0E9-2179-947C-CA65-CAC2A0BADDB1}"/>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6" name="Footer Placeholder 5">
            <a:extLst>
              <a:ext uri="{FF2B5EF4-FFF2-40B4-BE49-F238E27FC236}">
                <a16:creationId xmlns:a16="http://schemas.microsoft.com/office/drawing/2014/main" id="{E6868F58-282A-AC08-AF1A-D0EF86924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020CA-2B50-DB79-A7D6-49157B2F47AD}"/>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383269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298BA-2777-DCA9-5130-A4549F0A86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3B3321-BC68-9391-9FB8-1AEFAC123C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735D4A-4528-EA11-2230-FDAD65893C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311541-4DCE-19D9-6F79-EC3394AB9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48B6A-F4C3-E00D-6467-3F2FF0B7FE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9CFB1C-FE25-5480-B72E-D3968595A805}"/>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8" name="Footer Placeholder 7">
            <a:extLst>
              <a:ext uri="{FF2B5EF4-FFF2-40B4-BE49-F238E27FC236}">
                <a16:creationId xmlns:a16="http://schemas.microsoft.com/office/drawing/2014/main" id="{CA10D27B-AB2B-D70C-AFAC-1AEEB6B20A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3812D1-069B-E3CB-A8E4-A624EF8A4172}"/>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306977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5225-954C-E0BF-F4B4-8B11C75E7A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69703A-DE3F-C752-1352-6CA7EF554562}"/>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4" name="Footer Placeholder 3">
            <a:extLst>
              <a:ext uri="{FF2B5EF4-FFF2-40B4-BE49-F238E27FC236}">
                <a16:creationId xmlns:a16="http://schemas.microsoft.com/office/drawing/2014/main" id="{5FF0E36F-BE2C-8272-E181-3185F1C69E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DEC9E4-D3BB-2457-136A-295E5182B36E}"/>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1954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8BF96-BD94-C4B5-BF4F-D639765829AD}"/>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3" name="Footer Placeholder 2">
            <a:extLst>
              <a:ext uri="{FF2B5EF4-FFF2-40B4-BE49-F238E27FC236}">
                <a16:creationId xmlns:a16="http://schemas.microsoft.com/office/drawing/2014/main" id="{1AE9DFD2-02F0-8EB4-DAE6-FD0B3F0C20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0959E0-82F5-E37F-30C7-4AC7E42B03C2}"/>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38463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066A-8DF7-9DC6-41B0-FFFD17F49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459710-873F-3065-8F19-DE2BD60B5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C7F4A-CAD3-78F1-5743-31D9DB0D2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EE4B2-2DFE-0C60-776D-E0F0B05B7837}"/>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6" name="Footer Placeholder 5">
            <a:extLst>
              <a:ext uri="{FF2B5EF4-FFF2-40B4-BE49-F238E27FC236}">
                <a16:creationId xmlns:a16="http://schemas.microsoft.com/office/drawing/2014/main" id="{97B5CC61-2E30-C011-3115-7A2F80C2A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C9251-4D1E-6A01-4FC4-733247F38C65}"/>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318737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68BC-93FF-AD10-3D1C-243DEA3E0D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F55667-69B4-3053-1649-19F2B7320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22F9E-739B-350C-73D6-02A9A86BF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537D98-CF49-B088-4C71-686B41CEBA23}"/>
              </a:ext>
            </a:extLst>
          </p:cNvPr>
          <p:cNvSpPr>
            <a:spLocks noGrp="1"/>
          </p:cNvSpPr>
          <p:nvPr>
            <p:ph type="dt" sz="half" idx="10"/>
          </p:nvPr>
        </p:nvSpPr>
        <p:spPr/>
        <p:txBody>
          <a:bodyPr/>
          <a:lstStyle/>
          <a:p>
            <a:fld id="{9FE43AB1-ED3A-4286-A3E1-AC64B53661A7}" type="datetimeFigureOut">
              <a:rPr lang="en-US" smtClean="0"/>
              <a:t>5/14/2024</a:t>
            </a:fld>
            <a:endParaRPr lang="en-US"/>
          </a:p>
        </p:txBody>
      </p:sp>
      <p:sp>
        <p:nvSpPr>
          <p:cNvPr id="6" name="Footer Placeholder 5">
            <a:extLst>
              <a:ext uri="{FF2B5EF4-FFF2-40B4-BE49-F238E27FC236}">
                <a16:creationId xmlns:a16="http://schemas.microsoft.com/office/drawing/2014/main" id="{982C84D6-5777-2D68-69BC-ED8D49A29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33A76-9549-0D33-1312-0AFCEF5ECE12}"/>
              </a:ext>
            </a:extLst>
          </p:cNvPr>
          <p:cNvSpPr>
            <a:spLocks noGrp="1"/>
          </p:cNvSpPr>
          <p:nvPr>
            <p:ph type="sldNum" sz="quarter" idx="12"/>
          </p:nvPr>
        </p:nvSpPr>
        <p:spPr/>
        <p:txBody>
          <a:bodyPr/>
          <a:lstStyle/>
          <a:p>
            <a:fld id="{8CB89467-EDB2-4813-875A-97EAD583A4D2}" type="slidenum">
              <a:rPr lang="en-US" smtClean="0"/>
              <a:t>‹#›</a:t>
            </a:fld>
            <a:endParaRPr lang="en-US"/>
          </a:p>
        </p:txBody>
      </p:sp>
    </p:spTree>
    <p:extLst>
      <p:ext uri="{BB962C8B-B14F-4D97-AF65-F5344CB8AC3E}">
        <p14:creationId xmlns:p14="http://schemas.microsoft.com/office/powerpoint/2010/main" val="3498645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A6A54-E7C5-E9EA-5891-B76C6346E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630EB-A699-5D6C-AFF7-106668D233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F460F-4319-5FA7-D8E2-9960E634E1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E43AB1-ED3A-4286-A3E1-AC64B53661A7}" type="datetimeFigureOut">
              <a:rPr lang="en-US" smtClean="0"/>
              <a:t>5/14/2024</a:t>
            </a:fld>
            <a:endParaRPr lang="en-US"/>
          </a:p>
        </p:txBody>
      </p:sp>
      <p:sp>
        <p:nvSpPr>
          <p:cNvPr id="5" name="Footer Placeholder 4">
            <a:extLst>
              <a:ext uri="{FF2B5EF4-FFF2-40B4-BE49-F238E27FC236}">
                <a16:creationId xmlns:a16="http://schemas.microsoft.com/office/drawing/2014/main" id="{F344B840-627C-BC5F-7DEB-7EFFCEFD3C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21F072-7B6C-3143-7770-7C9CB3D01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B89467-EDB2-4813-875A-97EAD583A4D2}" type="slidenum">
              <a:rPr lang="en-US" smtClean="0"/>
              <a:t>‹#›</a:t>
            </a:fld>
            <a:endParaRPr lang="en-US"/>
          </a:p>
        </p:txBody>
      </p:sp>
    </p:spTree>
    <p:extLst>
      <p:ext uri="{BB962C8B-B14F-4D97-AF65-F5344CB8AC3E}">
        <p14:creationId xmlns:p14="http://schemas.microsoft.com/office/powerpoint/2010/main" val="3898670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13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97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C9421D-BA30-D3E0-FABD-2FE37E11C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CCEEFB-99DE-2524-7B75-93DB28CE2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713AE-256B-FC31-8F83-B54D527826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25452-39FD-6D4F-9F5F-8DF23A00735A}" type="datetimeFigureOut">
              <a:rPr lang="en-US" smtClean="0"/>
              <a:t>5/14/2024</a:t>
            </a:fld>
            <a:endParaRPr lang="en-US"/>
          </a:p>
        </p:txBody>
      </p:sp>
      <p:sp>
        <p:nvSpPr>
          <p:cNvPr id="5" name="Footer Placeholder 4">
            <a:extLst>
              <a:ext uri="{FF2B5EF4-FFF2-40B4-BE49-F238E27FC236}">
                <a16:creationId xmlns:a16="http://schemas.microsoft.com/office/drawing/2014/main" id="{566BC5B8-C732-2E19-A507-DE547A797A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F70337-08D1-7AA6-E84E-362CE9618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032A7-6B79-0C43-9591-032B89615B5D}" type="slidenum">
              <a:rPr lang="en-US" smtClean="0"/>
              <a:t>‹#›</a:t>
            </a:fld>
            <a:endParaRPr lang="en-US"/>
          </a:p>
        </p:txBody>
      </p:sp>
    </p:spTree>
    <p:extLst>
      <p:ext uri="{BB962C8B-B14F-4D97-AF65-F5344CB8AC3E}">
        <p14:creationId xmlns:p14="http://schemas.microsoft.com/office/powerpoint/2010/main" val="144595973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F0502020204030204" pitchFamily="34" charset="0"/>
          <a:ea typeface="+mn-ea"/>
          <a:cs typeface="Segoe U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F0502020204030204" pitchFamily="34" charset="0"/>
          <a:ea typeface="+mn-ea"/>
          <a:cs typeface="Segoe U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F0502020204030204" pitchFamily="34" charset="0"/>
          <a:ea typeface="+mn-ea"/>
          <a:cs typeface="Segoe U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FE0705-8916-5531-9364-C25A42D7A5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5E5A0-C9FC-216F-32C0-046BE7F7B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E7009-FF3B-7F4C-9688-32B4E918E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08057-78D5-CA43-8D71-557F9FB37B7E}" type="datetimeFigureOut">
              <a:rPr lang="en-US" smtClean="0"/>
              <a:t>5/14/2024</a:t>
            </a:fld>
            <a:endParaRPr lang="en-US"/>
          </a:p>
        </p:txBody>
      </p:sp>
      <p:sp>
        <p:nvSpPr>
          <p:cNvPr id="5" name="Footer Placeholder 4">
            <a:extLst>
              <a:ext uri="{FF2B5EF4-FFF2-40B4-BE49-F238E27FC236}">
                <a16:creationId xmlns:a16="http://schemas.microsoft.com/office/drawing/2014/main" id="{3F355CF0-1E51-0478-43E5-E55A84EAED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2285D-E78E-82D2-64FE-C74324660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9B2E1-C235-D945-9239-6CEF172A182F}" type="slidenum">
              <a:rPr lang="en-US" smtClean="0"/>
              <a:t>‹#›</a:t>
            </a:fld>
            <a:endParaRPr lang="en-US"/>
          </a:p>
        </p:txBody>
      </p:sp>
    </p:spTree>
    <p:extLst>
      <p:ext uri="{BB962C8B-B14F-4D97-AF65-F5344CB8AC3E}">
        <p14:creationId xmlns:p14="http://schemas.microsoft.com/office/powerpoint/2010/main" val="226985378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emf"/><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mailto:henry.strom@k12.wa.us" TargetMode="External"/><Relationship Id="rId2" Type="http://schemas.openxmlformats.org/officeDocument/2006/relationships/hyperlink" Target="mailto:mona.halcomb@k12.wa.us" TargetMode="Externa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Rebecca.purser@k12.wa.u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8" Type="http://schemas.openxmlformats.org/officeDocument/2006/relationships/hyperlink" Target="mailto:mona.halcomb@k12.wa.us" TargetMode="External"/><Relationship Id="rId3" Type="http://schemas.openxmlformats.org/officeDocument/2006/relationships/hyperlink" Target="mailto:candice.wilson@doh.wa.gov" TargetMode="External"/><Relationship Id="rId7" Type="http://schemas.openxmlformats.org/officeDocument/2006/relationships/hyperlink" Target="mailto:henry.strom@k12.wa.us"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hyperlink" Target="mailto:lucilla.mendoza@hca.wa.gov" TargetMode="External"/><Relationship Id="rId5" Type="http://schemas.openxmlformats.org/officeDocument/2006/relationships/hyperlink" Target="mailto:tim.collins@dshs.wa.gov" TargetMode="External"/><Relationship Id="rId4" Type="http://schemas.openxmlformats.org/officeDocument/2006/relationships/hyperlink" Target="mailto:colleen.cawston@doc1.wa.gov" TargetMode="External"/><Relationship Id="rId9" Type="http://schemas.openxmlformats.org/officeDocument/2006/relationships/hyperlink" Target="mailto:rebecca.purser@k12.wa.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emf"/><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369AB26-02EE-B261-A189-8411A83A70C6}"/>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dirty="0"/>
              <a:t>Tribal/State Partner Behavioral Health Prevention, Education, and Awareness, Campaigns </a:t>
            </a:r>
          </a:p>
        </p:txBody>
      </p:sp>
      <p:sp>
        <p:nvSpPr>
          <p:cNvPr id="3" name="Text Placeholder 2">
            <a:extLst>
              <a:ext uri="{FF2B5EF4-FFF2-40B4-BE49-F238E27FC236}">
                <a16:creationId xmlns:a16="http://schemas.microsoft.com/office/drawing/2014/main" id="{C7F5AEA6-6227-4B6F-E4C2-8B5833A7FE88}"/>
              </a:ext>
            </a:extLst>
          </p:cNvPr>
          <p:cNvSpPr>
            <a:spLocks noGrp="1"/>
          </p:cNvSpPr>
          <p:nvPr>
            <p:ph type="body" idx="1"/>
          </p:nvPr>
        </p:nvSpPr>
        <p:spPr>
          <a:xfrm>
            <a:off x="838199" y="4983276"/>
            <a:ext cx="10512552" cy="1126680"/>
          </a:xfrm>
        </p:spPr>
        <p:txBody>
          <a:bodyPr vert="horz" lIns="91440" tIns="45720" rIns="91440" bIns="45720" rtlCol="0">
            <a:normAutofit/>
          </a:bodyPr>
          <a:lstStyle/>
          <a:p>
            <a:r>
              <a:rPr lang="en-US" dirty="0">
                <a:solidFill>
                  <a:schemeClr val="tx1"/>
                </a:solidFill>
              </a:rPr>
              <a:t>GTLSSC Presentation </a:t>
            </a:r>
          </a:p>
          <a:p>
            <a:endParaRPr lang="en-US" sz="2400" kern="1200" dirty="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536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screenshot of a computer&#10;&#10;Description automatically generated">
            <a:extLst>
              <a:ext uri="{FF2B5EF4-FFF2-40B4-BE49-F238E27FC236}">
                <a16:creationId xmlns:a16="http://schemas.microsoft.com/office/drawing/2014/main" id="{3CDA9E5E-B668-B35B-320C-DB9ECEC7E3C5}"/>
              </a:ext>
            </a:extLst>
          </p:cNvPr>
          <p:cNvPicPr>
            <a:picLocks noChangeAspect="1"/>
          </p:cNvPicPr>
          <p:nvPr/>
        </p:nvPicPr>
        <p:blipFill rotWithShape="1">
          <a:blip r:embed="rId2"/>
          <a:srcRect l="5398" r="6586"/>
          <a:stretch/>
        </p:blipFill>
        <p:spPr>
          <a:xfrm>
            <a:off x="20" y="1282"/>
            <a:ext cx="12191980" cy="6856718"/>
          </a:xfrm>
          <a:prstGeom prst="rect">
            <a:avLst/>
          </a:prstGeom>
        </p:spPr>
      </p:pic>
    </p:spTree>
    <p:extLst>
      <p:ext uri="{BB962C8B-B14F-4D97-AF65-F5344CB8AC3E}">
        <p14:creationId xmlns:p14="http://schemas.microsoft.com/office/powerpoint/2010/main" val="1043532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7B730-7424-521C-FFB7-713697BF8050}"/>
              </a:ext>
            </a:extLst>
          </p:cNvPr>
          <p:cNvPicPr>
            <a:picLocks noChangeAspect="1"/>
          </p:cNvPicPr>
          <p:nvPr/>
        </p:nvPicPr>
        <p:blipFill>
          <a:blip r:embed="rId2"/>
          <a:stretch>
            <a:fillRect/>
          </a:stretch>
        </p:blipFill>
        <p:spPr>
          <a:xfrm>
            <a:off x="902" y="0"/>
            <a:ext cx="12190196" cy="6858000"/>
          </a:xfrm>
          <a:prstGeom prst="rect">
            <a:avLst/>
          </a:prstGeom>
        </p:spPr>
      </p:pic>
    </p:spTree>
    <p:extLst>
      <p:ext uri="{BB962C8B-B14F-4D97-AF65-F5344CB8AC3E}">
        <p14:creationId xmlns:p14="http://schemas.microsoft.com/office/powerpoint/2010/main" val="26956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B3300E-0988-3E21-5D3F-87E8EB898336}"/>
              </a:ext>
            </a:extLst>
          </p:cNvPr>
          <p:cNvSpPr/>
          <p:nvPr/>
        </p:nvSpPr>
        <p:spPr>
          <a:xfrm>
            <a:off x="0" y="0"/>
            <a:ext cx="5393933" cy="6858000"/>
          </a:xfrm>
          <a:prstGeom prst="rect">
            <a:avLst/>
          </a:prstGeom>
          <a:solidFill>
            <a:srgbClr val="0039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53E85BC-79E5-4F0C-3904-9BFEFD43303F}"/>
              </a:ext>
            </a:extLst>
          </p:cNvPr>
          <p:cNvSpPr>
            <a:spLocks noGrp="1"/>
          </p:cNvSpPr>
          <p:nvPr>
            <p:ph type="title"/>
          </p:nvPr>
        </p:nvSpPr>
        <p:spPr>
          <a:xfrm>
            <a:off x="519529" y="2351410"/>
            <a:ext cx="4232953" cy="583647"/>
          </a:xfrm>
        </p:spPr>
        <p:txBody>
          <a:bodyPr>
            <a:normAutofit/>
          </a:bodyPr>
          <a:lstStyle/>
          <a:p>
            <a:r>
              <a:rPr lang="en-US" sz="1800" err="1">
                <a:solidFill>
                  <a:srgbClr val="91C1E7"/>
                </a:solidFill>
              </a:rPr>
              <a:t>www.WAFriendsForLife.com</a:t>
            </a:r>
            <a:r>
              <a:rPr lang="en-US" sz="1800">
                <a:solidFill>
                  <a:srgbClr val="91C1E7"/>
                </a:solidFill>
              </a:rPr>
              <a:t> </a:t>
            </a:r>
          </a:p>
        </p:txBody>
      </p:sp>
      <p:sp>
        <p:nvSpPr>
          <p:cNvPr id="5" name="Content Placeholder 4">
            <a:extLst>
              <a:ext uri="{FF2B5EF4-FFF2-40B4-BE49-F238E27FC236}">
                <a16:creationId xmlns:a16="http://schemas.microsoft.com/office/drawing/2014/main" id="{463E8A89-3199-EDB1-5ECA-819E6A890237}"/>
              </a:ext>
            </a:extLst>
          </p:cNvPr>
          <p:cNvSpPr>
            <a:spLocks noGrp="1"/>
          </p:cNvSpPr>
          <p:nvPr>
            <p:ph idx="1"/>
          </p:nvPr>
        </p:nvSpPr>
        <p:spPr>
          <a:xfrm>
            <a:off x="507337" y="3614593"/>
            <a:ext cx="3558436" cy="1286591"/>
          </a:xfrm>
        </p:spPr>
        <p:txBody>
          <a:bodyPr>
            <a:normAutofit/>
          </a:bodyPr>
          <a:lstStyle/>
          <a:p>
            <a:pPr>
              <a:lnSpc>
                <a:spcPts val="1380"/>
              </a:lnSpc>
            </a:pPr>
            <a:r>
              <a:rPr lang="en-US" sz="1600">
                <a:solidFill>
                  <a:schemeClr val="bg1"/>
                </a:solidFill>
              </a:rPr>
              <a:t>Illicit fentanyl education </a:t>
            </a:r>
          </a:p>
          <a:p>
            <a:pPr>
              <a:lnSpc>
                <a:spcPts val="1380"/>
              </a:lnSpc>
            </a:pPr>
            <a:r>
              <a:rPr lang="en-US" sz="1600">
                <a:solidFill>
                  <a:schemeClr val="bg1"/>
                </a:solidFill>
              </a:rPr>
              <a:t>Overdose prevention </a:t>
            </a:r>
          </a:p>
          <a:p>
            <a:pPr>
              <a:lnSpc>
                <a:spcPts val="1380"/>
              </a:lnSpc>
            </a:pPr>
            <a:r>
              <a:rPr lang="en-US" sz="1600">
                <a:solidFill>
                  <a:schemeClr val="bg1"/>
                </a:solidFill>
              </a:rPr>
              <a:t>Naloxone awareness </a:t>
            </a:r>
          </a:p>
          <a:p>
            <a:pPr>
              <a:lnSpc>
                <a:spcPts val="1380"/>
              </a:lnSpc>
            </a:pPr>
            <a:r>
              <a:rPr lang="en-US" sz="1600">
                <a:solidFill>
                  <a:schemeClr val="bg1"/>
                </a:solidFill>
              </a:rPr>
              <a:t>Harm reduction </a:t>
            </a:r>
          </a:p>
        </p:txBody>
      </p:sp>
      <p:pic>
        <p:nvPicPr>
          <p:cNvPr id="7" name="Picture 6">
            <a:extLst>
              <a:ext uri="{FF2B5EF4-FFF2-40B4-BE49-F238E27FC236}">
                <a16:creationId xmlns:a16="http://schemas.microsoft.com/office/drawing/2014/main" id="{069CFEEB-81E0-6301-D0FA-83A8B3F113DE}"/>
              </a:ext>
            </a:extLst>
          </p:cNvPr>
          <p:cNvPicPr>
            <a:picLocks noChangeAspect="1"/>
          </p:cNvPicPr>
          <p:nvPr/>
        </p:nvPicPr>
        <p:blipFill>
          <a:blip r:embed="rId3"/>
          <a:stretch>
            <a:fillRect/>
          </a:stretch>
        </p:blipFill>
        <p:spPr>
          <a:xfrm>
            <a:off x="616448" y="574927"/>
            <a:ext cx="2217162" cy="1607443"/>
          </a:xfrm>
          <a:prstGeom prst="rect">
            <a:avLst/>
          </a:prstGeom>
        </p:spPr>
      </p:pic>
      <p:sp>
        <p:nvSpPr>
          <p:cNvPr id="8" name="Content Placeholder 4">
            <a:extLst>
              <a:ext uri="{FF2B5EF4-FFF2-40B4-BE49-F238E27FC236}">
                <a16:creationId xmlns:a16="http://schemas.microsoft.com/office/drawing/2014/main" id="{67700213-AB2B-94B0-F861-450A21A0F4F6}"/>
              </a:ext>
            </a:extLst>
          </p:cNvPr>
          <p:cNvSpPr txBox="1">
            <a:spLocks/>
          </p:cNvSpPr>
          <p:nvPr/>
        </p:nvSpPr>
        <p:spPr>
          <a:xfrm>
            <a:off x="507337" y="3194305"/>
            <a:ext cx="3442871" cy="329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F0502020204030204" pitchFamily="34" charset="0"/>
                <a:ea typeface="+mn-ea"/>
                <a:cs typeface="Segoe U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F0502020204030204" pitchFamily="34" charset="0"/>
                <a:ea typeface="+mn-ea"/>
                <a:cs typeface="Segoe U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F0502020204030204" pitchFamily="34" charset="0"/>
                <a:ea typeface="+mn-ea"/>
                <a:cs typeface="Segoe U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38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Segoe UI" panose="020F0502020204030204" pitchFamily="34" charset="0"/>
              </a:rPr>
              <a:t>Goals:</a:t>
            </a:r>
          </a:p>
        </p:txBody>
      </p:sp>
      <p:sp>
        <p:nvSpPr>
          <p:cNvPr id="9" name="Content Placeholder 4">
            <a:extLst>
              <a:ext uri="{FF2B5EF4-FFF2-40B4-BE49-F238E27FC236}">
                <a16:creationId xmlns:a16="http://schemas.microsoft.com/office/drawing/2014/main" id="{9D3E0FB9-85C8-FD70-99ED-C2F2537984F3}"/>
              </a:ext>
            </a:extLst>
          </p:cNvPr>
          <p:cNvSpPr txBox="1">
            <a:spLocks/>
          </p:cNvSpPr>
          <p:nvPr/>
        </p:nvSpPr>
        <p:spPr>
          <a:xfrm>
            <a:off x="519528" y="5620177"/>
            <a:ext cx="4015895" cy="475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F0502020204030204" pitchFamily="34" charset="0"/>
                <a:ea typeface="+mn-ea"/>
                <a:cs typeface="Segoe U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F0502020204030204" pitchFamily="34" charset="0"/>
                <a:ea typeface="+mn-ea"/>
                <a:cs typeface="Segoe U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F0502020204030204" pitchFamily="34" charset="0"/>
                <a:ea typeface="+mn-ea"/>
                <a:cs typeface="Segoe U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38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Segoe UI" panose="020F0502020204030204" pitchFamily="34" charset="0"/>
                <a:ea typeface="+mn-ea"/>
                <a:cs typeface="Segoe UI" panose="020F0502020204030204" pitchFamily="34" charset="0"/>
              </a:rPr>
              <a:t>Teens, young adults, parents/caregivers</a:t>
            </a:r>
          </a:p>
        </p:txBody>
      </p:sp>
      <p:sp>
        <p:nvSpPr>
          <p:cNvPr id="10" name="Content Placeholder 4">
            <a:extLst>
              <a:ext uri="{FF2B5EF4-FFF2-40B4-BE49-F238E27FC236}">
                <a16:creationId xmlns:a16="http://schemas.microsoft.com/office/drawing/2014/main" id="{A9B288F3-63C8-7F3B-67A1-4FED12EA8915}"/>
              </a:ext>
            </a:extLst>
          </p:cNvPr>
          <p:cNvSpPr txBox="1">
            <a:spLocks/>
          </p:cNvSpPr>
          <p:nvPr/>
        </p:nvSpPr>
        <p:spPr>
          <a:xfrm>
            <a:off x="519529" y="5199888"/>
            <a:ext cx="3442871" cy="329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F0502020204030204" pitchFamily="34" charset="0"/>
                <a:ea typeface="+mn-ea"/>
                <a:cs typeface="Segoe U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F0502020204030204" pitchFamily="34" charset="0"/>
                <a:ea typeface="+mn-ea"/>
                <a:cs typeface="Segoe U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F0502020204030204" pitchFamily="34" charset="0"/>
                <a:ea typeface="+mn-ea"/>
                <a:cs typeface="Segoe U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38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Segoe UI" panose="020F0502020204030204" pitchFamily="34" charset="0"/>
              </a:rPr>
              <a:t>Audiences:</a:t>
            </a:r>
          </a:p>
        </p:txBody>
      </p:sp>
      <p:pic>
        <p:nvPicPr>
          <p:cNvPr id="14" name="Picture 13" descr="A person walking past a poster&#10;&#10;Description automatically generated">
            <a:extLst>
              <a:ext uri="{FF2B5EF4-FFF2-40B4-BE49-F238E27FC236}">
                <a16:creationId xmlns:a16="http://schemas.microsoft.com/office/drawing/2014/main" id="{3C38C0CF-5FB3-9399-53F2-79F8494957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4569" y="1006948"/>
            <a:ext cx="3785087" cy="2519963"/>
          </a:xfrm>
          <a:prstGeom prst="rect">
            <a:avLst/>
          </a:prstGeom>
        </p:spPr>
      </p:pic>
      <p:pic>
        <p:nvPicPr>
          <p:cNvPr id="16" name="Picture 15" descr="A group of buttons with text&#10;&#10;Description automatically generated">
            <a:extLst>
              <a:ext uri="{FF2B5EF4-FFF2-40B4-BE49-F238E27FC236}">
                <a16:creationId xmlns:a16="http://schemas.microsoft.com/office/drawing/2014/main" id="{AFFCD968-9D6E-69B4-5214-E2C6DD6903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6905" y="623453"/>
            <a:ext cx="2432057" cy="1689968"/>
          </a:xfrm>
          <a:prstGeom prst="rect">
            <a:avLst/>
          </a:prstGeom>
        </p:spPr>
      </p:pic>
      <p:pic>
        <p:nvPicPr>
          <p:cNvPr id="18" name="Picture 17" descr="A close-up of a brochure&#10;&#10;Description automatically generated">
            <a:extLst>
              <a:ext uri="{FF2B5EF4-FFF2-40B4-BE49-F238E27FC236}">
                <a16:creationId xmlns:a16="http://schemas.microsoft.com/office/drawing/2014/main" id="{CB34A9A2-CE02-FCA6-8AD2-1211AA972894}"/>
              </a:ext>
            </a:extLst>
          </p:cNvPr>
          <p:cNvPicPr>
            <a:picLocks noChangeAspect="1"/>
          </p:cNvPicPr>
          <p:nvPr/>
        </p:nvPicPr>
        <p:blipFill>
          <a:blip r:embed="rId6"/>
          <a:stretch>
            <a:fillRect/>
          </a:stretch>
        </p:blipFill>
        <p:spPr>
          <a:xfrm>
            <a:off x="9536906" y="2404732"/>
            <a:ext cx="2184400" cy="1905000"/>
          </a:xfrm>
          <a:prstGeom prst="rect">
            <a:avLst/>
          </a:prstGeom>
        </p:spPr>
      </p:pic>
      <p:pic>
        <p:nvPicPr>
          <p:cNvPr id="20" name="Picture 19" descr="A person holding a cell phone&#10;&#10;Description automatically generated">
            <a:extLst>
              <a:ext uri="{FF2B5EF4-FFF2-40B4-BE49-F238E27FC236}">
                <a16:creationId xmlns:a16="http://schemas.microsoft.com/office/drawing/2014/main" id="{70648CE5-1D10-B41A-0ACC-CD52A2BF781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03818" y="3605060"/>
            <a:ext cx="3145838" cy="2232025"/>
          </a:xfrm>
          <a:prstGeom prst="rect">
            <a:avLst/>
          </a:prstGeom>
        </p:spPr>
      </p:pic>
      <p:pic>
        <p:nvPicPr>
          <p:cNvPr id="22" name="Picture 21" descr="A screenshot of two men in a car&#10;&#10;Description automatically generated">
            <a:extLst>
              <a:ext uri="{FF2B5EF4-FFF2-40B4-BE49-F238E27FC236}">
                <a16:creationId xmlns:a16="http://schemas.microsoft.com/office/drawing/2014/main" id="{CF603505-1AF3-BF7C-1A4E-C01F24A397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34003" y="4456464"/>
            <a:ext cx="1175217" cy="1930481"/>
          </a:xfrm>
          <a:prstGeom prst="rect">
            <a:avLst/>
          </a:prstGeom>
        </p:spPr>
      </p:pic>
    </p:spTree>
    <p:extLst>
      <p:ext uri="{BB962C8B-B14F-4D97-AF65-F5344CB8AC3E}">
        <p14:creationId xmlns:p14="http://schemas.microsoft.com/office/powerpoint/2010/main" val="4139647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763E-08BB-5C1A-B99B-115E5BE1EA13}"/>
              </a:ext>
            </a:extLst>
          </p:cNvPr>
          <p:cNvSpPr>
            <a:spLocks noGrp="1"/>
          </p:cNvSpPr>
          <p:nvPr>
            <p:ph type="title"/>
          </p:nvPr>
        </p:nvSpPr>
        <p:spPr>
          <a:xfrm>
            <a:off x="762000" y="1138265"/>
            <a:ext cx="5791199" cy="1401183"/>
          </a:xfrm>
        </p:spPr>
        <p:txBody>
          <a:bodyPr anchor="t">
            <a:normAutofit/>
          </a:bodyPr>
          <a:lstStyle/>
          <a:p>
            <a:r>
              <a:rPr lang="en-US" sz="3200" b="1"/>
              <a:t>Upcoming Events </a:t>
            </a:r>
            <a:br>
              <a:rPr lang="en-US" sz="3200" b="1"/>
            </a:br>
            <a:r>
              <a:rPr lang="en-US" sz="3200" b="1"/>
              <a:t>Collaboration for Participation</a:t>
            </a:r>
          </a:p>
        </p:txBody>
      </p:sp>
      <p:cxnSp>
        <p:nvCxnSpPr>
          <p:cNvPr id="13" name="Straight Connector 12">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0794C2-0E68-AA1D-D147-11AFE890DAF0}"/>
              </a:ext>
            </a:extLst>
          </p:cNvPr>
          <p:cNvSpPr>
            <a:spLocks noGrp="1"/>
          </p:cNvSpPr>
          <p:nvPr>
            <p:ph idx="1"/>
          </p:nvPr>
        </p:nvSpPr>
        <p:spPr>
          <a:xfrm>
            <a:off x="762000" y="2551176"/>
            <a:ext cx="5791199" cy="3602935"/>
          </a:xfrm>
        </p:spPr>
        <p:txBody>
          <a:bodyPr>
            <a:normAutofit/>
          </a:bodyPr>
          <a:lstStyle/>
          <a:p>
            <a:r>
              <a:rPr lang="en-US" sz="1600" dirty="0"/>
              <a:t>September 20 – County level opioid event hosted by DSHS – Local Planning Agencies (LPA) </a:t>
            </a:r>
          </a:p>
          <a:p>
            <a:r>
              <a:rPr lang="en-US" sz="1600" dirty="0"/>
              <a:t>Green Hill Pow Wow</a:t>
            </a:r>
            <a:endParaRPr lang="en-US" sz="1600" dirty="0">
              <a:highlight>
                <a:srgbClr val="FFFF00"/>
              </a:highlight>
            </a:endParaRPr>
          </a:p>
          <a:p>
            <a:r>
              <a:rPr lang="en-US" sz="1600" dirty="0"/>
              <a:t>July - Tribal Opioid Summit </a:t>
            </a:r>
          </a:p>
          <a:p>
            <a:r>
              <a:rPr lang="en-US" sz="1600" dirty="0"/>
              <a:t>June 14- 16</a:t>
            </a:r>
            <a:r>
              <a:rPr lang="en-US" sz="1600" baseline="30000" dirty="0"/>
              <a:t>th</a:t>
            </a:r>
            <a:r>
              <a:rPr lang="en-US" sz="1600" dirty="0"/>
              <a:t> - 78th Annual Lummi Stommish Water Festival</a:t>
            </a:r>
          </a:p>
          <a:p>
            <a:r>
              <a:rPr lang="en-US" sz="1600" dirty="0"/>
              <a:t>UW Suquamish, All My Relations at Skagit Valley Pow Wows</a:t>
            </a:r>
          </a:p>
          <a:p>
            <a:r>
              <a:rPr lang="en-US" sz="1600" dirty="0"/>
              <a:t>Power Paddle – Puyallup (multiple event) </a:t>
            </a:r>
          </a:p>
          <a:p>
            <a:r>
              <a:rPr lang="en-US" sz="1600" dirty="0"/>
              <a:t>Northwest Indian College Graduation </a:t>
            </a:r>
          </a:p>
          <a:p>
            <a:r>
              <a:rPr lang="en-US" sz="1600" dirty="0"/>
              <a:t>May 28 – 30 Tribal Wellness Gathering </a:t>
            </a:r>
          </a:p>
          <a:p>
            <a:r>
              <a:rPr lang="en-US" sz="1600" dirty="0"/>
              <a:t>Indigenous Advisory Council </a:t>
            </a:r>
          </a:p>
          <a:p>
            <a:endParaRPr lang="en-US" sz="1600" dirty="0"/>
          </a:p>
        </p:txBody>
      </p:sp>
      <p:sp>
        <p:nvSpPr>
          <p:cNvPr id="14" name="Rectangle 13">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43AA9085-627E-D2BD-82F4-2351A25D4586}"/>
              </a:ext>
            </a:extLst>
          </p:cNvPr>
          <p:cNvPicPr>
            <a:picLocks noChangeAspect="1"/>
          </p:cNvPicPr>
          <p:nvPr/>
        </p:nvPicPr>
        <p:blipFill>
          <a:blip r:embed="rId3"/>
          <a:stretch>
            <a:fillRect/>
          </a:stretch>
        </p:blipFill>
        <p:spPr>
          <a:xfrm>
            <a:off x="8024191" y="2697067"/>
            <a:ext cx="3452192" cy="1458551"/>
          </a:xfrm>
          <a:prstGeom prst="rect">
            <a:avLst/>
          </a:prstGeom>
        </p:spPr>
      </p:pic>
    </p:spTree>
    <p:extLst>
      <p:ext uri="{BB962C8B-B14F-4D97-AF65-F5344CB8AC3E}">
        <p14:creationId xmlns:p14="http://schemas.microsoft.com/office/powerpoint/2010/main" val="399685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2F744D-AF15-21BE-0980-961CADD0E0C5}"/>
              </a:ext>
            </a:extLst>
          </p:cNvPr>
          <p:cNvSpPr>
            <a:spLocks noGrp="1"/>
          </p:cNvSpPr>
          <p:nvPr>
            <p:ph type="title"/>
          </p:nvPr>
        </p:nvSpPr>
        <p:spPr>
          <a:xfrm>
            <a:off x="838200" y="609600"/>
            <a:ext cx="3739341" cy="1330839"/>
          </a:xfrm>
        </p:spPr>
        <p:txBody>
          <a:bodyPr>
            <a:normAutofit/>
          </a:bodyPr>
          <a:lstStyle/>
          <a:p>
            <a:r>
              <a:rPr lang="en-US" sz="3100" b="1" dirty="0"/>
              <a:t>Upcoming Events - Tribal Media Venues </a:t>
            </a:r>
          </a:p>
        </p:txBody>
      </p:sp>
      <p:sp>
        <p:nvSpPr>
          <p:cNvPr id="3" name="Content Placeholder 2">
            <a:extLst>
              <a:ext uri="{FF2B5EF4-FFF2-40B4-BE49-F238E27FC236}">
                <a16:creationId xmlns:a16="http://schemas.microsoft.com/office/drawing/2014/main" id="{FC7751A5-C519-BA70-2920-1DBB677BE541}"/>
              </a:ext>
            </a:extLst>
          </p:cNvPr>
          <p:cNvSpPr>
            <a:spLocks noGrp="1"/>
          </p:cNvSpPr>
          <p:nvPr>
            <p:ph idx="1"/>
          </p:nvPr>
        </p:nvSpPr>
        <p:spPr>
          <a:xfrm>
            <a:off x="862366" y="2194102"/>
            <a:ext cx="3427001" cy="3908586"/>
          </a:xfrm>
        </p:spPr>
        <p:txBody>
          <a:bodyPr>
            <a:normAutofit/>
          </a:bodyPr>
          <a:lstStyle/>
          <a:p>
            <a:pPr rtl="0">
              <a:buFont typeface="Arial" panose="020B0604020202020204" pitchFamily="34" charset="0"/>
              <a:buChar char="•"/>
            </a:pPr>
            <a:r>
              <a:rPr lang="en-US" sz="1300" dirty="0"/>
              <a:t>Tribal Gatherings &amp; Community Events </a:t>
            </a:r>
          </a:p>
          <a:p>
            <a:pPr rtl="0">
              <a:buFont typeface="Arial" panose="020B0604020202020204" pitchFamily="34" charset="0"/>
              <a:buChar char="•"/>
            </a:pPr>
            <a:r>
              <a:rPr lang="en-US" sz="1300" dirty="0"/>
              <a:t>First Salmon Ceremonies</a:t>
            </a:r>
          </a:p>
          <a:p>
            <a:pPr rtl="0">
              <a:buFont typeface="Arial" panose="020B0604020202020204" pitchFamily="34" charset="0"/>
              <a:buChar char="•"/>
            </a:pPr>
            <a:r>
              <a:rPr lang="en-US" sz="1300" dirty="0"/>
              <a:t>CSO/LPA &amp; Career Fairs</a:t>
            </a:r>
          </a:p>
          <a:p>
            <a:pPr rtl="0">
              <a:buFont typeface="Arial" panose="020B0604020202020204" pitchFamily="34" charset="0"/>
              <a:buChar char="•"/>
            </a:pPr>
            <a:r>
              <a:rPr lang="en-US" sz="1300" dirty="0"/>
              <a:t>Elder luncheons</a:t>
            </a:r>
          </a:p>
          <a:p>
            <a:pPr rtl="0">
              <a:buFont typeface="Arial" panose="020B0604020202020204" pitchFamily="34" charset="0"/>
              <a:buChar char="•"/>
            </a:pPr>
            <a:r>
              <a:rPr lang="en-US" sz="1300" dirty="0"/>
              <a:t>Northwest Indian College graduation</a:t>
            </a:r>
          </a:p>
          <a:p>
            <a:pPr rtl="0">
              <a:buFont typeface="Arial" panose="020B0604020202020204" pitchFamily="34" charset="0"/>
              <a:buChar char="•"/>
            </a:pPr>
            <a:r>
              <a:rPr lang="en-US" sz="1300" dirty="0"/>
              <a:t>Canoe Races</a:t>
            </a:r>
          </a:p>
          <a:p>
            <a:pPr rtl="0">
              <a:buFont typeface="Arial" panose="020B0604020202020204" pitchFamily="34" charset="0"/>
              <a:buChar char="•"/>
            </a:pPr>
            <a:r>
              <a:rPr lang="en-US" sz="1300" dirty="0"/>
              <a:t>Power Paddle Puyallup Canoe Journey for Youth - Tribal landing locations</a:t>
            </a:r>
          </a:p>
          <a:p>
            <a:pPr rtl="0">
              <a:buFont typeface="Arial" panose="020B0604020202020204" pitchFamily="34" charset="0"/>
              <a:buChar char="•"/>
            </a:pPr>
            <a:r>
              <a:rPr lang="en-US" sz="1300" dirty="0"/>
              <a:t>Pow Wow's</a:t>
            </a:r>
          </a:p>
          <a:p>
            <a:pPr rtl="0">
              <a:buFont typeface="Arial" panose="020B0604020202020204" pitchFamily="34" charset="0"/>
              <a:buChar char="•"/>
            </a:pPr>
            <a:r>
              <a:rPr lang="en-US" sz="1300" dirty="0"/>
              <a:t>Stick/</a:t>
            </a:r>
            <a:r>
              <a:rPr lang="en-US" sz="1300" dirty="0" err="1"/>
              <a:t>Slahal</a:t>
            </a:r>
            <a:r>
              <a:rPr lang="en-US" sz="1300" dirty="0"/>
              <a:t> Games</a:t>
            </a:r>
          </a:p>
          <a:p>
            <a:pPr rtl="0">
              <a:buFont typeface="Arial" panose="020B0604020202020204" pitchFamily="34" charset="0"/>
              <a:buChar char="•"/>
            </a:pPr>
            <a:r>
              <a:rPr lang="en-US" sz="1300" dirty="0"/>
              <a:t>Youth Tourneys</a:t>
            </a:r>
          </a:p>
          <a:p>
            <a:pPr rtl="0">
              <a:buFont typeface="Arial" panose="020B0604020202020204" pitchFamily="34" charset="0"/>
              <a:buChar char="•"/>
            </a:pPr>
            <a:r>
              <a:rPr lang="en-US" sz="1300" dirty="0"/>
              <a:t>Basketball Tourneys</a:t>
            </a:r>
          </a:p>
          <a:p>
            <a:pPr rtl="0">
              <a:buFont typeface="Arial" panose="020B0604020202020204" pitchFamily="34" charset="0"/>
              <a:buChar char="•"/>
            </a:pPr>
            <a:r>
              <a:rPr lang="en-US" sz="1300" dirty="0"/>
              <a:t>Baseball Tourneys</a:t>
            </a:r>
          </a:p>
          <a:p>
            <a:endParaRPr lang="en-US" sz="1300" dirty="0"/>
          </a:p>
        </p:txBody>
      </p:sp>
      <p:pic>
        <p:nvPicPr>
          <p:cNvPr id="5" name="Picture 4">
            <a:extLst>
              <a:ext uri="{FF2B5EF4-FFF2-40B4-BE49-F238E27FC236}">
                <a16:creationId xmlns:a16="http://schemas.microsoft.com/office/drawing/2014/main" id="{E40159E9-E95A-CA7C-0BD8-CB7E30EC9EEE}"/>
              </a:ext>
            </a:extLst>
          </p:cNvPr>
          <p:cNvPicPr>
            <a:picLocks noChangeAspect="1"/>
          </p:cNvPicPr>
          <p:nvPr/>
        </p:nvPicPr>
        <p:blipFill>
          <a:blip r:embed="rId3"/>
          <a:stretch>
            <a:fillRect/>
          </a:stretch>
        </p:blipFill>
        <p:spPr>
          <a:xfrm>
            <a:off x="5445457" y="1855922"/>
            <a:ext cx="6155141" cy="3169897"/>
          </a:xfrm>
          <a:prstGeom prst="rect">
            <a:avLst/>
          </a:prstGeom>
        </p:spPr>
      </p:pic>
    </p:spTree>
    <p:extLst>
      <p:ext uri="{BB962C8B-B14F-4D97-AF65-F5344CB8AC3E}">
        <p14:creationId xmlns:p14="http://schemas.microsoft.com/office/powerpoint/2010/main" val="2119931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71D6-EC19-4ADD-69CE-6EEA2DD0E935}"/>
              </a:ext>
            </a:extLst>
          </p:cNvPr>
          <p:cNvSpPr>
            <a:spLocks noGrp="1"/>
          </p:cNvSpPr>
          <p:nvPr>
            <p:ph type="title"/>
          </p:nvPr>
        </p:nvSpPr>
        <p:spPr/>
        <p:txBody>
          <a:bodyPr>
            <a:normAutofit fontScale="90000"/>
          </a:bodyPr>
          <a:lstStyle/>
          <a:p>
            <a:r>
              <a:rPr lang="en-US" dirty="0"/>
              <a:t>Future Behavioral Health Prevention, Education, Awareness, Campaign Work </a:t>
            </a:r>
          </a:p>
        </p:txBody>
      </p:sp>
      <p:sp>
        <p:nvSpPr>
          <p:cNvPr id="3" name="Text Placeholder 2">
            <a:extLst>
              <a:ext uri="{FF2B5EF4-FFF2-40B4-BE49-F238E27FC236}">
                <a16:creationId xmlns:a16="http://schemas.microsoft.com/office/drawing/2014/main" id="{C15CF5A8-540D-A3F6-38BA-0DED753357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9622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EC08-1719-1E58-CEFB-4D55B0559371}"/>
              </a:ext>
            </a:extLst>
          </p:cNvPr>
          <p:cNvSpPr>
            <a:spLocks noGrp="1"/>
          </p:cNvSpPr>
          <p:nvPr>
            <p:ph type="title"/>
          </p:nvPr>
        </p:nvSpPr>
        <p:spPr>
          <a:xfrm>
            <a:off x="838200" y="681037"/>
            <a:ext cx="10515600" cy="1325563"/>
          </a:xfrm>
        </p:spPr>
        <p:txBody>
          <a:bodyPr/>
          <a:lstStyle/>
          <a:p>
            <a:r>
              <a:rPr lang="en-US" dirty="0"/>
              <a:t>2024-2025 Legislative Education Initiatives </a:t>
            </a:r>
          </a:p>
        </p:txBody>
      </p:sp>
      <p:sp>
        <p:nvSpPr>
          <p:cNvPr id="3" name="Content Placeholder 2">
            <a:extLst>
              <a:ext uri="{FF2B5EF4-FFF2-40B4-BE49-F238E27FC236}">
                <a16:creationId xmlns:a16="http://schemas.microsoft.com/office/drawing/2014/main" id="{F3B2C85A-C37D-5BFF-4381-655D0F1B9A2D}"/>
              </a:ext>
            </a:extLst>
          </p:cNvPr>
          <p:cNvSpPr>
            <a:spLocks noGrp="1"/>
          </p:cNvSpPr>
          <p:nvPr>
            <p:ph idx="1"/>
          </p:nvPr>
        </p:nvSpPr>
        <p:spPr/>
        <p:txBody>
          <a:bodyPr/>
          <a:lstStyle/>
          <a:p>
            <a:endParaRPr lang="en-US" dirty="0"/>
          </a:p>
          <a:p>
            <a:r>
              <a:rPr lang="en-US" dirty="0"/>
              <a:t>Tribal Opioid Prevention Campaign, 2 million, HCA</a:t>
            </a:r>
          </a:p>
          <a:p>
            <a:r>
              <a:rPr lang="en-US" dirty="0"/>
              <a:t>Statewide overdose prevention campaign, 2.6 million, DOH</a:t>
            </a:r>
          </a:p>
          <a:p>
            <a:r>
              <a:rPr lang="en-US" dirty="0"/>
              <a:t>E2SHB 1956-K-12 learning standards and develop classroom materials aligned with DOH prevention and awareness campaign</a:t>
            </a:r>
          </a:p>
          <a:p>
            <a:pPr lvl="1"/>
            <a:r>
              <a:rPr lang="en-US" b="0" i="0" u="none" strike="noStrike" baseline="0" dirty="0">
                <a:solidFill>
                  <a:srgbClr val="000000"/>
                </a:solidFill>
              </a:rPr>
              <a:t>$334,000 FY25 &amp; $125,000 FY26 Office of Superintendent of Public Instruction </a:t>
            </a:r>
          </a:p>
          <a:p>
            <a:r>
              <a:rPr lang="en-US" dirty="0"/>
              <a:t>988 Campaign Funding (1134)</a:t>
            </a:r>
          </a:p>
        </p:txBody>
      </p:sp>
    </p:spTree>
    <p:extLst>
      <p:ext uri="{BB962C8B-B14F-4D97-AF65-F5344CB8AC3E}">
        <p14:creationId xmlns:p14="http://schemas.microsoft.com/office/powerpoint/2010/main" val="3841947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2E576E-F42A-636C-EF38-9FF9401DF482}"/>
              </a:ext>
            </a:extLst>
          </p:cNvPr>
          <p:cNvSpPr>
            <a:spLocks noGrp="1"/>
          </p:cNvSpPr>
          <p:nvPr>
            <p:ph type="title"/>
          </p:nvPr>
        </p:nvSpPr>
        <p:spPr>
          <a:xfrm>
            <a:off x="838200" y="681037"/>
            <a:ext cx="10515600" cy="1325563"/>
          </a:xfrm>
        </p:spPr>
        <p:txBody>
          <a:bodyPr/>
          <a:lstStyle/>
          <a:p>
            <a:r>
              <a:rPr lang="en-US" dirty="0"/>
              <a:t>Legislative Session - Upcoming Related Work </a:t>
            </a:r>
          </a:p>
        </p:txBody>
      </p:sp>
      <p:sp>
        <p:nvSpPr>
          <p:cNvPr id="5" name="Content Placeholder 4">
            <a:extLst>
              <a:ext uri="{FF2B5EF4-FFF2-40B4-BE49-F238E27FC236}">
                <a16:creationId xmlns:a16="http://schemas.microsoft.com/office/drawing/2014/main" id="{5B781000-8A82-64BB-5B0E-A0962DF2D201}"/>
              </a:ext>
            </a:extLst>
          </p:cNvPr>
          <p:cNvSpPr>
            <a:spLocks noGrp="1"/>
          </p:cNvSpPr>
          <p:nvPr>
            <p:ph idx="1"/>
          </p:nvPr>
        </p:nvSpPr>
        <p:spPr/>
        <p:txBody>
          <a:bodyPr>
            <a:normAutofit/>
          </a:bodyPr>
          <a:lstStyle/>
          <a:p>
            <a:pPr algn="l"/>
            <a:endParaRPr lang="en-US" sz="1200" b="0" i="0" u="none" strike="noStrike" baseline="0" dirty="0">
              <a:solidFill>
                <a:srgbClr val="000000"/>
              </a:solidFill>
              <a:latin typeface="Aptos" panose="020B0004020202020204" pitchFamily="34" charset="0"/>
            </a:endParaRPr>
          </a:p>
          <a:p>
            <a:r>
              <a:rPr lang="en-US" sz="2800" b="0" i="0" u="none" strike="noStrike" baseline="0" dirty="0">
                <a:solidFill>
                  <a:srgbClr val="000000"/>
                </a:solidFill>
                <a:latin typeface="Aptos" panose="020B0004020202020204" pitchFamily="34" charset="0"/>
              </a:rPr>
              <a:t>STEC schools, “Culturally Appropriate materials”, $900,000, </a:t>
            </a:r>
            <a:r>
              <a:rPr lang="en-US" sz="2800" b="0" i="1" u="none" strike="noStrike" baseline="0" dirty="0">
                <a:solidFill>
                  <a:srgbClr val="000000"/>
                </a:solidFill>
                <a:latin typeface="Aptos" panose="020B0004020202020204" pitchFamily="34" charset="0"/>
              </a:rPr>
              <a:t>OSPI</a:t>
            </a:r>
            <a:endParaRPr lang="en-US" sz="2800" b="0" i="0" u="none" strike="noStrike" baseline="0" dirty="0">
              <a:solidFill>
                <a:srgbClr val="000000"/>
              </a:solidFill>
              <a:latin typeface="Aptos" panose="020B0004020202020204" pitchFamily="34" charset="0"/>
            </a:endParaRPr>
          </a:p>
          <a:p>
            <a:r>
              <a:rPr lang="en-US" sz="2800" b="0" i="0" u="none" strike="noStrike" baseline="0" dirty="0">
                <a:solidFill>
                  <a:srgbClr val="000000"/>
                </a:solidFill>
                <a:latin typeface="Aptos" panose="020B0004020202020204" pitchFamily="34" charset="0"/>
              </a:rPr>
              <a:t>SB 2408 Native and Strong Lifeline – Text and Chat, $2 million, </a:t>
            </a:r>
            <a:r>
              <a:rPr lang="en-US" sz="2800" b="0" i="1" u="none" strike="noStrike" baseline="0" dirty="0">
                <a:solidFill>
                  <a:srgbClr val="000000"/>
                </a:solidFill>
                <a:latin typeface="Aptos" panose="020B0004020202020204" pitchFamily="34" charset="0"/>
              </a:rPr>
              <a:t>DOH </a:t>
            </a:r>
            <a:endParaRPr lang="en-US" sz="2800" b="0" i="0" u="none" strike="noStrike" baseline="0" dirty="0">
              <a:solidFill>
                <a:srgbClr val="000000"/>
              </a:solidFill>
              <a:latin typeface="Aptos" panose="020B0004020202020204" pitchFamily="34" charset="0"/>
            </a:endParaRPr>
          </a:p>
          <a:p>
            <a:r>
              <a:rPr lang="en-US" dirty="0">
                <a:solidFill>
                  <a:srgbClr val="000000"/>
                </a:solidFill>
                <a:latin typeface="Aptos" panose="020B0004020202020204" pitchFamily="34" charset="0"/>
              </a:rPr>
              <a:t>2SHB 2112 – Higher Education Opioid Prevention $412,000, </a:t>
            </a:r>
            <a:r>
              <a:rPr lang="en-US" i="1" dirty="0">
                <a:solidFill>
                  <a:srgbClr val="000000"/>
                </a:solidFill>
                <a:latin typeface="Aptos" panose="020B0004020202020204" pitchFamily="34" charset="0"/>
              </a:rPr>
              <a:t>OSPI</a:t>
            </a:r>
          </a:p>
          <a:p>
            <a:pPr lvl="1"/>
            <a:r>
              <a:rPr lang="en-US" sz="2000" b="0" i="0" u="none" strike="noStrike" baseline="0" dirty="0">
                <a:solidFill>
                  <a:srgbClr val="000000"/>
                </a:solidFill>
                <a:latin typeface="Aptos" panose="020B0004020202020204" pitchFamily="34" charset="0"/>
              </a:rPr>
              <a:t>$232,000 UW</a:t>
            </a:r>
          </a:p>
          <a:p>
            <a:pPr lvl="1"/>
            <a:r>
              <a:rPr lang="en-US" sz="2000" b="0" i="0" u="none" strike="noStrike" baseline="0" dirty="0">
                <a:solidFill>
                  <a:srgbClr val="000000"/>
                </a:solidFill>
                <a:latin typeface="Aptos" panose="020B0004020202020204" pitchFamily="34" charset="0"/>
              </a:rPr>
              <a:t>$95,000 EWU</a:t>
            </a:r>
          </a:p>
          <a:p>
            <a:pPr lvl="1"/>
            <a:r>
              <a:rPr lang="en-US" sz="2000" b="0" i="0" u="none" strike="noStrike" baseline="0" dirty="0">
                <a:solidFill>
                  <a:srgbClr val="000000"/>
                </a:solidFill>
                <a:latin typeface="Aptos" panose="020B0004020202020204" pitchFamily="34" charset="0"/>
              </a:rPr>
              <a:t>$22,000 CWU</a:t>
            </a:r>
          </a:p>
          <a:p>
            <a:pPr lvl="1"/>
            <a:r>
              <a:rPr lang="en-US" sz="2000" b="0" i="0" u="none" strike="noStrike" baseline="0" dirty="0">
                <a:solidFill>
                  <a:srgbClr val="000000"/>
                </a:solidFill>
                <a:latin typeface="Aptos" panose="020B0004020202020204" pitchFamily="34" charset="0"/>
              </a:rPr>
              <a:t>$97,000 Evergreen State College </a:t>
            </a:r>
          </a:p>
          <a:p>
            <a:pPr lvl="1"/>
            <a:r>
              <a:rPr lang="en-US" sz="2000" b="0" i="0" u="none" strike="noStrike" baseline="0" dirty="0">
                <a:solidFill>
                  <a:srgbClr val="000000"/>
                </a:solidFill>
                <a:latin typeface="Aptos" panose="020B0004020202020204" pitchFamily="34" charset="0"/>
              </a:rPr>
              <a:t>$112,000 WWU</a:t>
            </a:r>
          </a:p>
          <a:p>
            <a:pPr lvl="1"/>
            <a:r>
              <a:rPr lang="en-US" b="0" i="0" u="none" strike="noStrike" baseline="0" dirty="0">
                <a:solidFill>
                  <a:srgbClr val="000000"/>
                </a:solidFill>
                <a:latin typeface="Aptos" panose="020B0004020202020204" pitchFamily="34" charset="0"/>
              </a:rPr>
              <a:t>$</a:t>
            </a:r>
            <a:r>
              <a:rPr lang="en-US" sz="2000" dirty="0">
                <a:solidFill>
                  <a:srgbClr val="000000"/>
                </a:solidFill>
                <a:latin typeface="Aptos" panose="020B0004020202020204" pitchFamily="34" charset="0"/>
              </a:rPr>
              <a:t>412,000 to State Board for Community and Technical Colleges</a:t>
            </a:r>
          </a:p>
          <a:p>
            <a:endParaRPr lang="en-US" sz="2400" b="0" i="0" u="none" strike="noStrike" baseline="0" dirty="0">
              <a:solidFill>
                <a:srgbClr val="000000"/>
              </a:solidFill>
              <a:latin typeface="Aptos" panose="020B0004020202020204" pitchFamily="34" charset="0"/>
            </a:endParaRPr>
          </a:p>
          <a:p>
            <a:endParaRPr lang="en-US" dirty="0"/>
          </a:p>
        </p:txBody>
      </p:sp>
    </p:spTree>
    <p:extLst>
      <p:ext uri="{BB962C8B-B14F-4D97-AF65-F5344CB8AC3E}">
        <p14:creationId xmlns:p14="http://schemas.microsoft.com/office/powerpoint/2010/main" val="1757781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9184-F856-F45C-9E2C-5D1A49D3EB31}"/>
              </a:ext>
            </a:extLst>
          </p:cNvPr>
          <p:cNvSpPr>
            <a:spLocks noGrp="1"/>
          </p:cNvSpPr>
          <p:nvPr>
            <p:ph type="title"/>
          </p:nvPr>
        </p:nvSpPr>
        <p:spPr>
          <a:xfrm>
            <a:off x="838200" y="365125"/>
            <a:ext cx="10823247" cy="1325563"/>
          </a:xfrm>
        </p:spPr>
        <p:txBody>
          <a:bodyPr>
            <a:normAutofit/>
          </a:bodyPr>
          <a:lstStyle/>
          <a:p>
            <a:r>
              <a:rPr lang="en-US" dirty="0">
                <a:latin typeface="Arial Rounded MT Bold" panose="020F0704030504030204" pitchFamily="34" charset="77"/>
              </a:rPr>
              <a:t>HCA – Tribal Opioid Prevention Campaign </a:t>
            </a:r>
          </a:p>
        </p:txBody>
      </p:sp>
      <p:sp>
        <p:nvSpPr>
          <p:cNvPr id="3" name="Content Placeholder 2">
            <a:extLst>
              <a:ext uri="{FF2B5EF4-FFF2-40B4-BE49-F238E27FC236}">
                <a16:creationId xmlns:a16="http://schemas.microsoft.com/office/drawing/2014/main" id="{3131B150-D1F8-E87E-8D82-3FB2486ACE84}"/>
              </a:ext>
            </a:extLst>
          </p:cNvPr>
          <p:cNvSpPr>
            <a:spLocks noGrp="1"/>
          </p:cNvSpPr>
          <p:nvPr>
            <p:ph idx="1"/>
          </p:nvPr>
        </p:nvSpPr>
        <p:spPr>
          <a:xfrm>
            <a:off x="838200" y="1690688"/>
            <a:ext cx="7482840" cy="5035232"/>
          </a:xfrm>
        </p:spPr>
        <p:txBody>
          <a:bodyPr>
            <a:normAutofit fontScale="70000" lnSpcReduction="20000"/>
          </a:bodyPr>
          <a:lstStyle/>
          <a:p>
            <a:r>
              <a:rPr lang="en-US" sz="3200" dirty="0"/>
              <a:t>Focus on youth education </a:t>
            </a:r>
          </a:p>
          <a:p>
            <a:r>
              <a:rPr lang="en-US" sz="3200" dirty="0"/>
              <a:t>Build off of existing campaigns</a:t>
            </a:r>
          </a:p>
          <a:p>
            <a:pPr lvl="1"/>
            <a:r>
              <a:rPr lang="en-US" sz="2800" dirty="0"/>
              <a:t>For Our Lives</a:t>
            </a:r>
          </a:p>
          <a:p>
            <a:pPr lvl="1"/>
            <a:r>
              <a:rPr lang="en-US" sz="2800" dirty="0"/>
              <a:t>We Are Native </a:t>
            </a:r>
          </a:p>
          <a:p>
            <a:pPr lvl="1"/>
            <a:r>
              <a:rPr lang="en-US" sz="2800" dirty="0"/>
              <a:t>Friends For Life </a:t>
            </a:r>
          </a:p>
          <a:p>
            <a:r>
              <a:rPr lang="en-US" sz="3200" dirty="0"/>
              <a:t>Solidify plan for media vendor </a:t>
            </a:r>
          </a:p>
          <a:p>
            <a:pPr lvl="1"/>
            <a:r>
              <a:rPr lang="en-US" sz="2800" dirty="0"/>
              <a:t>Existing vendor</a:t>
            </a:r>
          </a:p>
          <a:p>
            <a:pPr lvl="1"/>
            <a:r>
              <a:rPr lang="en-US" sz="2800" dirty="0"/>
              <a:t>Request for proposals </a:t>
            </a:r>
          </a:p>
          <a:p>
            <a:pPr lvl="1"/>
            <a:r>
              <a:rPr lang="en-US" sz="2800" dirty="0"/>
              <a:t>Existing vendor with expansion of additonal partnership with Tribally operated vendors across the state. </a:t>
            </a:r>
          </a:p>
          <a:p>
            <a:r>
              <a:rPr lang="en-US" sz="3200" dirty="0"/>
              <a:t>Ensure youth engagement actvities are robust to focus messaging on youth. </a:t>
            </a:r>
          </a:p>
          <a:p>
            <a:r>
              <a:rPr lang="en-US" sz="3200" dirty="0"/>
              <a:t>Ensure robust evaluation informed by Tribal leaders and Tribal representatives. </a:t>
            </a:r>
          </a:p>
          <a:p>
            <a:r>
              <a:rPr lang="en-US" sz="3200" dirty="0"/>
              <a:t>Ensure campaign saturation informed by Tribal leaders and Tribal representatives. </a:t>
            </a:r>
          </a:p>
        </p:txBody>
      </p:sp>
      <p:sp>
        <p:nvSpPr>
          <p:cNvPr id="4" name="Content Placeholder 3">
            <a:extLst>
              <a:ext uri="{FF2B5EF4-FFF2-40B4-BE49-F238E27FC236}">
                <a16:creationId xmlns:a16="http://schemas.microsoft.com/office/drawing/2014/main" id="{94E249E0-2DBE-5765-DB9B-B0884C24A038}"/>
              </a:ext>
            </a:extLst>
          </p:cNvPr>
          <p:cNvSpPr>
            <a:spLocks noGrp="1"/>
          </p:cNvSpPr>
          <p:nvPr>
            <p:ph sz="half" idx="4294967295"/>
          </p:nvPr>
        </p:nvSpPr>
        <p:spPr>
          <a:xfrm>
            <a:off x="7010400" y="1825625"/>
            <a:ext cx="5181600" cy="4351338"/>
          </a:xfrm>
        </p:spPr>
        <p:txBody>
          <a:bodyPr/>
          <a:lstStyle/>
          <a:p>
            <a:endParaRPr lang="en-US" dirty="0"/>
          </a:p>
          <a:p>
            <a:pPr marL="0" indent="0">
              <a:buNone/>
            </a:pPr>
            <a:endParaRPr lang="en-US" dirty="0"/>
          </a:p>
        </p:txBody>
      </p:sp>
      <p:pic>
        <p:nvPicPr>
          <p:cNvPr id="6" name="Content Placeholder 4">
            <a:extLst>
              <a:ext uri="{FF2B5EF4-FFF2-40B4-BE49-F238E27FC236}">
                <a16:creationId xmlns:a16="http://schemas.microsoft.com/office/drawing/2014/main" id="{EDCA1585-1C9E-1A31-EB82-9488A0E46A73}"/>
              </a:ext>
            </a:extLst>
          </p:cNvPr>
          <p:cNvPicPr>
            <a:picLocks noChangeAspect="1"/>
          </p:cNvPicPr>
          <p:nvPr/>
        </p:nvPicPr>
        <p:blipFill rotWithShape="1">
          <a:blip r:embed="rId3"/>
          <a:srcRect r="8475" b="2"/>
          <a:stretch/>
        </p:blipFill>
        <p:spPr>
          <a:xfrm>
            <a:off x="8321040" y="1452475"/>
            <a:ext cx="3340407" cy="4724488"/>
          </a:xfrm>
          <a:prstGeom prst="rect">
            <a:avLst/>
          </a:prstGeom>
        </p:spPr>
      </p:pic>
    </p:spTree>
    <p:extLst>
      <p:ext uri="{BB962C8B-B14F-4D97-AF65-F5344CB8AC3E}">
        <p14:creationId xmlns:p14="http://schemas.microsoft.com/office/powerpoint/2010/main" val="3701265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4AB15-BDFB-D71A-DC98-929E47634B33}"/>
              </a:ext>
            </a:extLst>
          </p:cNvPr>
          <p:cNvSpPr>
            <a:spLocks noGrp="1"/>
          </p:cNvSpPr>
          <p:nvPr>
            <p:ph type="title"/>
          </p:nvPr>
        </p:nvSpPr>
        <p:spPr/>
        <p:txBody>
          <a:bodyPr/>
          <a:lstStyle/>
          <a:p>
            <a:r>
              <a:rPr lang="en-US" dirty="0"/>
              <a:t>Youth Engagement Activities </a:t>
            </a:r>
          </a:p>
        </p:txBody>
      </p:sp>
      <p:sp>
        <p:nvSpPr>
          <p:cNvPr id="3" name="Content Placeholder 2">
            <a:extLst>
              <a:ext uri="{FF2B5EF4-FFF2-40B4-BE49-F238E27FC236}">
                <a16:creationId xmlns:a16="http://schemas.microsoft.com/office/drawing/2014/main" id="{87410219-A966-1FEC-5933-026438AB73C3}"/>
              </a:ext>
            </a:extLst>
          </p:cNvPr>
          <p:cNvSpPr>
            <a:spLocks noGrp="1"/>
          </p:cNvSpPr>
          <p:nvPr>
            <p:ph idx="1"/>
          </p:nvPr>
        </p:nvSpPr>
        <p:spPr/>
        <p:txBody>
          <a:bodyPr>
            <a:normAutofit/>
          </a:bodyPr>
          <a:lstStyle/>
          <a:p>
            <a:r>
              <a:rPr lang="en-US" dirty="0"/>
              <a:t>Brainstorm 1: </a:t>
            </a:r>
            <a:r>
              <a:rPr lang="en-US" i="1" dirty="0">
                <a:solidFill>
                  <a:schemeClr val="accent2"/>
                </a:solidFill>
              </a:rPr>
              <a:t>River Ridge High School Example</a:t>
            </a:r>
            <a:r>
              <a:rPr lang="en-US" dirty="0">
                <a:solidFill>
                  <a:schemeClr val="accent2"/>
                </a:solidFill>
              </a:rPr>
              <a:t>, </a:t>
            </a:r>
            <a:r>
              <a:rPr lang="en-US" dirty="0"/>
              <a:t>STEC School High School feedback activity</a:t>
            </a:r>
          </a:p>
          <a:p>
            <a:r>
              <a:rPr lang="en-US" dirty="0"/>
              <a:t>Brainstorm 2: Upcoming Tribal Wellness Gathering - youth track. </a:t>
            </a:r>
          </a:p>
          <a:p>
            <a:r>
              <a:rPr lang="en-US" dirty="0"/>
              <a:t>Brainstorm 3: Share materials and gather feedback from caregiver and youth in foster care. </a:t>
            </a:r>
          </a:p>
          <a:p>
            <a:r>
              <a:rPr lang="en-US" dirty="0"/>
              <a:t>Brainstorm 4: Work with Native youth in JR facilities, accessing JR services. </a:t>
            </a:r>
          </a:p>
          <a:p>
            <a:r>
              <a:rPr lang="en-US" dirty="0"/>
              <a:t>Brainstorm 5: Youth music programs/sharing stories through music </a:t>
            </a:r>
          </a:p>
          <a:p>
            <a:endParaRPr lang="en-US" dirty="0"/>
          </a:p>
          <a:p>
            <a:endParaRPr lang="en-US" dirty="0"/>
          </a:p>
        </p:txBody>
      </p:sp>
    </p:spTree>
    <p:extLst>
      <p:ext uri="{BB962C8B-B14F-4D97-AF65-F5344CB8AC3E}">
        <p14:creationId xmlns:p14="http://schemas.microsoft.com/office/powerpoint/2010/main" val="281142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FF62-F0C3-A7C7-C614-B80A1C6FFDE7}"/>
              </a:ext>
            </a:extLst>
          </p:cNvPr>
          <p:cNvSpPr>
            <a:spLocks noGrp="1"/>
          </p:cNvSpPr>
          <p:nvPr>
            <p:ph type="title"/>
          </p:nvPr>
        </p:nvSpPr>
        <p:spPr/>
        <p:txBody>
          <a:bodyPr>
            <a:normAutofit/>
          </a:bodyPr>
          <a:lstStyle/>
          <a:p>
            <a:r>
              <a:rPr lang="en-US" dirty="0"/>
              <a:t>Overview of Behavioral Health Prevention, Education, and Awareness Workgroup </a:t>
            </a:r>
          </a:p>
        </p:txBody>
      </p:sp>
      <p:sp>
        <p:nvSpPr>
          <p:cNvPr id="3" name="Text Placeholder 2">
            <a:extLst>
              <a:ext uri="{FF2B5EF4-FFF2-40B4-BE49-F238E27FC236}">
                <a16:creationId xmlns:a16="http://schemas.microsoft.com/office/drawing/2014/main" id="{D1F3AC4F-D202-A132-1F26-13B7D38B31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7599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AD06-6A00-49EB-F53F-5CE189A2C12C}"/>
              </a:ext>
            </a:extLst>
          </p:cNvPr>
          <p:cNvSpPr>
            <a:spLocks noGrp="1"/>
          </p:cNvSpPr>
          <p:nvPr>
            <p:ph type="title"/>
          </p:nvPr>
        </p:nvSpPr>
        <p:spPr>
          <a:xfrm>
            <a:off x="5297762" y="329184"/>
            <a:ext cx="6251110" cy="1783080"/>
          </a:xfrm>
        </p:spPr>
        <p:txBody>
          <a:bodyPr anchor="b">
            <a:normAutofit/>
          </a:bodyPr>
          <a:lstStyle/>
          <a:p>
            <a:r>
              <a:rPr lang="en-US" dirty="0"/>
              <a:t>River Ridge High School Event </a:t>
            </a:r>
          </a:p>
        </p:txBody>
      </p:sp>
      <p:pic>
        <p:nvPicPr>
          <p:cNvPr id="4" name="Picture 2" descr="Prevention Poster - Culture is Prevention 2">
            <a:extLst>
              <a:ext uri="{FF2B5EF4-FFF2-40B4-BE49-F238E27FC236}">
                <a16:creationId xmlns:a16="http://schemas.microsoft.com/office/drawing/2014/main" id="{CD9A2DF0-5FC6-8B06-1174-42E8E0DF5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91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69838F1-FD9B-387B-DF26-7F3659B32284}"/>
              </a:ext>
            </a:extLst>
          </p:cNvPr>
          <p:cNvSpPr>
            <a:spLocks noGrp="1"/>
          </p:cNvSpPr>
          <p:nvPr>
            <p:ph idx="1"/>
          </p:nvPr>
        </p:nvSpPr>
        <p:spPr>
          <a:xfrm>
            <a:off x="5297762" y="2706624"/>
            <a:ext cx="6251110" cy="3483864"/>
          </a:xfrm>
        </p:spPr>
        <p:txBody>
          <a:bodyPr>
            <a:normAutofit/>
          </a:bodyPr>
          <a:lstStyle/>
          <a:p>
            <a:r>
              <a:rPr lang="en-US" sz="2200" dirty="0"/>
              <a:t>Native civics classroom learning about opioid legislation </a:t>
            </a:r>
          </a:p>
          <a:p>
            <a:r>
              <a:rPr lang="en-US" sz="2200" dirty="0"/>
              <a:t>Class chose to focus on opioid crisis due to concerns in their communities </a:t>
            </a:r>
          </a:p>
          <a:p>
            <a:r>
              <a:rPr lang="en-US" sz="2200" dirty="0"/>
              <a:t>Studied opioid legislation prior to event.</a:t>
            </a:r>
          </a:p>
          <a:p>
            <a:r>
              <a:rPr lang="en-US" sz="2200" dirty="0"/>
              <a:t>DH “For Our Lives” campaign vendor facilitated event with class requesting feedback. </a:t>
            </a:r>
          </a:p>
          <a:p>
            <a:r>
              <a:rPr lang="en-US" sz="2200" dirty="0"/>
              <a:t>Positive experience for youth and adults. </a:t>
            </a:r>
          </a:p>
          <a:p>
            <a:r>
              <a:rPr lang="en-US" sz="2200" dirty="0"/>
              <a:t>Gathered great feedback for youth messaging.  </a:t>
            </a:r>
          </a:p>
          <a:p>
            <a:endParaRPr lang="en-US" sz="2200" dirty="0"/>
          </a:p>
        </p:txBody>
      </p:sp>
    </p:spTree>
    <p:extLst>
      <p:ext uri="{BB962C8B-B14F-4D97-AF65-F5344CB8AC3E}">
        <p14:creationId xmlns:p14="http://schemas.microsoft.com/office/powerpoint/2010/main" val="1007472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9715-2B52-EF0A-7D7F-432EE08202D5}"/>
              </a:ext>
            </a:extLst>
          </p:cNvPr>
          <p:cNvSpPr>
            <a:spLocks noGrp="1"/>
          </p:cNvSpPr>
          <p:nvPr>
            <p:ph type="ctrTitle"/>
          </p:nvPr>
        </p:nvSpPr>
        <p:spPr>
          <a:xfrm>
            <a:off x="666602" y="720750"/>
            <a:ext cx="11036595" cy="1549451"/>
          </a:xfrm>
        </p:spPr>
        <p:txBody>
          <a:bodyPr>
            <a:normAutofit fontScale="90000"/>
          </a:bodyPr>
          <a:lstStyle/>
          <a:p>
            <a:r>
              <a:rPr lang="en-US" dirty="0"/>
              <a:t>OSPI Fentanyl/Opioid Pilot Project</a:t>
            </a:r>
          </a:p>
        </p:txBody>
      </p:sp>
      <p:sp>
        <p:nvSpPr>
          <p:cNvPr id="3" name="Subtitle 2">
            <a:extLst>
              <a:ext uri="{FF2B5EF4-FFF2-40B4-BE49-F238E27FC236}">
                <a16:creationId xmlns:a16="http://schemas.microsoft.com/office/drawing/2014/main" id="{3F9B636A-D963-EF20-5F5C-9A9E05F9648D}"/>
              </a:ext>
            </a:extLst>
          </p:cNvPr>
          <p:cNvSpPr>
            <a:spLocks noGrp="1"/>
          </p:cNvSpPr>
          <p:nvPr>
            <p:ph type="subTitle" idx="1"/>
          </p:nvPr>
        </p:nvSpPr>
        <p:spPr>
          <a:xfrm>
            <a:off x="1524000" y="2619300"/>
            <a:ext cx="9144000" cy="1968500"/>
          </a:xfrm>
        </p:spPr>
        <p:txBody>
          <a:bodyPr>
            <a:noAutofit/>
          </a:bodyPr>
          <a:lstStyle/>
          <a:p>
            <a:r>
              <a:rPr lang="en-US" sz="2000" dirty="0"/>
              <a:t>Mona Halcomb, Ed.D., Native American Student Success Program Supervisor</a:t>
            </a:r>
          </a:p>
          <a:p>
            <a:r>
              <a:rPr lang="en-US" sz="2000" dirty="0"/>
              <a:t>Email: </a:t>
            </a:r>
            <a:r>
              <a:rPr lang="en-US" sz="2000" dirty="0">
                <a:hlinkClick r:id="rId2"/>
              </a:rPr>
              <a:t>mona.halcomb@k12.wa.us</a:t>
            </a:r>
            <a:r>
              <a:rPr lang="en-US" sz="2000" dirty="0"/>
              <a:t>, Phone: 360-725-6000</a:t>
            </a:r>
          </a:p>
          <a:p>
            <a:r>
              <a:rPr lang="en-US" sz="2000" dirty="0"/>
              <a:t>Henry (</a:t>
            </a:r>
            <a:r>
              <a:rPr lang="en-US" sz="2000" dirty="0" err="1"/>
              <a:t>Stahobi</a:t>
            </a:r>
            <a:r>
              <a:rPr lang="en-US" sz="2000" dirty="0"/>
              <a:t>) Strom he/his, Executive Director, Email: </a:t>
            </a:r>
            <a:r>
              <a:rPr lang="en-US" sz="2000" dirty="0">
                <a:hlinkClick r:id="rId3"/>
              </a:rPr>
              <a:t>henry.strom@k12.wa.us</a:t>
            </a:r>
            <a:r>
              <a:rPr lang="en-US" sz="2000" dirty="0"/>
              <a:t>, Phone: 360 918 3953 </a:t>
            </a:r>
          </a:p>
          <a:p>
            <a:r>
              <a:rPr lang="en-US" sz="2000" dirty="0"/>
              <a:t>Rebecca Purser, Suquamish, MPA, </a:t>
            </a:r>
            <a:r>
              <a:rPr lang="en-US" sz="2000" dirty="0">
                <a:hlinkClick r:id="rId4"/>
              </a:rPr>
              <a:t>Rebecca.purser@k12.wa.us</a:t>
            </a:r>
            <a:endParaRPr lang="en-US" sz="2000" dirty="0"/>
          </a:p>
          <a:p>
            <a:endParaRPr lang="en-US" sz="2000" dirty="0"/>
          </a:p>
          <a:p>
            <a:r>
              <a:rPr lang="en-US" sz="3200" dirty="0"/>
              <a:t>Office of Superintendent of Public Instruction, Office of Native Education</a:t>
            </a:r>
          </a:p>
          <a:p>
            <a:endParaRPr lang="en-US" sz="2000" dirty="0"/>
          </a:p>
          <a:p>
            <a:endParaRPr lang="en-US" sz="3600" dirty="0"/>
          </a:p>
        </p:txBody>
      </p:sp>
      <p:pic>
        <p:nvPicPr>
          <p:cNvPr id="4" name="Picture 3" descr="A picture containing text&#10;&#10;Description automatically generated">
            <a:extLst>
              <a:ext uri="{FF2B5EF4-FFF2-40B4-BE49-F238E27FC236}">
                <a16:creationId xmlns:a16="http://schemas.microsoft.com/office/drawing/2014/main" id="{C255BCE9-8F79-0E6E-7AC3-C0DAA1995612}"/>
              </a:ext>
            </a:extLst>
          </p:cNvPr>
          <p:cNvPicPr>
            <a:picLocks noChangeAspect="1"/>
          </p:cNvPicPr>
          <p:nvPr/>
        </p:nvPicPr>
        <p:blipFill>
          <a:blip r:embed="rId5"/>
          <a:stretch>
            <a:fillRect/>
          </a:stretch>
        </p:blipFill>
        <p:spPr>
          <a:xfrm>
            <a:off x="421047" y="6188024"/>
            <a:ext cx="2383897" cy="398848"/>
          </a:xfrm>
          <a:prstGeom prst="rect">
            <a:avLst/>
          </a:prstGeom>
        </p:spPr>
      </p:pic>
      <p:grpSp>
        <p:nvGrpSpPr>
          <p:cNvPr id="5" name="Group 4">
            <a:extLst>
              <a:ext uri="{FF2B5EF4-FFF2-40B4-BE49-F238E27FC236}">
                <a16:creationId xmlns:a16="http://schemas.microsoft.com/office/drawing/2014/main" id="{4B4DEE7F-10E1-7DF9-8A6F-83DC934C6E8D}"/>
              </a:ext>
            </a:extLst>
          </p:cNvPr>
          <p:cNvGrpSpPr/>
          <p:nvPr/>
        </p:nvGrpSpPr>
        <p:grpSpPr>
          <a:xfrm>
            <a:off x="9138886" y="6188024"/>
            <a:ext cx="3053114" cy="405515"/>
            <a:chOff x="8077200" y="6187368"/>
            <a:chExt cx="3053114" cy="405515"/>
          </a:xfrm>
        </p:grpSpPr>
        <p:sp>
          <p:nvSpPr>
            <p:cNvPr id="6" name="TextBox 5">
              <a:extLst>
                <a:ext uri="{FF2B5EF4-FFF2-40B4-BE49-F238E27FC236}">
                  <a16:creationId xmlns:a16="http://schemas.microsoft.com/office/drawing/2014/main" id="{09A3F372-92A7-48B2-60B3-DF1429D785C3}"/>
                </a:ext>
              </a:extLst>
            </p:cNvPr>
            <p:cNvSpPr txBox="1"/>
            <p:nvPr/>
          </p:nvSpPr>
          <p:spPr>
            <a:xfrm>
              <a:off x="8077200" y="6187368"/>
              <a:ext cx="2862141" cy="400110"/>
            </a:xfrm>
            <a:prstGeom prst="rect">
              <a:avLst/>
            </a:prstGeom>
            <a:solidFill>
              <a:schemeClr val="tx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2024 Office of Native Education</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3" descr="OPSInew-300x300.png">
              <a:extLst>
                <a:ext uri="{FF2B5EF4-FFF2-40B4-BE49-F238E27FC236}">
                  <a16:creationId xmlns:a16="http://schemas.microsoft.com/office/drawing/2014/main" id="{5E8B71B3-BF87-D647-3C14-7EBB3CE3E7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8368" y="6187368"/>
              <a:ext cx="381946" cy="405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687994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6D6F156-EB6C-406F-9CF2-1DA011DB7B50}"/>
              </a:ext>
            </a:extLst>
          </p:cNvPr>
          <p:cNvPicPr>
            <a:picLocks noChangeAspect="1"/>
          </p:cNvPicPr>
          <p:nvPr/>
        </p:nvPicPr>
        <p:blipFill>
          <a:blip r:embed="rId3"/>
          <a:stretch>
            <a:fillRect/>
          </a:stretch>
        </p:blipFill>
        <p:spPr>
          <a:xfrm>
            <a:off x="421047" y="6188024"/>
            <a:ext cx="2383897" cy="398848"/>
          </a:xfrm>
          <a:prstGeom prst="rect">
            <a:avLst/>
          </a:prstGeom>
        </p:spPr>
      </p:pic>
      <p:sp>
        <p:nvSpPr>
          <p:cNvPr id="14" name="Title 1"/>
          <p:cNvSpPr>
            <a:spLocks noGrp="1"/>
          </p:cNvSpPr>
          <p:nvPr>
            <p:ph type="title"/>
          </p:nvPr>
        </p:nvSpPr>
        <p:spPr>
          <a:xfrm>
            <a:off x="388800" y="522359"/>
            <a:ext cx="11353800" cy="1325563"/>
          </a:xfrm>
        </p:spPr>
        <p:txBody>
          <a:bodyPr>
            <a:noAutofit/>
          </a:bodyPr>
          <a:lstStyle/>
          <a:p>
            <a:pPr algn="ctr"/>
            <a:r>
              <a:rPr lang="en-US" sz="5400" dirty="0"/>
              <a:t>State-Tribal Education Compact Schools (STECs)</a:t>
            </a:r>
          </a:p>
        </p:txBody>
      </p:sp>
      <p:grpSp>
        <p:nvGrpSpPr>
          <p:cNvPr id="2" name="Group 1">
            <a:extLst>
              <a:ext uri="{FF2B5EF4-FFF2-40B4-BE49-F238E27FC236}">
                <a16:creationId xmlns:a16="http://schemas.microsoft.com/office/drawing/2014/main" id="{6186F661-89F0-3CBA-07F8-FDD628407FDE}"/>
              </a:ext>
            </a:extLst>
          </p:cNvPr>
          <p:cNvGrpSpPr/>
          <p:nvPr/>
        </p:nvGrpSpPr>
        <p:grpSpPr>
          <a:xfrm>
            <a:off x="8717839" y="6181357"/>
            <a:ext cx="3053114" cy="405515"/>
            <a:chOff x="8077200" y="6187368"/>
            <a:chExt cx="3053114" cy="405515"/>
          </a:xfrm>
        </p:grpSpPr>
        <p:sp>
          <p:nvSpPr>
            <p:cNvPr id="5" name="TextBox 4">
              <a:extLst>
                <a:ext uri="{FF2B5EF4-FFF2-40B4-BE49-F238E27FC236}">
                  <a16:creationId xmlns:a16="http://schemas.microsoft.com/office/drawing/2014/main" id="{3D319D02-A44A-B399-DF0F-41D1A119DE4F}"/>
                </a:ext>
              </a:extLst>
            </p:cNvPr>
            <p:cNvSpPr txBox="1"/>
            <p:nvPr/>
          </p:nvSpPr>
          <p:spPr>
            <a:xfrm>
              <a:off x="8077200" y="6187368"/>
              <a:ext cx="2862141" cy="400110"/>
            </a:xfrm>
            <a:prstGeom prst="rect">
              <a:avLst/>
            </a:prstGeom>
            <a:solidFill>
              <a:schemeClr val="tx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2024 Office of Native Education</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3" descr="OPSInew-300x300.png">
              <a:extLst>
                <a:ext uri="{FF2B5EF4-FFF2-40B4-BE49-F238E27FC236}">
                  <a16:creationId xmlns:a16="http://schemas.microsoft.com/office/drawing/2014/main" id="{BF4A811D-A50F-ABEA-E16C-9513967662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8368" y="6187368"/>
              <a:ext cx="381946" cy="405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E3198347-8544-2A51-7C47-2505DD5E0F53}"/>
              </a:ext>
            </a:extLst>
          </p:cNvPr>
          <p:cNvSpPr txBox="1"/>
          <p:nvPr/>
        </p:nvSpPr>
        <p:spPr>
          <a:xfrm>
            <a:off x="388800" y="2026715"/>
            <a:ext cx="10967960" cy="495520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STECs Participation is Voluntary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Outreach to STECS to express interest</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 STECS to date</a:t>
            </a: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Reminder email sent out 5.2.24 of 5.8.24 deadline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Grants for One Year Pilot Project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EGMS credentials established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Job description development- SUP/I/Cultural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Intent - Fund FTE for Substance Abuse Prevention/Interventionist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Office of Native Education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Facilitates  STECs Grant Award / Implementation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Convenes STEC Interventionist to  Build Capacity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Identifies Culturally Responsive Curriculum / Implementation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Data and Reporting Requirements / Timelines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Prepares August Report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Prepares End of the Year Report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Shares Promising Practices with Districts serving AI/AN Youth</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96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F8A4-7D65-2259-50BC-99735E00EED2}"/>
              </a:ext>
            </a:extLst>
          </p:cNvPr>
          <p:cNvSpPr>
            <a:spLocks noGrp="1"/>
          </p:cNvSpPr>
          <p:nvPr>
            <p:ph type="title"/>
          </p:nvPr>
        </p:nvSpPr>
        <p:spPr/>
        <p:txBody>
          <a:bodyPr/>
          <a:lstStyle/>
          <a:p>
            <a:r>
              <a:rPr lang="en-US" b="1" dirty="0"/>
              <a:t>Opioid Education in Schools</a:t>
            </a:r>
            <a:endParaRPr lang="en-US" b="1" dirty="0">
              <a:highlight>
                <a:srgbClr val="FFFF00"/>
              </a:highlight>
            </a:endParaRPr>
          </a:p>
        </p:txBody>
      </p:sp>
      <p:sp>
        <p:nvSpPr>
          <p:cNvPr id="3" name="Content Placeholder 2">
            <a:extLst>
              <a:ext uri="{FF2B5EF4-FFF2-40B4-BE49-F238E27FC236}">
                <a16:creationId xmlns:a16="http://schemas.microsoft.com/office/drawing/2014/main" id="{6CD69A6C-4FDD-7927-9BC0-3958D55A6D71}"/>
              </a:ext>
            </a:extLst>
          </p:cNvPr>
          <p:cNvSpPr>
            <a:spLocks noGrp="1"/>
          </p:cNvSpPr>
          <p:nvPr>
            <p:ph idx="1"/>
          </p:nvPr>
        </p:nvSpPr>
        <p:spPr/>
        <p:txBody>
          <a:bodyPr/>
          <a:lstStyle/>
          <a:p>
            <a:pPr rtl="0"/>
            <a:r>
              <a:rPr lang="en-US" dirty="0">
                <a:effectLst/>
              </a:rPr>
              <a:t>DOH overseeing statewide social marketing campaign (will have a youth track and an adult track).</a:t>
            </a:r>
          </a:p>
          <a:p>
            <a:pPr rtl="0"/>
            <a:r>
              <a:rPr lang="en-US" dirty="0">
                <a:effectLst/>
              </a:rPr>
              <a:t>DOH hiring 2 staff, 1 to coordinate the statewide campaign and 1 to work on required education materials.</a:t>
            </a:r>
          </a:p>
          <a:p>
            <a:pPr rtl="0"/>
            <a:r>
              <a:rPr lang="en-US" dirty="0">
                <a:effectLst/>
              </a:rPr>
              <a:t>Materials for schools will complement statewide campaign messaging.</a:t>
            </a:r>
          </a:p>
          <a:p>
            <a:pPr rtl="0"/>
            <a:r>
              <a:rPr lang="en-US" dirty="0">
                <a:effectLst/>
              </a:rPr>
              <a:t>DOH working on identifying additional funds to support this work.</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011575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 name="Rectangle 79">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A0A26A-8D54-EB71-19D2-517CF26C84BA}"/>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400" b="1" kern="1200">
                <a:solidFill>
                  <a:schemeClr val="tx1"/>
                </a:solidFill>
                <a:latin typeface="+mj-lt"/>
                <a:ea typeface="+mj-ea"/>
                <a:cs typeface="+mj-cs"/>
              </a:rPr>
              <a:t>Tribal Behavioral Health Prevention, Education, and Awareness Survey</a:t>
            </a:r>
          </a:p>
        </p:txBody>
      </p:sp>
      <p:sp>
        <p:nvSpPr>
          <p:cNvPr id="82" name="Rectangle 81">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4" name="Rectangle 83">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5CC567C-378F-E99C-16EA-E6E6EEE5100D}"/>
              </a:ext>
            </a:extLst>
          </p:cNvPr>
          <p:cNvSpPr>
            <a:spLocks noGrp="1"/>
          </p:cNvSpPr>
          <p:nvPr>
            <p:ph sz="half" idx="1"/>
          </p:nvPr>
        </p:nvSpPr>
        <p:spPr>
          <a:xfrm>
            <a:off x="841248" y="2252870"/>
            <a:ext cx="3412219" cy="3560251"/>
          </a:xfrm>
        </p:spPr>
        <p:txBody>
          <a:bodyPr vert="horz" lIns="91440" tIns="45720" rIns="91440" bIns="45720" rtlCol="0">
            <a:normAutofit/>
          </a:bodyPr>
          <a:lstStyle/>
          <a:p>
            <a:endParaRPr lang="en-US" sz="1700"/>
          </a:p>
          <a:p>
            <a:pPr marL="0"/>
            <a:endParaRPr lang="en-US" sz="1700"/>
          </a:p>
          <a:p>
            <a:r>
              <a:rPr lang="en-US" sz="1700"/>
              <a:t>Drafting questions and sending out to tribal leaders to learn what is happening in tribal communities</a:t>
            </a:r>
          </a:p>
          <a:p>
            <a:pPr marL="0"/>
            <a:endParaRPr lang="en-US" sz="1700"/>
          </a:p>
          <a:p>
            <a:r>
              <a:rPr lang="en-US" sz="1700"/>
              <a:t>Leading to a youth panel to take place ahead of the Centennial Accord</a:t>
            </a:r>
          </a:p>
        </p:txBody>
      </p:sp>
      <p:pic>
        <p:nvPicPr>
          <p:cNvPr id="7" name="Picture 6">
            <a:extLst>
              <a:ext uri="{FF2B5EF4-FFF2-40B4-BE49-F238E27FC236}">
                <a16:creationId xmlns:a16="http://schemas.microsoft.com/office/drawing/2014/main" id="{08A07304-3333-2CB0-F77A-7339F87DA4AB}"/>
              </a:ext>
            </a:extLst>
          </p:cNvPr>
          <p:cNvPicPr>
            <a:picLocks noChangeAspect="1"/>
          </p:cNvPicPr>
          <p:nvPr/>
        </p:nvPicPr>
        <p:blipFill>
          <a:blip r:embed="rId3"/>
          <a:stretch>
            <a:fillRect/>
          </a:stretch>
        </p:blipFill>
        <p:spPr>
          <a:xfrm>
            <a:off x="5120640" y="1739463"/>
            <a:ext cx="6656832" cy="3278489"/>
          </a:xfrm>
          <a:prstGeom prst="rect">
            <a:avLst/>
          </a:prstGeom>
        </p:spPr>
      </p:pic>
    </p:spTree>
    <p:extLst>
      <p:ext uri="{BB962C8B-B14F-4D97-AF65-F5344CB8AC3E}">
        <p14:creationId xmlns:p14="http://schemas.microsoft.com/office/powerpoint/2010/main" val="3944801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44505-A153-C235-117E-E3328B06824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a:solidFill>
                  <a:schemeClr val="tx1"/>
                </a:solidFill>
                <a:latin typeface="+mj-lt"/>
                <a:ea typeface="+mj-ea"/>
                <a:cs typeface="+mj-cs"/>
              </a:rPr>
              <a:t>Youth Panel Considerations  </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standing in front of a poster&#10;&#10;Description automatically generated">
            <a:extLst>
              <a:ext uri="{FF2B5EF4-FFF2-40B4-BE49-F238E27FC236}">
                <a16:creationId xmlns:a16="http://schemas.microsoft.com/office/drawing/2014/main" id="{5069708C-4146-6FA2-DCB2-2482FAF9D886}"/>
              </a:ext>
            </a:extLst>
          </p:cNvPr>
          <p:cNvPicPr>
            <a:picLocks noGrp="1" noChangeAspect="1"/>
          </p:cNvPicPr>
          <p:nvPr>
            <p:ph idx="1"/>
          </p:nvPr>
        </p:nvPicPr>
        <p:blipFill>
          <a:blip r:embed="rId3"/>
          <a:stretch>
            <a:fillRect/>
          </a:stretch>
        </p:blipFill>
        <p:spPr>
          <a:xfrm>
            <a:off x="4657442" y="640080"/>
            <a:ext cx="7208323" cy="5550408"/>
          </a:xfrm>
          <a:prstGeom prst="rect">
            <a:avLst/>
          </a:prstGeom>
        </p:spPr>
      </p:pic>
    </p:spTree>
    <p:extLst>
      <p:ext uri="{BB962C8B-B14F-4D97-AF65-F5344CB8AC3E}">
        <p14:creationId xmlns:p14="http://schemas.microsoft.com/office/powerpoint/2010/main" val="249983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B5B35-3C0B-F5B7-F79F-CB1042C3680A}"/>
              </a:ext>
            </a:extLst>
          </p:cNvPr>
          <p:cNvSpPr>
            <a:spLocks noGrp="1"/>
          </p:cNvSpPr>
          <p:nvPr>
            <p:ph type="title"/>
          </p:nvPr>
        </p:nvSpPr>
        <p:spPr>
          <a:xfrm>
            <a:off x="838200" y="365125"/>
            <a:ext cx="10515600" cy="1325563"/>
          </a:xfrm>
        </p:spPr>
        <p:txBody>
          <a:bodyPr>
            <a:normAutofit/>
          </a:bodyPr>
          <a:lstStyle/>
          <a:p>
            <a:r>
              <a:rPr lang="en-US" sz="5400"/>
              <a:t>Next Steps </a:t>
            </a:r>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id="{86E4D1C2-580B-D70F-1289-0B2F54E65B3F}"/>
              </a:ext>
            </a:extLst>
          </p:cNvPr>
          <p:cNvGraphicFramePr>
            <a:graphicFrameLocks noGrp="1"/>
          </p:cNvGraphicFramePr>
          <p:nvPr>
            <p:ph idx="1"/>
            <p:extLst>
              <p:ext uri="{D42A27DB-BD31-4B8C-83A1-F6EECF244321}">
                <p14:modId xmlns:p14="http://schemas.microsoft.com/office/powerpoint/2010/main" val="381514191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2003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9A81-7EAF-AE07-1EB5-A58D77640D1B}"/>
              </a:ext>
            </a:extLst>
          </p:cNvPr>
          <p:cNvSpPr>
            <a:spLocks noGrp="1"/>
          </p:cNvSpPr>
          <p:nvPr>
            <p:ph type="title"/>
          </p:nvPr>
        </p:nvSpPr>
        <p:spPr/>
        <p:txBody>
          <a:bodyPr/>
          <a:lstStyle/>
          <a:p>
            <a:r>
              <a:rPr lang="en-US" dirty="0"/>
              <a:t>Feedback Requested </a:t>
            </a:r>
          </a:p>
        </p:txBody>
      </p:sp>
      <p:sp>
        <p:nvSpPr>
          <p:cNvPr id="3" name="Content Placeholder 2">
            <a:extLst>
              <a:ext uri="{FF2B5EF4-FFF2-40B4-BE49-F238E27FC236}">
                <a16:creationId xmlns:a16="http://schemas.microsoft.com/office/drawing/2014/main" id="{69AA7FBE-7202-3B0E-5103-DDD416825A46}"/>
              </a:ext>
            </a:extLst>
          </p:cNvPr>
          <p:cNvSpPr>
            <a:spLocks noGrp="1"/>
          </p:cNvSpPr>
          <p:nvPr>
            <p:ph idx="1"/>
          </p:nvPr>
        </p:nvSpPr>
        <p:spPr/>
        <p:txBody>
          <a:bodyPr/>
          <a:lstStyle/>
          <a:p>
            <a:r>
              <a:rPr lang="en-US" dirty="0"/>
              <a:t>Do you think available education campaign resources and funding should be dedicated to standing up a youth campaign?</a:t>
            </a:r>
          </a:p>
          <a:p>
            <a:r>
              <a:rPr lang="en-US" dirty="0"/>
              <a:t> If so, should a new campaign be created, or should it be built upon the existing campaign?</a:t>
            </a:r>
          </a:p>
          <a:p>
            <a:r>
              <a:rPr lang="en-US" dirty="0"/>
              <a:t>Other recommendations? </a:t>
            </a:r>
          </a:p>
        </p:txBody>
      </p:sp>
    </p:spTree>
    <p:extLst>
      <p:ext uri="{BB962C8B-B14F-4D97-AF65-F5344CB8AC3E}">
        <p14:creationId xmlns:p14="http://schemas.microsoft.com/office/powerpoint/2010/main" val="2946276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E6ACB-330C-F01D-7094-F8630531D45C}"/>
              </a:ext>
            </a:extLst>
          </p:cNvPr>
          <p:cNvSpPr>
            <a:spLocks noGrp="1"/>
          </p:cNvSpPr>
          <p:nvPr>
            <p:ph type="title"/>
          </p:nvPr>
        </p:nvSpPr>
        <p:spPr/>
        <p:txBody>
          <a:bodyPr/>
          <a:lstStyle/>
          <a:p>
            <a:r>
              <a:rPr lang="en-US" dirty="0"/>
              <a:t>Contacts </a:t>
            </a:r>
          </a:p>
        </p:txBody>
      </p:sp>
      <p:sp>
        <p:nvSpPr>
          <p:cNvPr id="3" name="Content Placeholder 2">
            <a:extLst>
              <a:ext uri="{FF2B5EF4-FFF2-40B4-BE49-F238E27FC236}">
                <a16:creationId xmlns:a16="http://schemas.microsoft.com/office/drawing/2014/main" id="{151158AD-14CD-FDDF-74E8-35DDA43B15F8}"/>
              </a:ext>
            </a:extLst>
          </p:cNvPr>
          <p:cNvSpPr>
            <a:spLocks noGrp="1"/>
          </p:cNvSpPr>
          <p:nvPr>
            <p:ph sz="half" idx="1"/>
          </p:nvPr>
        </p:nvSpPr>
        <p:spPr>
          <a:xfrm>
            <a:off x="838200" y="1825625"/>
            <a:ext cx="5181600" cy="4351338"/>
          </a:xfrm>
        </p:spPr>
        <p:txBody>
          <a:bodyPr>
            <a:normAutofit fontScale="25000" lnSpcReduction="20000"/>
          </a:bodyPr>
          <a:lstStyle/>
          <a:p>
            <a:pPr marL="0" indent="0">
              <a:buNone/>
            </a:pPr>
            <a:r>
              <a:rPr lang="en-US" sz="5600" dirty="0">
                <a:latin typeface="+mn-lt"/>
              </a:rPr>
              <a:t>Candice Wilson – Quatz’tenaut (Lummi), Executive Director</a:t>
            </a:r>
          </a:p>
          <a:p>
            <a:pPr marL="0" indent="0">
              <a:buNone/>
            </a:pPr>
            <a:r>
              <a:rPr lang="en-US" sz="5600" dirty="0">
                <a:latin typeface="+mn-lt"/>
              </a:rPr>
              <a:t>Office of Tribal Public Health &amp; Relations</a:t>
            </a:r>
          </a:p>
          <a:p>
            <a:pPr marL="0" indent="0">
              <a:buNone/>
            </a:pPr>
            <a:r>
              <a:rPr lang="en-US" sz="5600" dirty="0">
                <a:latin typeface="+mn-lt"/>
              </a:rPr>
              <a:t>Email: </a:t>
            </a:r>
            <a:r>
              <a:rPr lang="en-US" sz="5600" dirty="0">
                <a:latin typeface="+mn-lt"/>
                <a:hlinkClick r:id="rId3"/>
              </a:rPr>
              <a:t>candice.wilson@doh.wa.gov</a:t>
            </a:r>
            <a:r>
              <a:rPr lang="en-US" sz="5600" dirty="0">
                <a:latin typeface="+mn-lt"/>
              </a:rPr>
              <a:t>, Phone: 564-233-1340</a:t>
            </a:r>
          </a:p>
          <a:p>
            <a:pPr marL="0" indent="0">
              <a:buNone/>
            </a:pPr>
            <a:endParaRPr lang="en-US" sz="5600" dirty="0">
              <a:latin typeface="+mn-lt"/>
            </a:endParaRPr>
          </a:p>
          <a:p>
            <a:pPr marL="0" indent="0">
              <a:buFont typeface="Arial" panose="020B0604020202020204" pitchFamily="34" charset="0"/>
              <a:buNone/>
            </a:pPr>
            <a:r>
              <a:rPr lang="en-US" sz="5600" dirty="0">
                <a:latin typeface="+mn-lt"/>
              </a:rPr>
              <a:t>Colleen Cawston, Tribal Relations Director </a:t>
            </a:r>
          </a:p>
          <a:p>
            <a:pPr marL="0" indent="0">
              <a:buFont typeface="Arial" panose="020B0604020202020204" pitchFamily="34" charset="0"/>
              <a:buNone/>
            </a:pPr>
            <a:r>
              <a:rPr lang="en-US" sz="5600" dirty="0">
                <a:latin typeface="+mn-lt"/>
              </a:rPr>
              <a:t>Department of Correction </a:t>
            </a:r>
          </a:p>
          <a:p>
            <a:pPr marL="0" indent="0">
              <a:buFont typeface="Arial" panose="020B0604020202020204" pitchFamily="34" charset="0"/>
              <a:buNone/>
            </a:pPr>
            <a:r>
              <a:rPr lang="en-US" sz="5600" dirty="0">
                <a:latin typeface="+mn-lt"/>
              </a:rPr>
              <a:t>Email: </a:t>
            </a:r>
            <a:r>
              <a:rPr lang="en-US" sz="5600" dirty="0">
                <a:latin typeface="+mn-lt"/>
                <a:hlinkClick r:id="rId4"/>
              </a:rPr>
              <a:t>colleen.cawston@doc1.wa.gov</a:t>
            </a:r>
            <a:r>
              <a:rPr lang="en-US" sz="5600" dirty="0">
                <a:latin typeface="+mn-lt"/>
              </a:rPr>
              <a:t>, Phone: 360-789-1655</a:t>
            </a:r>
          </a:p>
          <a:p>
            <a:pPr marL="0" indent="0">
              <a:buNone/>
            </a:pPr>
            <a:endParaRPr lang="en-US" sz="5600" dirty="0">
              <a:latin typeface="+mn-lt"/>
            </a:endParaRPr>
          </a:p>
          <a:p>
            <a:pPr marL="0" indent="0">
              <a:buNone/>
            </a:pPr>
            <a:r>
              <a:rPr lang="en-US" sz="5600" dirty="0">
                <a:latin typeface="+mn-lt"/>
              </a:rPr>
              <a:t>Tim Collins, Senior Director</a:t>
            </a:r>
          </a:p>
          <a:p>
            <a:pPr marL="0" indent="0">
              <a:buNone/>
            </a:pPr>
            <a:r>
              <a:rPr lang="en-US" sz="5600" dirty="0">
                <a:latin typeface="+mn-lt"/>
              </a:rPr>
              <a:t>Office of Indian Policy, Office of the Secretary, Washington State Department of Social and Health Services</a:t>
            </a:r>
          </a:p>
          <a:p>
            <a:pPr marL="0" indent="0">
              <a:buNone/>
            </a:pPr>
            <a:r>
              <a:rPr lang="en-US" sz="5600" dirty="0">
                <a:latin typeface="+mn-lt"/>
              </a:rPr>
              <a:t>Email: </a:t>
            </a:r>
            <a:r>
              <a:rPr lang="en-US" sz="5600" dirty="0">
                <a:latin typeface="+mn-lt"/>
                <a:hlinkClick r:id="rId5"/>
              </a:rPr>
              <a:t>tim.collins@dshs.wa.gov</a:t>
            </a:r>
            <a:r>
              <a:rPr lang="en-US" sz="5600" dirty="0">
                <a:latin typeface="+mn-lt"/>
              </a:rPr>
              <a:t>, Phone: Olympia 360-902-7816 </a:t>
            </a:r>
          </a:p>
          <a:p>
            <a:pPr marL="0" indent="0">
              <a:buNone/>
            </a:pPr>
            <a:r>
              <a:rPr lang="en-US" sz="5600" dirty="0">
                <a:latin typeface="+mn-lt"/>
              </a:rPr>
              <a:t>(c) 425-327-5614</a:t>
            </a:r>
          </a:p>
          <a:p>
            <a:pPr marL="0" indent="0">
              <a:buNone/>
            </a:pPr>
            <a:endParaRPr lang="en-US" sz="5600" dirty="0">
              <a:latin typeface="+mn-lt"/>
            </a:endParaRPr>
          </a:p>
          <a:p>
            <a:pPr marL="0" indent="0">
              <a:buNone/>
            </a:pPr>
            <a:r>
              <a:rPr lang="en-US" sz="5600" dirty="0">
                <a:latin typeface="+mn-lt"/>
              </a:rPr>
              <a:t>Lucilla Mendoza, Tribal BH Administrator </a:t>
            </a:r>
          </a:p>
          <a:p>
            <a:pPr marL="0" indent="0">
              <a:buNone/>
            </a:pPr>
            <a:r>
              <a:rPr lang="en-US" sz="5600" dirty="0">
                <a:latin typeface="+mn-lt"/>
              </a:rPr>
              <a:t>Office of Tribal Affairs, Health Care Authority </a:t>
            </a:r>
          </a:p>
          <a:p>
            <a:pPr marL="0" indent="0">
              <a:buNone/>
            </a:pPr>
            <a:r>
              <a:rPr lang="en-US" sz="5600" dirty="0">
                <a:latin typeface="+mn-lt"/>
              </a:rPr>
              <a:t>Email: </a:t>
            </a:r>
            <a:r>
              <a:rPr lang="en-US" sz="5600" dirty="0">
                <a:latin typeface="+mn-lt"/>
                <a:hlinkClick r:id="rId6"/>
              </a:rPr>
              <a:t>lucilla.mendoza@hca.wa.gov</a:t>
            </a:r>
            <a:r>
              <a:rPr lang="en-US" sz="5600" dirty="0">
                <a:latin typeface="+mn-lt"/>
              </a:rPr>
              <a:t>, Phone: 360-819-7020 </a:t>
            </a:r>
          </a:p>
          <a:p>
            <a:pPr marL="0" indent="0">
              <a:buNone/>
            </a:pPr>
            <a:endParaRPr lang="en-US" sz="3600" dirty="0">
              <a:latin typeface="+mn-lt"/>
            </a:endParaRP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5" name="Content Placeholder 2">
            <a:extLst>
              <a:ext uri="{FF2B5EF4-FFF2-40B4-BE49-F238E27FC236}">
                <a16:creationId xmlns:a16="http://schemas.microsoft.com/office/drawing/2014/main" id="{C92D6D30-35AE-B476-C547-B45666439FF8}"/>
              </a:ext>
            </a:extLst>
          </p:cNvPr>
          <p:cNvSpPr txBox="1">
            <a:spLocks/>
          </p:cNvSpPr>
          <p:nvPr/>
        </p:nvSpPr>
        <p:spPr>
          <a:xfrm>
            <a:off x="6464300" y="1825625"/>
            <a:ext cx="5181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F0502020204030204" pitchFamily="34" charset="0"/>
                <a:ea typeface="+mn-ea"/>
                <a:cs typeface="Segoe U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F0502020204030204" pitchFamily="34" charset="0"/>
                <a:ea typeface="+mn-ea"/>
                <a:cs typeface="Segoe U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F0502020204030204" pitchFamily="34" charset="0"/>
                <a:ea typeface="+mn-ea"/>
                <a:cs typeface="Segoe U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dirty="0">
                <a:latin typeface="+mn-lt"/>
              </a:rPr>
              <a:t>Henry (</a:t>
            </a:r>
            <a:r>
              <a:rPr lang="en-US" sz="1500" dirty="0" err="1">
                <a:latin typeface="+mn-lt"/>
              </a:rPr>
              <a:t>Stahobi</a:t>
            </a:r>
            <a:r>
              <a:rPr lang="en-US" sz="1500" dirty="0">
                <a:latin typeface="+mn-lt"/>
              </a:rPr>
              <a:t>) Strom he/his, Executive Director</a:t>
            </a:r>
          </a:p>
          <a:p>
            <a:pPr marL="0" indent="0">
              <a:buFont typeface="Arial" panose="020B0604020202020204" pitchFamily="34" charset="0"/>
              <a:buNone/>
            </a:pPr>
            <a:r>
              <a:rPr lang="en-US" sz="1500" dirty="0">
                <a:latin typeface="+mn-lt"/>
              </a:rPr>
              <a:t>Office of Native Education, Office of Superintendent of Public Instruction (OSPI) </a:t>
            </a:r>
          </a:p>
          <a:p>
            <a:pPr marL="0" indent="0">
              <a:buFont typeface="Arial" panose="020B0604020202020204" pitchFamily="34" charset="0"/>
              <a:buNone/>
            </a:pPr>
            <a:r>
              <a:rPr lang="en-US" sz="1500" dirty="0">
                <a:latin typeface="+mn-lt"/>
              </a:rPr>
              <a:t>Email: </a:t>
            </a:r>
            <a:r>
              <a:rPr lang="en-US" sz="1500" dirty="0">
                <a:latin typeface="+mn-lt"/>
                <a:hlinkClick r:id="rId7"/>
              </a:rPr>
              <a:t>henry.strom@k12.wa.us</a:t>
            </a:r>
            <a:r>
              <a:rPr lang="en-US" sz="1500" dirty="0">
                <a:latin typeface="+mn-lt"/>
              </a:rPr>
              <a:t>, Phone: 360-918 3953 </a:t>
            </a:r>
          </a:p>
          <a:p>
            <a:pPr marL="0" indent="0">
              <a:buFont typeface="Arial" panose="020B0604020202020204" pitchFamily="34" charset="0"/>
              <a:buNone/>
            </a:pPr>
            <a:endParaRPr lang="en-US" sz="1500" dirty="0">
              <a:latin typeface="+mn-lt"/>
            </a:endParaRPr>
          </a:p>
          <a:p>
            <a:pPr marL="0" indent="0">
              <a:buFont typeface="Arial" panose="020B0604020202020204" pitchFamily="34" charset="0"/>
              <a:buNone/>
            </a:pPr>
            <a:r>
              <a:rPr lang="en-US" sz="1500" dirty="0">
                <a:latin typeface="+mn-lt"/>
              </a:rPr>
              <a:t>Mona Halcomb, Ed.D., Native American Student Success Program Supervisor</a:t>
            </a:r>
          </a:p>
          <a:p>
            <a:pPr marL="0" indent="0">
              <a:buFont typeface="Arial" panose="020B0604020202020204" pitchFamily="34" charset="0"/>
              <a:buNone/>
            </a:pPr>
            <a:r>
              <a:rPr lang="en-US" sz="1500" dirty="0">
                <a:latin typeface="+mn-lt"/>
              </a:rPr>
              <a:t>Office of Superintendent of Public Instruction, Office of Native Education</a:t>
            </a:r>
          </a:p>
          <a:p>
            <a:pPr marL="0" indent="0">
              <a:buFont typeface="Arial" panose="020B0604020202020204" pitchFamily="34" charset="0"/>
              <a:buNone/>
            </a:pPr>
            <a:r>
              <a:rPr lang="en-US" sz="1500" dirty="0">
                <a:latin typeface="+mn-lt"/>
              </a:rPr>
              <a:t>Email: </a:t>
            </a:r>
            <a:r>
              <a:rPr lang="en-US" sz="1500" dirty="0">
                <a:latin typeface="+mn-lt"/>
                <a:hlinkClick r:id="rId8"/>
              </a:rPr>
              <a:t>mona.halcomb@k12.wa.us</a:t>
            </a:r>
            <a:r>
              <a:rPr lang="en-US" sz="1500" dirty="0">
                <a:latin typeface="+mn-lt"/>
              </a:rPr>
              <a:t>, Phone: 360-725-6000</a:t>
            </a:r>
          </a:p>
          <a:p>
            <a:pPr marL="0" indent="0">
              <a:buFont typeface="Arial" panose="020B0604020202020204" pitchFamily="34" charset="0"/>
              <a:buNone/>
            </a:pPr>
            <a:endParaRPr lang="en-US" sz="1500" dirty="0">
              <a:latin typeface="+mn-lt"/>
            </a:endParaRPr>
          </a:p>
          <a:p>
            <a:pPr marL="0" indent="0">
              <a:buFont typeface="Arial" panose="020B0604020202020204" pitchFamily="34" charset="0"/>
              <a:buNone/>
            </a:pPr>
            <a:r>
              <a:rPr lang="en-US" sz="1500" dirty="0">
                <a:latin typeface="+mn-lt"/>
              </a:rPr>
              <a:t>Rebecca Purser, Native Educator Cultivation Program Supervisor</a:t>
            </a:r>
          </a:p>
          <a:p>
            <a:pPr marL="0" indent="0">
              <a:buFont typeface="Arial" panose="020B0604020202020204" pitchFamily="34" charset="0"/>
              <a:buNone/>
            </a:pPr>
            <a:r>
              <a:rPr lang="en-US" sz="1500" dirty="0">
                <a:latin typeface="+mn-lt"/>
              </a:rPr>
              <a:t>Office of Superintendent of Public Instruction, Office of Native Education</a:t>
            </a:r>
          </a:p>
          <a:p>
            <a:pPr marL="0" indent="0">
              <a:buFont typeface="Arial" panose="020B0604020202020204" pitchFamily="34" charset="0"/>
              <a:buNone/>
            </a:pPr>
            <a:r>
              <a:rPr lang="en-US" sz="1500" dirty="0">
                <a:latin typeface="+mn-lt"/>
                <a:hlinkClick r:id="rId9" tooltip="mailto:rebecca.purser@k12.wa.us">
                  <a:extLst>
                    <a:ext uri="{A12FA001-AC4F-418D-AE19-62706E023703}">
                      <ahyp:hlinkClr xmlns:ahyp="http://schemas.microsoft.com/office/drawing/2018/hyperlinkcolor" val="tx"/>
                    </a:ext>
                  </a:extLst>
                </a:hlinkClick>
              </a:rPr>
              <a:t>Email: </a:t>
            </a:r>
            <a:r>
              <a:rPr lang="en-US" sz="1500" dirty="0">
                <a:latin typeface="+mn-lt"/>
                <a:hlinkClick r:id="rId9" tooltip="mailto:rebecca.purser@k12.wa.us">
                  <a:extLst>
                    <a:ext uri="{A12FA001-AC4F-418D-AE19-62706E023703}">
                      <ahyp:hlinkClr xmlns:ahyp="http://schemas.microsoft.com/office/drawing/2018/hyperlinkcolor" val="tx"/>
                    </a:ext>
                  </a:extLst>
                </a:hlinkClick>
              </a:rPr>
              <a:t>rebecca.purser@k12.wa.us</a:t>
            </a:r>
            <a:r>
              <a:rPr lang="en-US" sz="1500" dirty="0">
                <a:latin typeface="+mn-lt"/>
              </a:rPr>
              <a:t>, Phone: 564-200-4549 </a:t>
            </a:r>
          </a:p>
          <a:p>
            <a:pPr marL="0" indent="0">
              <a:buFont typeface="Arial" panose="020B0604020202020204" pitchFamily="34" charset="0"/>
              <a:buNone/>
            </a:pPr>
            <a:endParaRPr lang="en-US" sz="36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3101093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A95824-A39D-109B-2065-EB90A8B068DC}"/>
              </a:ext>
            </a:extLst>
          </p:cNvPr>
          <p:cNvSpPr>
            <a:spLocks noGrp="1"/>
          </p:cNvSpPr>
          <p:nvPr>
            <p:ph type="title"/>
          </p:nvPr>
        </p:nvSpPr>
        <p:spPr/>
        <p:txBody>
          <a:bodyPr>
            <a:normAutofit/>
          </a:bodyPr>
          <a:lstStyle/>
          <a:p>
            <a:r>
              <a:rPr lang="en-US" dirty="0"/>
              <a:t>Purpose and Overview  </a:t>
            </a:r>
          </a:p>
        </p:txBody>
      </p:sp>
      <p:sp>
        <p:nvSpPr>
          <p:cNvPr id="5" name="Content Placeholder 4">
            <a:extLst>
              <a:ext uri="{FF2B5EF4-FFF2-40B4-BE49-F238E27FC236}">
                <a16:creationId xmlns:a16="http://schemas.microsoft.com/office/drawing/2014/main" id="{D67478E7-31C5-1C9E-AF5D-E443B292CBA7}"/>
              </a:ext>
            </a:extLst>
          </p:cNvPr>
          <p:cNvSpPr>
            <a:spLocks noGrp="1"/>
          </p:cNvSpPr>
          <p:nvPr>
            <p:ph idx="1"/>
          </p:nvPr>
        </p:nvSpPr>
        <p:spPr/>
        <p:txBody>
          <a:bodyPr/>
          <a:lstStyle/>
          <a:p>
            <a:r>
              <a:rPr lang="en-US" dirty="0"/>
              <a:t>Formed as a priority of GTLSSC</a:t>
            </a:r>
          </a:p>
          <a:p>
            <a:r>
              <a:rPr lang="en-US" dirty="0"/>
              <a:t>Addressing Tribal requests during Tribal Opioid Summits and Centennial Accord to support youth education materials</a:t>
            </a:r>
          </a:p>
          <a:p>
            <a:r>
              <a:rPr lang="en-US" dirty="0"/>
              <a:t>Address the opioid/fentanyl crisis </a:t>
            </a:r>
          </a:p>
          <a:p>
            <a:r>
              <a:rPr lang="en-US" dirty="0"/>
              <a:t>Met every two weeks in preparation of GTLSSC </a:t>
            </a:r>
          </a:p>
          <a:p>
            <a:r>
              <a:rPr lang="en-US" dirty="0"/>
              <a:t>Tribal/State Co-Chairs</a:t>
            </a:r>
          </a:p>
          <a:p>
            <a:pPr lvl="1"/>
            <a:r>
              <a:rPr lang="en-US" dirty="0"/>
              <a:t>Vice Chair de los Angeles, Snoqualmie Tribe</a:t>
            </a:r>
          </a:p>
          <a:p>
            <a:pPr lvl="1"/>
            <a:r>
              <a:rPr lang="en-US" dirty="0"/>
              <a:t>Lucilla Mendoza, HCA &amp; Candice Wilson, DOH </a:t>
            </a:r>
          </a:p>
        </p:txBody>
      </p:sp>
    </p:spTree>
    <p:extLst>
      <p:ext uri="{BB962C8B-B14F-4D97-AF65-F5344CB8AC3E}">
        <p14:creationId xmlns:p14="http://schemas.microsoft.com/office/powerpoint/2010/main" val="3076050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7704-11F2-92AE-C55E-B588C21036CA}"/>
              </a:ext>
            </a:extLst>
          </p:cNvPr>
          <p:cNvSpPr>
            <a:spLocks noGrp="1"/>
          </p:cNvSpPr>
          <p:nvPr>
            <p:ph type="title"/>
          </p:nvPr>
        </p:nvSpPr>
        <p:spPr/>
        <p:txBody>
          <a:bodyPr/>
          <a:lstStyle/>
          <a:p>
            <a:r>
              <a:rPr lang="en-US" dirty="0"/>
              <a:t>Existing Behavioral Health Prevention, Education, and Awareness Work </a:t>
            </a:r>
          </a:p>
        </p:txBody>
      </p:sp>
      <p:sp>
        <p:nvSpPr>
          <p:cNvPr id="3" name="Text Placeholder 2">
            <a:extLst>
              <a:ext uri="{FF2B5EF4-FFF2-40B4-BE49-F238E27FC236}">
                <a16:creationId xmlns:a16="http://schemas.microsoft.com/office/drawing/2014/main" id="{9A1E85FC-CB98-8C89-A785-FA2BAD06F8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1092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green and orange text&#10;&#10;Description automatically generated">
            <a:extLst>
              <a:ext uri="{FF2B5EF4-FFF2-40B4-BE49-F238E27FC236}">
                <a16:creationId xmlns:a16="http://schemas.microsoft.com/office/drawing/2014/main" id="{CC4654E2-50FB-6122-02DC-FBFEB360AEB4}"/>
              </a:ext>
            </a:extLst>
          </p:cNvPr>
          <p:cNvPicPr>
            <a:picLocks noChangeAspect="1"/>
          </p:cNvPicPr>
          <p:nvPr/>
        </p:nvPicPr>
        <p:blipFill>
          <a:blip r:embed="rId3"/>
          <a:stretch>
            <a:fillRect/>
          </a:stretch>
        </p:blipFill>
        <p:spPr>
          <a:xfrm>
            <a:off x="6974457" y="1068102"/>
            <a:ext cx="3027109" cy="1461358"/>
          </a:xfrm>
          <a:prstGeom prst="rect">
            <a:avLst/>
          </a:prstGeom>
        </p:spPr>
      </p:pic>
      <p:pic>
        <p:nvPicPr>
          <p:cNvPr id="6" name="Picture 5" descr="A black background with white and purple text&#10;&#10;Description automatically generated">
            <a:extLst>
              <a:ext uri="{FF2B5EF4-FFF2-40B4-BE49-F238E27FC236}">
                <a16:creationId xmlns:a16="http://schemas.microsoft.com/office/drawing/2014/main" id="{B79682D1-14D3-EDBA-50C6-0CF8CD0DD18E}"/>
              </a:ext>
            </a:extLst>
          </p:cNvPr>
          <p:cNvPicPr>
            <a:picLocks noChangeAspect="1"/>
          </p:cNvPicPr>
          <p:nvPr/>
        </p:nvPicPr>
        <p:blipFill>
          <a:blip r:embed="rId4"/>
          <a:stretch>
            <a:fillRect/>
          </a:stretch>
        </p:blipFill>
        <p:spPr>
          <a:xfrm>
            <a:off x="6972360" y="3452266"/>
            <a:ext cx="2834093" cy="2337632"/>
          </a:xfrm>
          <a:prstGeom prst="rect">
            <a:avLst/>
          </a:prstGeom>
        </p:spPr>
      </p:pic>
      <p:pic>
        <p:nvPicPr>
          <p:cNvPr id="8" name="Picture 7" descr="A logo with text overlay&#10;&#10;Description automatically generated">
            <a:extLst>
              <a:ext uri="{FF2B5EF4-FFF2-40B4-BE49-F238E27FC236}">
                <a16:creationId xmlns:a16="http://schemas.microsoft.com/office/drawing/2014/main" id="{DB30B238-06BE-19A9-867A-4945727BBCC5}"/>
              </a:ext>
            </a:extLst>
          </p:cNvPr>
          <p:cNvPicPr>
            <a:picLocks noChangeAspect="1"/>
          </p:cNvPicPr>
          <p:nvPr/>
        </p:nvPicPr>
        <p:blipFill>
          <a:blip r:embed="rId5"/>
          <a:stretch>
            <a:fillRect/>
          </a:stretch>
        </p:blipFill>
        <p:spPr>
          <a:xfrm>
            <a:off x="1655985" y="3817241"/>
            <a:ext cx="3521304" cy="1296036"/>
          </a:xfrm>
          <a:prstGeom prst="rect">
            <a:avLst/>
          </a:prstGeom>
        </p:spPr>
      </p:pic>
      <p:pic>
        <p:nvPicPr>
          <p:cNvPr id="9" name="Picture 8" descr="A set of orange and yellow paint swirls&#10;&#10;Description automatically generated">
            <a:extLst>
              <a:ext uri="{FF2B5EF4-FFF2-40B4-BE49-F238E27FC236}">
                <a16:creationId xmlns:a16="http://schemas.microsoft.com/office/drawing/2014/main" id="{49080AAD-44E1-0B57-632A-A4C13C9D810A}"/>
              </a:ext>
            </a:extLst>
          </p:cNvPr>
          <p:cNvPicPr>
            <a:picLocks noChangeAspect="1"/>
          </p:cNvPicPr>
          <p:nvPr/>
        </p:nvPicPr>
        <p:blipFill>
          <a:blip r:embed="rId6"/>
          <a:stretch>
            <a:fillRect/>
          </a:stretch>
        </p:blipFill>
        <p:spPr>
          <a:xfrm>
            <a:off x="1665618" y="1294397"/>
            <a:ext cx="3561559" cy="1008768"/>
          </a:xfrm>
          <a:prstGeom prst="rect">
            <a:avLst/>
          </a:prstGeom>
        </p:spPr>
      </p:pic>
      <p:sp>
        <p:nvSpPr>
          <p:cNvPr id="3" name="TextBox 2">
            <a:extLst>
              <a:ext uri="{FF2B5EF4-FFF2-40B4-BE49-F238E27FC236}">
                <a16:creationId xmlns:a16="http://schemas.microsoft.com/office/drawing/2014/main" id="{94CC703C-A1B8-E9FB-FDBD-439A7A35B7D4}"/>
              </a:ext>
            </a:extLst>
          </p:cNvPr>
          <p:cNvSpPr txBox="1"/>
          <p:nvPr/>
        </p:nvSpPr>
        <p:spPr>
          <a:xfrm>
            <a:off x="3047301" y="3246431"/>
            <a:ext cx="6094602"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1576841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A67FD-20FA-7204-BA80-90C5F47F2193}"/>
              </a:ext>
            </a:extLst>
          </p:cNvPr>
          <p:cNvSpPr>
            <a:spLocks noGrp="1"/>
          </p:cNvSpPr>
          <p:nvPr>
            <p:ph type="title"/>
          </p:nvPr>
        </p:nvSpPr>
        <p:spPr/>
        <p:txBody>
          <a:bodyPr>
            <a:normAutofit fontScale="90000"/>
          </a:bodyPr>
          <a:lstStyle/>
          <a:p>
            <a:r>
              <a:rPr lang="en-US" dirty="0"/>
              <a:t>Tribal Behavioral Health Behavioral Prevention, Education, and Awareness Campaign History </a:t>
            </a:r>
          </a:p>
        </p:txBody>
      </p:sp>
      <p:graphicFrame>
        <p:nvGraphicFramePr>
          <p:cNvPr id="7" name="Content Placeholder 4">
            <a:extLst>
              <a:ext uri="{FF2B5EF4-FFF2-40B4-BE49-F238E27FC236}">
                <a16:creationId xmlns:a16="http://schemas.microsoft.com/office/drawing/2014/main" id="{C790CCFB-F0A3-1855-6B14-916D5CD0531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405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B36F-8B69-A13D-400E-AA923653C380}"/>
              </a:ext>
            </a:extLst>
          </p:cNvPr>
          <p:cNvSpPr>
            <a:spLocks noGrp="1"/>
          </p:cNvSpPr>
          <p:nvPr>
            <p:ph type="title"/>
          </p:nvPr>
        </p:nvSpPr>
        <p:spPr/>
        <p:txBody>
          <a:bodyPr/>
          <a:lstStyle/>
          <a:p>
            <a:r>
              <a:rPr lang="en-US" dirty="0"/>
              <a:t>Development and Production Process</a:t>
            </a:r>
          </a:p>
        </p:txBody>
      </p:sp>
      <p:graphicFrame>
        <p:nvGraphicFramePr>
          <p:cNvPr id="9" name="Content Placeholder 2">
            <a:extLst>
              <a:ext uri="{FF2B5EF4-FFF2-40B4-BE49-F238E27FC236}">
                <a16:creationId xmlns:a16="http://schemas.microsoft.com/office/drawing/2014/main" id="{4789031F-676A-DC59-A7A9-7714D97C03B6}"/>
              </a:ext>
            </a:extLst>
          </p:cNvPr>
          <p:cNvGraphicFramePr>
            <a:graphicFrameLocks noGrp="1"/>
          </p:cNvGraphicFramePr>
          <p:nvPr>
            <p:ph idx="1"/>
          </p:nvPr>
        </p:nvGraphicFramePr>
        <p:xfrm>
          <a:off x="838200" y="1792374"/>
          <a:ext cx="10646328" cy="4700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415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B3300E-0988-3E21-5D3F-87E8EB898336}"/>
              </a:ext>
            </a:extLst>
          </p:cNvPr>
          <p:cNvSpPr/>
          <p:nvPr/>
        </p:nvSpPr>
        <p:spPr>
          <a:xfrm>
            <a:off x="0" y="0"/>
            <a:ext cx="5393933" cy="6858000"/>
          </a:xfrm>
          <a:prstGeom prst="rect">
            <a:avLst/>
          </a:prstGeom>
          <a:solidFill>
            <a:srgbClr val="FDB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53E85BC-79E5-4F0C-3904-9BFEFD43303F}"/>
              </a:ext>
            </a:extLst>
          </p:cNvPr>
          <p:cNvSpPr>
            <a:spLocks noGrp="1"/>
          </p:cNvSpPr>
          <p:nvPr>
            <p:ph type="title"/>
          </p:nvPr>
        </p:nvSpPr>
        <p:spPr>
          <a:xfrm>
            <a:off x="519529" y="2117493"/>
            <a:ext cx="4232953" cy="583647"/>
          </a:xfrm>
        </p:spPr>
        <p:txBody>
          <a:bodyPr>
            <a:normAutofit/>
          </a:bodyPr>
          <a:lstStyle/>
          <a:p>
            <a:r>
              <a:rPr lang="en-US" sz="1800">
                <a:latin typeface="Arial Rounded MT Bold"/>
              </a:rPr>
              <a:t>www.ForNativeLives.org </a:t>
            </a:r>
            <a:endParaRPr lang="en-US" sz="1800"/>
          </a:p>
        </p:txBody>
      </p:sp>
      <p:sp>
        <p:nvSpPr>
          <p:cNvPr id="5" name="Content Placeholder 4">
            <a:extLst>
              <a:ext uri="{FF2B5EF4-FFF2-40B4-BE49-F238E27FC236}">
                <a16:creationId xmlns:a16="http://schemas.microsoft.com/office/drawing/2014/main" id="{463E8A89-3199-EDB1-5ECA-819E6A890237}"/>
              </a:ext>
            </a:extLst>
          </p:cNvPr>
          <p:cNvSpPr>
            <a:spLocks noGrp="1"/>
          </p:cNvSpPr>
          <p:nvPr>
            <p:ph idx="1"/>
          </p:nvPr>
        </p:nvSpPr>
        <p:spPr>
          <a:xfrm>
            <a:off x="507337" y="3380676"/>
            <a:ext cx="3558436" cy="1823039"/>
          </a:xfrm>
        </p:spPr>
        <p:txBody>
          <a:bodyPr>
            <a:normAutofit/>
          </a:bodyPr>
          <a:lstStyle/>
          <a:p>
            <a:pPr>
              <a:lnSpc>
                <a:spcPts val="1380"/>
              </a:lnSpc>
            </a:pPr>
            <a:r>
              <a:rPr lang="en-US" sz="1600"/>
              <a:t>Native-centered education </a:t>
            </a:r>
          </a:p>
          <a:p>
            <a:pPr>
              <a:lnSpc>
                <a:spcPts val="1380"/>
              </a:lnSpc>
            </a:pPr>
            <a:r>
              <a:rPr lang="en-US" sz="1600"/>
              <a:t>Illicit fentanyl information </a:t>
            </a:r>
          </a:p>
          <a:p>
            <a:pPr>
              <a:lnSpc>
                <a:spcPts val="1380"/>
              </a:lnSpc>
            </a:pPr>
            <a:r>
              <a:rPr lang="en-US" sz="1600"/>
              <a:t>Overdose prevention </a:t>
            </a:r>
          </a:p>
          <a:p>
            <a:pPr>
              <a:lnSpc>
                <a:spcPts val="1380"/>
              </a:lnSpc>
            </a:pPr>
            <a:r>
              <a:rPr lang="en-US" sz="1600"/>
              <a:t>Naloxone awareness </a:t>
            </a:r>
          </a:p>
          <a:p>
            <a:pPr>
              <a:lnSpc>
                <a:spcPts val="1380"/>
              </a:lnSpc>
            </a:pPr>
            <a:r>
              <a:rPr lang="en-US" sz="1600"/>
              <a:t>Treatment and recovery </a:t>
            </a:r>
          </a:p>
          <a:p>
            <a:pPr>
              <a:lnSpc>
                <a:spcPts val="1380"/>
              </a:lnSpc>
            </a:pPr>
            <a:r>
              <a:rPr lang="en-US" sz="1600" err="1"/>
              <a:t>Destigmatization</a:t>
            </a:r>
            <a:r>
              <a:rPr lang="en-US" sz="1600"/>
              <a:t> </a:t>
            </a:r>
          </a:p>
        </p:txBody>
      </p:sp>
      <p:sp>
        <p:nvSpPr>
          <p:cNvPr id="8" name="Content Placeholder 4">
            <a:extLst>
              <a:ext uri="{FF2B5EF4-FFF2-40B4-BE49-F238E27FC236}">
                <a16:creationId xmlns:a16="http://schemas.microsoft.com/office/drawing/2014/main" id="{67700213-AB2B-94B0-F861-450A21A0F4F6}"/>
              </a:ext>
            </a:extLst>
          </p:cNvPr>
          <p:cNvSpPr txBox="1">
            <a:spLocks/>
          </p:cNvSpPr>
          <p:nvPr/>
        </p:nvSpPr>
        <p:spPr>
          <a:xfrm>
            <a:off x="507337" y="2960388"/>
            <a:ext cx="3442871" cy="329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F0502020204030204" pitchFamily="34" charset="0"/>
                <a:ea typeface="+mn-ea"/>
                <a:cs typeface="Segoe U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F0502020204030204" pitchFamily="34" charset="0"/>
                <a:ea typeface="+mn-ea"/>
                <a:cs typeface="Segoe U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F0502020204030204" pitchFamily="34" charset="0"/>
                <a:ea typeface="+mn-ea"/>
                <a:cs typeface="Segoe U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38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F0502020204030204" pitchFamily="34" charset="0"/>
              </a:rPr>
              <a:t>Goals:</a:t>
            </a:r>
          </a:p>
        </p:txBody>
      </p:sp>
      <p:sp>
        <p:nvSpPr>
          <p:cNvPr id="9" name="Content Placeholder 4">
            <a:extLst>
              <a:ext uri="{FF2B5EF4-FFF2-40B4-BE49-F238E27FC236}">
                <a16:creationId xmlns:a16="http://schemas.microsoft.com/office/drawing/2014/main" id="{9D3E0FB9-85C8-FD70-99ED-C2F2537984F3}"/>
              </a:ext>
            </a:extLst>
          </p:cNvPr>
          <p:cNvSpPr txBox="1">
            <a:spLocks/>
          </p:cNvSpPr>
          <p:nvPr/>
        </p:nvSpPr>
        <p:spPr>
          <a:xfrm>
            <a:off x="519528" y="5983667"/>
            <a:ext cx="4232953" cy="475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F0502020204030204" pitchFamily="34" charset="0"/>
                <a:ea typeface="+mn-ea"/>
                <a:cs typeface="Segoe U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F0502020204030204" pitchFamily="34" charset="0"/>
                <a:ea typeface="+mn-ea"/>
                <a:cs typeface="Segoe U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F0502020204030204" pitchFamily="34" charset="0"/>
                <a:ea typeface="+mn-ea"/>
                <a:cs typeface="Segoe U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38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egoe UI" panose="020F0502020204030204" pitchFamily="34" charset="0"/>
                <a:ea typeface="+mn-ea"/>
                <a:cs typeface="Segoe UI" panose="020F0502020204030204" pitchFamily="34" charset="0"/>
              </a:rPr>
              <a:t>Native people (adults), Tribal communities </a:t>
            </a:r>
          </a:p>
        </p:txBody>
      </p:sp>
      <p:sp>
        <p:nvSpPr>
          <p:cNvPr id="10" name="Content Placeholder 4">
            <a:extLst>
              <a:ext uri="{FF2B5EF4-FFF2-40B4-BE49-F238E27FC236}">
                <a16:creationId xmlns:a16="http://schemas.microsoft.com/office/drawing/2014/main" id="{A9B288F3-63C8-7F3B-67A1-4FED12EA8915}"/>
              </a:ext>
            </a:extLst>
          </p:cNvPr>
          <p:cNvSpPr txBox="1">
            <a:spLocks/>
          </p:cNvSpPr>
          <p:nvPr/>
        </p:nvSpPr>
        <p:spPr>
          <a:xfrm>
            <a:off x="519529" y="5563378"/>
            <a:ext cx="3442871" cy="329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F0502020204030204" pitchFamily="34" charset="0"/>
                <a:ea typeface="+mn-ea"/>
                <a:cs typeface="Segoe U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F0502020204030204" pitchFamily="34" charset="0"/>
                <a:ea typeface="+mn-ea"/>
                <a:cs typeface="Segoe U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F0502020204030204" pitchFamily="34" charset="0"/>
                <a:ea typeface="+mn-ea"/>
                <a:cs typeface="Segoe U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F0502020204030204" pitchFamily="34" charset="0"/>
                <a:ea typeface="+mn-ea"/>
                <a:cs typeface="Segoe U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38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F0502020204030204" pitchFamily="34" charset="0"/>
              </a:rPr>
              <a:t>Audiences:</a:t>
            </a:r>
          </a:p>
        </p:txBody>
      </p:sp>
      <p:pic>
        <p:nvPicPr>
          <p:cNvPr id="2" name="Picture 1">
            <a:extLst>
              <a:ext uri="{FF2B5EF4-FFF2-40B4-BE49-F238E27FC236}">
                <a16:creationId xmlns:a16="http://schemas.microsoft.com/office/drawing/2014/main" id="{F29B7FDC-D560-6C28-64A1-FE271729535B}"/>
              </a:ext>
            </a:extLst>
          </p:cNvPr>
          <p:cNvPicPr>
            <a:picLocks noChangeAspect="1"/>
          </p:cNvPicPr>
          <p:nvPr/>
        </p:nvPicPr>
        <p:blipFill>
          <a:blip r:embed="rId3"/>
          <a:stretch>
            <a:fillRect/>
          </a:stretch>
        </p:blipFill>
        <p:spPr>
          <a:xfrm>
            <a:off x="421993" y="755541"/>
            <a:ext cx="3195834" cy="1395649"/>
          </a:xfrm>
          <a:prstGeom prst="rect">
            <a:avLst/>
          </a:prstGeom>
        </p:spPr>
      </p:pic>
      <p:pic>
        <p:nvPicPr>
          <p:cNvPr id="13" name="Picture 12" descr="A building with a window&#10;&#10;Description automatically generated">
            <a:extLst>
              <a:ext uri="{FF2B5EF4-FFF2-40B4-BE49-F238E27FC236}">
                <a16:creationId xmlns:a16="http://schemas.microsoft.com/office/drawing/2014/main" id="{91F668F4-7A6E-C094-98E6-37B55554B4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39274" y="3640877"/>
            <a:ext cx="2250067" cy="2525282"/>
          </a:xfrm>
          <a:prstGeom prst="rect">
            <a:avLst/>
          </a:prstGeom>
        </p:spPr>
      </p:pic>
      <p:pic>
        <p:nvPicPr>
          <p:cNvPr id="15" name="Picture 14" descr="A phone with a pop socket&#10;&#10;Description automatically generated">
            <a:extLst>
              <a:ext uri="{FF2B5EF4-FFF2-40B4-BE49-F238E27FC236}">
                <a16:creationId xmlns:a16="http://schemas.microsoft.com/office/drawing/2014/main" id="{FA2210DF-0F93-409A-F528-8063A60D754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809017" y="766485"/>
            <a:ext cx="1640466" cy="1295588"/>
          </a:xfrm>
          <a:prstGeom prst="rect">
            <a:avLst/>
          </a:prstGeom>
        </p:spPr>
      </p:pic>
      <p:pic>
        <p:nvPicPr>
          <p:cNvPr id="17" name="Picture 16" descr="Several brochures on a white surface&#10;&#10;Description automatically generated">
            <a:extLst>
              <a:ext uri="{FF2B5EF4-FFF2-40B4-BE49-F238E27FC236}">
                <a16:creationId xmlns:a16="http://schemas.microsoft.com/office/drawing/2014/main" id="{64EA736A-DB24-3261-51E8-42DC71E80F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28134" y="3640877"/>
            <a:ext cx="3192676" cy="1803960"/>
          </a:xfrm>
          <a:prstGeom prst="rect">
            <a:avLst/>
          </a:prstGeom>
        </p:spPr>
      </p:pic>
      <p:pic>
        <p:nvPicPr>
          <p:cNvPr id="19" name="Picture 18" descr="A close-up of a card&#10;&#10;Description automatically generated">
            <a:extLst>
              <a:ext uri="{FF2B5EF4-FFF2-40B4-BE49-F238E27FC236}">
                <a16:creationId xmlns:a16="http://schemas.microsoft.com/office/drawing/2014/main" id="{7D6B4FA7-4383-5677-0E9B-26C04E448BC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67452" y="2183857"/>
            <a:ext cx="1821889" cy="1362908"/>
          </a:xfrm>
          <a:prstGeom prst="rect">
            <a:avLst/>
          </a:prstGeom>
        </p:spPr>
      </p:pic>
      <p:pic>
        <p:nvPicPr>
          <p:cNvPr id="21" name="Picture 20" descr="A person holding a cup of coffee and a computer&#10;&#10;Description automatically generated">
            <a:extLst>
              <a:ext uri="{FF2B5EF4-FFF2-40B4-BE49-F238E27FC236}">
                <a16:creationId xmlns:a16="http://schemas.microsoft.com/office/drawing/2014/main" id="{C9CAE7FC-EDB0-EC5C-932B-43BADBDEB19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94487" y="755541"/>
            <a:ext cx="3874672" cy="2791223"/>
          </a:xfrm>
          <a:prstGeom prst="rect">
            <a:avLst/>
          </a:prstGeom>
        </p:spPr>
      </p:pic>
    </p:spTree>
    <p:extLst>
      <p:ext uri="{BB962C8B-B14F-4D97-AF65-F5344CB8AC3E}">
        <p14:creationId xmlns:p14="http://schemas.microsoft.com/office/powerpoint/2010/main" val="1082029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EDED6F6-9B31-5B8F-83B1-A035C854CD78}"/>
              </a:ext>
            </a:extLst>
          </p:cNvPr>
          <p:cNvPicPr>
            <a:picLocks noChangeAspect="1"/>
          </p:cNvPicPr>
          <p:nvPr/>
        </p:nvPicPr>
        <p:blipFill rotWithShape="1">
          <a:blip r:embed="rId2"/>
          <a:srcRect r="2648" b="-1"/>
          <a:stretch/>
        </p:blipFill>
        <p:spPr>
          <a:xfrm>
            <a:off x="20" y="1282"/>
            <a:ext cx="12191980" cy="6856718"/>
          </a:xfrm>
          <a:prstGeom prst="rect">
            <a:avLst/>
          </a:prstGeom>
        </p:spPr>
      </p:pic>
    </p:spTree>
    <p:extLst>
      <p:ext uri="{BB962C8B-B14F-4D97-AF65-F5344CB8AC3E}">
        <p14:creationId xmlns:p14="http://schemas.microsoft.com/office/powerpoint/2010/main" val="3244158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Prevent Overdose">
      <a:dk1>
        <a:srgbClr val="000000"/>
      </a:dk1>
      <a:lt1>
        <a:srgbClr val="FFFFFF"/>
      </a:lt1>
      <a:dk2>
        <a:srgbClr val="3A5359"/>
      </a:dk2>
      <a:lt2>
        <a:srgbClr val="F6EEDF"/>
      </a:lt2>
      <a:accent1>
        <a:srgbClr val="F9EDDB"/>
      </a:accent1>
      <a:accent2>
        <a:srgbClr val="F1CACC"/>
      </a:accent2>
      <a:accent3>
        <a:srgbClr val="D5DDDE"/>
      </a:accent3>
      <a:accent4>
        <a:srgbClr val="002830"/>
      </a:accent4>
      <a:accent5>
        <a:srgbClr val="E65B4C"/>
      </a:accent5>
      <a:accent6>
        <a:srgbClr val="DC79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12548</TotalTime>
  <Words>2342</Words>
  <Application>Microsoft Office PowerPoint</Application>
  <PresentationFormat>Widescreen</PresentationFormat>
  <Paragraphs>279</Paragraphs>
  <Slides>28</Slides>
  <Notes>16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Aptos</vt:lpstr>
      <vt:lpstr>Aptos Display</vt:lpstr>
      <vt:lpstr>Arial</vt:lpstr>
      <vt:lpstr>Arial Rounded MT Bold</vt:lpstr>
      <vt:lpstr>Calibri</vt:lpstr>
      <vt:lpstr>Calibri Light</vt:lpstr>
      <vt:lpstr>Courier New</vt:lpstr>
      <vt:lpstr>Segoe UI</vt:lpstr>
      <vt:lpstr>Verdana</vt:lpstr>
      <vt:lpstr>Wingdings</vt:lpstr>
      <vt:lpstr>Office Theme</vt:lpstr>
      <vt:lpstr>Custom Design</vt:lpstr>
      <vt:lpstr>1_Office Theme</vt:lpstr>
      <vt:lpstr>1_Custom Design</vt:lpstr>
      <vt:lpstr>Tribal/State Partner Behavioral Health Prevention, Education, and Awareness, Campaigns </vt:lpstr>
      <vt:lpstr>Overview of Behavioral Health Prevention, Education, and Awareness Workgroup </vt:lpstr>
      <vt:lpstr>Purpose and Overview  </vt:lpstr>
      <vt:lpstr>Existing Behavioral Health Prevention, Education, and Awareness Work </vt:lpstr>
      <vt:lpstr>PowerPoint Presentation</vt:lpstr>
      <vt:lpstr>Tribal Behavioral Health Behavioral Prevention, Education, and Awareness Campaign History </vt:lpstr>
      <vt:lpstr>Development and Production Process</vt:lpstr>
      <vt:lpstr>www.ForNativeLives.org </vt:lpstr>
      <vt:lpstr>PowerPoint Presentation</vt:lpstr>
      <vt:lpstr>PowerPoint Presentation</vt:lpstr>
      <vt:lpstr>PowerPoint Presentation</vt:lpstr>
      <vt:lpstr>www.WAFriendsForLife.com </vt:lpstr>
      <vt:lpstr>Upcoming Events  Collaboration for Participation</vt:lpstr>
      <vt:lpstr>Upcoming Events - Tribal Media Venues </vt:lpstr>
      <vt:lpstr>Future Behavioral Health Prevention, Education, Awareness, Campaign Work </vt:lpstr>
      <vt:lpstr>2024-2025 Legislative Education Initiatives </vt:lpstr>
      <vt:lpstr>Legislative Session - Upcoming Related Work </vt:lpstr>
      <vt:lpstr>HCA – Tribal Opioid Prevention Campaign </vt:lpstr>
      <vt:lpstr>Youth Engagement Activities </vt:lpstr>
      <vt:lpstr>River Ridge High School Event </vt:lpstr>
      <vt:lpstr>OSPI Fentanyl/Opioid Pilot Project</vt:lpstr>
      <vt:lpstr>State-Tribal Education Compact Schools (STECs)</vt:lpstr>
      <vt:lpstr>Opioid Education in Schools</vt:lpstr>
      <vt:lpstr>Tribal Behavioral Health Prevention, Education, and Awareness Survey</vt:lpstr>
      <vt:lpstr>Youth Panel Considerations  </vt:lpstr>
      <vt:lpstr>Next Steps </vt:lpstr>
      <vt:lpstr>Feedback Requested </vt:lpstr>
      <vt:lpstr>Contacts </vt:lpstr>
    </vt:vector>
  </TitlesOfParts>
  <Company>Washington State Health Care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Tribal Campaign Work</dc:title>
  <dc:creator>Mendoza, Lucilla  (HCA)</dc:creator>
  <cp:lastModifiedBy>Mendoza, Lucilla  (HCA)</cp:lastModifiedBy>
  <cp:revision>13</cp:revision>
  <dcterms:created xsi:type="dcterms:W3CDTF">2024-03-20T18:32:50Z</dcterms:created>
  <dcterms:modified xsi:type="dcterms:W3CDTF">2024-05-14T19:45:07Z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2024-03-21T17:48:47Z</vt:lpwstr>
  </property>
  <property fmtid="{D5CDD505-2E9C-101B-9397-08002B2CF9AE}" pid="4" name="MSIP_Label_1520fa42-cf58-4c22-8b93-58cf1d3bd1cb_Method">
    <vt:lpwstr>Standard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9c308837-1dcf-4ae9-9fac-268a76c1a765</vt:lpwstr>
  </property>
  <property fmtid="{D5CDD505-2E9C-101B-9397-08002B2CF9AE}" pid="8" name="MSIP_Label_1520fa42-cf58-4c22-8b93-58cf1d3bd1cb_ContentBits">
    <vt:lpwstr>0</vt:lpwstr>
  </property>
</Properties>
</file>